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1.xml" ContentType="application/vnd.openxmlformats-officedocument.presentationml.notesSlide+xml"/>
  <Override PartName="/ppt/tags/tag22.xml" ContentType="application/vnd.openxmlformats-officedocument.presentationml.tags+xml"/>
  <Override PartName="/ppt/notesSlides/notesSlide12.xml" ContentType="application/vnd.openxmlformats-officedocument.presentationml.notesSlide+xml"/>
  <Override PartName="/ppt/tags/tag23.xml" ContentType="application/vnd.openxmlformats-officedocument.presentationml.tags+xml"/>
  <Override PartName="/ppt/notesSlides/notesSlide13.xml" ContentType="application/vnd.openxmlformats-officedocument.presentationml.notesSlide+xml"/>
  <Override PartName="/ppt/tags/tag2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5.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62"/>
  </p:notesMasterIdLst>
  <p:sldIdLst>
    <p:sldId id="256" r:id="rId2"/>
    <p:sldId id="284" r:id="rId3"/>
    <p:sldId id="257" r:id="rId4"/>
    <p:sldId id="258" r:id="rId5"/>
    <p:sldId id="259" r:id="rId6"/>
    <p:sldId id="294" r:id="rId7"/>
    <p:sldId id="295" r:id="rId8"/>
    <p:sldId id="296" r:id="rId9"/>
    <p:sldId id="297" r:id="rId10"/>
    <p:sldId id="264" r:id="rId11"/>
    <p:sldId id="299" r:id="rId12"/>
    <p:sldId id="267" r:id="rId13"/>
    <p:sldId id="287" r:id="rId14"/>
    <p:sldId id="307" r:id="rId15"/>
    <p:sldId id="268" r:id="rId16"/>
    <p:sldId id="269" r:id="rId17"/>
    <p:sldId id="270" r:id="rId18"/>
    <p:sldId id="271" r:id="rId19"/>
    <p:sldId id="272" r:id="rId20"/>
    <p:sldId id="273" r:id="rId21"/>
    <p:sldId id="277" r:id="rId22"/>
    <p:sldId id="923" r:id="rId23"/>
    <p:sldId id="784" r:id="rId24"/>
    <p:sldId id="924" r:id="rId25"/>
    <p:sldId id="926" r:id="rId26"/>
    <p:sldId id="260" r:id="rId27"/>
    <p:sldId id="927" r:id="rId28"/>
    <p:sldId id="928" r:id="rId29"/>
    <p:sldId id="930" r:id="rId30"/>
    <p:sldId id="931" r:id="rId31"/>
    <p:sldId id="285" r:id="rId32"/>
    <p:sldId id="932" r:id="rId33"/>
    <p:sldId id="933" r:id="rId34"/>
    <p:sldId id="935" r:id="rId35"/>
    <p:sldId id="936" r:id="rId36"/>
    <p:sldId id="938" r:id="rId37"/>
    <p:sldId id="939" r:id="rId38"/>
    <p:sldId id="943" r:id="rId39"/>
    <p:sldId id="941" r:id="rId40"/>
    <p:sldId id="347" r:id="rId41"/>
    <p:sldId id="336" r:id="rId42"/>
    <p:sldId id="332" r:id="rId43"/>
    <p:sldId id="326" r:id="rId44"/>
    <p:sldId id="337" r:id="rId45"/>
    <p:sldId id="338" r:id="rId46"/>
    <p:sldId id="339" r:id="rId47"/>
    <p:sldId id="340" r:id="rId48"/>
    <p:sldId id="341" r:id="rId49"/>
    <p:sldId id="342" r:id="rId50"/>
    <p:sldId id="945" r:id="rId51"/>
    <p:sldId id="346" r:id="rId52"/>
    <p:sldId id="291" r:id="rId53"/>
    <p:sldId id="946" r:id="rId54"/>
    <p:sldId id="711" r:id="rId55"/>
    <p:sldId id="274" r:id="rId56"/>
    <p:sldId id="837" r:id="rId57"/>
    <p:sldId id="838" r:id="rId58"/>
    <p:sldId id="281" r:id="rId59"/>
    <p:sldId id="282" r:id="rId60"/>
    <p:sldId id="283" r:id="rId61"/>
  </p:sldIdLst>
  <p:sldSz cx="12192000" cy="6858000"/>
  <p:notesSz cx="6858000" cy="9144000"/>
  <p:embeddedFontLst>
    <p:embeddedFont>
      <p:font typeface="Abadi" panose="020B0604020104020204" pitchFamily="34" charset="0"/>
      <p:regular r:id="rId63"/>
    </p:embeddedFont>
    <p:embeddedFont>
      <p:font typeface="Cambria Math" panose="02040503050406030204" pitchFamily="18" charset="0"/>
      <p:regular r:id="rId64"/>
    </p:embeddedFont>
    <p:embeddedFont>
      <p:font typeface="Comic Sans MS" panose="030F0902030302020204" pitchFamily="66" charset="0"/>
      <p:regular r:id="rId65"/>
      <p:bold r:id="rId66"/>
    </p:embeddedFont>
    <p:embeddedFont>
      <p:font typeface="Happy Monkey" panose="02000500000000020004" pitchFamily="2" charset="0"/>
      <p:regular r:id="rId67"/>
    </p:embeddedFont>
    <p:embeddedFont>
      <p:font typeface="Lato" panose="020F0502020204030203" pitchFamily="34" charset="77"/>
      <p:regular r:id="rId68"/>
      <p:bold r:id="rId69"/>
      <p:italic r:id="rId70"/>
      <p:boldItalic r:id="rId71"/>
    </p:embeddedFont>
    <p:embeddedFont>
      <p:font typeface="Lato Light" panose="020F0302020204030203" pitchFamily="34" charset="77"/>
      <p:regular r:id="rId72"/>
      <p:italic r:id="rId73"/>
    </p:embeddedFont>
    <p:embeddedFont>
      <p:font typeface="Raleway" panose="020B0503030101060003" pitchFamily="34" charset="77"/>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D55"/>
    <a:srgbClr val="FF9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B408E25-8956-4972-B14A-0DADBA0B9D53}">
  <a:tblStyle styleId="{FB408E25-8956-4972-B14A-0DADBA0B9D5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56"/>
    <p:restoredTop sz="94674"/>
  </p:normalViewPr>
  <p:slideViewPr>
    <p:cSldViewPr snapToGrid="0" snapToObjects="1">
      <p:cViewPr varScale="1">
        <p:scale>
          <a:sx n="109" d="100"/>
          <a:sy n="109" d="100"/>
        </p:scale>
        <p:origin x="44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2.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0.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4.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image" Target="../media/image45.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72.wmf"/><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2.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31.wmf"/><Relationship Id="rId5" Type="http://schemas.openxmlformats.org/officeDocument/2006/relationships/image" Target="../media/image28.wmf"/><Relationship Id="rId4"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image" Target="../media/image1.wmf"/><Relationship Id="rId1" Type="http://schemas.openxmlformats.org/officeDocument/2006/relationships/image" Target="../media/image4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a:extLst>
              <a:ext uri="{FF2B5EF4-FFF2-40B4-BE49-F238E27FC236}">
                <a16:creationId xmlns:a16="http://schemas.microsoft.com/office/drawing/2014/main" id="{67D45858-25E7-734A-AD15-3D51B9E1ECD3}"/>
              </a:ext>
            </a:extLst>
          </p:cNvPr>
          <p:cNvSpPr>
            <a:spLocks noGrp="1" noChangeArrowheads="1"/>
          </p:cNvSpPr>
          <p:nvPr>
            <p:ph type="sldNum" sz="quarter" idx="5"/>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D9E606FD-E00E-CB40-9121-CD4AC4F2B291}" type="slidenum">
              <a:rPr lang="en-US" altLang="en-US" sz="1200"/>
              <a:pPr/>
              <a:t>43</a:t>
            </a:fld>
            <a:endParaRPr lang="en-US" altLang="en-US" sz="1200"/>
          </a:p>
        </p:txBody>
      </p:sp>
      <p:sp>
        <p:nvSpPr>
          <p:cNvPr id="12290" name="Rectangle 2">
            <a:extLst>
              <a:ext uri="{FF2B5EF4-FFF2-40B4-BE49-F238E27FC236}">
                <a16:creationId xmlns:a16="http://schemas.microsoft.com/office/drawing/2014/main" id="{8A660053-E27F-B94B-A087-0CB5110FA19C}"/>
              </a:ext>
            </a:extLst>
          </p:cNvPr>
          <p:cNvSpPr>
            <a:spLocks noGrp="1" noRot="1" noChangeAspect="1" noChangeArrowheads="1" noTextEdit="1"/>
          </p:cNvSpPr>
          <p:nvPr>
            <p:ph type="sldImg"/>
          </p:nvPr>
        </p:nvSpPr>
        <p:spPr>
          <a:ln/>
        </p:spPr>
      </p:sp>
      <p:sp>
        <p:nvSpPr>
          <p:cNvPr id="12291" name="Rectangle 3">
            <a:extLst>
              <a:ext uri="{FF2B5EF4-FFF2-40B4-BE49-F238E27FC236}">
                <a16:creationId xmlns:a16="http://schemas.microsoft.com/office/drawing/2014/main" id="{E9E1D386-E301-9647-B2FE-5E85F2E99F7C}"/>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712418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7">
            <a:extLst>
              <a:ext uri="{FF2B5EF4-FFF2-40B4-BE49-F238E27FC236}">
                <a16:creationId xmlns:a16="http://schemas.microsoft.com/office/drawing/2014/main" id="{DBAD37C5-052B-A943-A31C-42FA77CADAFA}"/>
              </a:ext>
            </a:extLst>
          </p:cNvPr>
          <p:cNvSpPr>
            <a:spLocks noGrp="1" noChangeArrowheads="1"/>
          </p:cNvSpPr>
          <p:nvPr>
            <p:ph type="sldNum" sz="quarter" idx="5"/>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A9CE31AC-717A-4644-94E2-9157D5AD02F1}" type="slidenum">
              <a:rPr lang="en-US" altLang="en-US" sz="1200"/>
              <a:pPr/>
              <a:t>44</a:t>
            </a:fld>
            <a:endParaRPr lang="en-US" altLang="en-US" sz="1200"/>
          </a:p>
        </p:txBody>
      </p:sp>
      <p:sp>
        <p:nvSpPr>
          <p:cNvPr id="14338" name="Rectangle 2">
            <a:extLst>
              <a:ext uri="{FF2B5EF4-FFF2-40B4-BE49-F238E27FC236}">
                <a16:creationId xmlns:a16="http://schemas.microsoft.com/office/drawing/2014/main" id="{B3EAB474-D608-B548-9AC5-56D1ACE28E1A}"/>
              </a:ext>
            </a:extLst>
          </p:cNvPr>
          <p:cNvSpPr>
            <a:spLocks noGrp="1" noRot="1" noChangeAspect="1" noChangeArrowheads="1" noTextEdit="1"/>
          </p:cNvSpPr>
          <p:nvPr>
            <p:ph type="sldImg"/>
          </p:nvPr>
        </p:nvSpPr>
        <p:spPr>
          <a:ln/>
        </p:spPr>
      </p:sp>
      <p:sp>
        <p:nvSpPr>
          <p:cNvPr id="14339" name="Rectangle 3">
            <a:extLst>
              <a:ext uri="{FF2B5EF4-FFF2-40B4-BE49-F238E27FC236}">
                <a16:creationId xmlns:a16="http://schemas.microsoft.com/office/drawing/2014/main" id="{46FC3670-3B91-6F43-92FA-31A8424550E0}"/>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126815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0BE379F3-F104-F649-A250-235DBF069B19}"/>
              </a:ext>
            </a:extLst>
          </p:cNvPr>
          <p:cNvSpPr>
            <a:spLocks noGrp="1" noChangeArrowheads="1"/>
          </p:cNvSpPr>
          <p:nvPr>
            <p:ph type="sldNum" sz="quarter" idx="5"/>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671FDE97-9123-CE45-8D32-DCDE223E4230}" type="slidenum">
              <a:rPr lang="en-US" altLang="en-US" sz="1200"/>
              <a:pPr/>
              <a:t>45</a:t>
            </a:fld>
            <a:endParaRPr lang="en-US" altLang="en-US" sz="1200"/>
          </a:p>
        </p:txBody>
      </p:sp>
      <p:sp>
        <p:nvSpPr>
          <p:cNvPr id="18434" name="Rectangle 2">
            <a:extLst>
              <a:ext uri="{FF2B5EF4-FFF2-40B4-BE49-F238E27FC236}">
                <a16:creationId xmlns:a16="http://schemas.microsoft.com/office/drawing/2014/main" id="{84DD59FB-1155-014E-8F5F-8D26C5032743}"/>
              </a:ext>
            </a:extLst>
          </p:cNvPr>
          <p:cNvSpPr>
            <a:spLocks noGrp="1" noRot="1" noChangeAspect="1" noChangeArrowheads="1" noTextEdit="1"/>
          </p:cNvSpPr>
          <p:nvPr>
            <p:ph type="sldImg"/>
          </p:nvPr>
        </p:nvSpPr>
        <p:spPr>
          <a:ln/>
        </p:spPr>
      </p:sp>
      <p:sp>
        <p:nvSpPr>
          <p:cNvPr id="18435" name="Rectangle 3">
            <a:extLst>
              <a:ext uri="{FF2B5EF4-FFF2-40B4-BE49-F238E27FC236}">
                <a16:creationId xmlns:a16="http://schemas.microsoft.com/office/drawing/2014/main" id="{917F081B-D4AA-B241-AB79-3821A30D90C6}"/>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21749426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7">
            <a:extLst>
              <a:ext uri="{FF2B5EF4-FFF2-40B4-BE49-F238E27FC236}">
                <a16:creationId xmlns:a16="http://schemas.microsoft.com/office/drawing/2014/main" id="{47C1522A-FFEE-3947-8A27-330C69F9BA90}"/>
              </a:ext>
            </a:extLst>
          </p:cNvPr>
          <p:cNvSpPr>
            <a:spLocks noGrp="1" noChangeArrowheads="1"/>
          </p:cNvSpPr>
          <p:nvPr>
            <p:ph type="sldNum" sz="quarter" idx="5"/>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C124384F-0E3C-AC41-A42B-CF5A9EC690EA}" type="slidenum">
              <a:rPr lang="en-US" altLang="en-US" sz="1200"/>
              <a:pPr/>
              <a:t>46</a:t>
            </a:fld>
            <a:endParaRPr lang="en-US" altLang="en-US" sz="1200"/>
          </a:p>
        </p:txBody>
      </p:sp>
      <p:sp>
        <p:nvSpPr>
          <p:cNvPr id="20482" name="Rectangle 2">
            <a:extLst>
              <a:ext uri="{FF2B5EF4-FFF2-40B4-BE49-F238E27FC236}">
                <a16:creationId xmlns:a16="http://schemas.microsoft.com/office/drawing/2014/main" id="{073210DE-3AD5-CE46-BD06-E6ED60D833D9}"/>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D27C04EC-0285-F746-9782-61F90CC71B2C}"/>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620320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1325C612-BCF8-9849-922B-66D961C9C096}"/>
              </a:ext>
            </a:extLst>
          </p:cNvPr>
          <p:cNvSpPr>
            <a:spLocks noGrp="1" noChangeArrowheads="1"/>
          </p:cNvSpPr>
          <p:nvPr>
            <p:ph type="sldNum" sz="quarter" idx="5"/>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67FE9B3-8699-1E43-9513-5CE4549C308F}" type="slidenum">
              <a:rPr lang="en-US" altLang="en-US" sz="1200"/>
              <a:pPr/>
              <a:t>47</a:t>
            </a:fld>
            <a:endParaRPr lang="en-US" altLang="en-US" sz="1200"/>
          </a:p>
        </p:txBody>
      </p:sp>
      <p:sp>
        <p:nvSpPr>
          <p:cNvPr id="22530" name="Rectangle 2">
            <a:extLst>
              <a:ext uri="{FF2B5EF4-FFF2-40B4-BE49-F238E27FC236}">
                <a16:creationId xmlns:a16="http://schemas.microsoft.com/office/drawing/2014/main" id="{0DFCD91E-8875-BA42-BF20-F417E2B32AA1}"/>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86037CBB-0595-2545-8313-9829035A234E}"/>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870517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AAD887F6-2985-A04D-A416-624229B841A9}"/>
              </a:ext>
            </a:extLst>
          </p:cNvPr>
          <p:cNvSpPr>
            <a:spLocks noGrp="1" noChangeArrowheads="1"/>
          </p:cNvSpPr>
          <p:nvPr>
            <p:ph type="sldNum" sz="quarter" idx="5"/>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129C4EFC-6564-3D40-A6C0-0241EE4773DA}" type="slidenum">
              <a:rPr lang="en-US" altLang="en-US" sz="1200"/>
              <a:pPr/>
              <a:t>48</a:t>
            </a:fld>
            <a:endParaRPr lang="en-US" altLang="en-US" sz="1200"/>
          </a:p>
        </p:txBody>
      </p:sp>
      <p:sp>
        <p:nvSpPr>
          <p:cNvPr id="26626" name="Rectangle 2">
            <a:extLst>
              <a:ext uri="{FF2B5EF4-FFF2-40B4-BE49-F238E27FC236}">
                <a16:creationId xmlns:a16="http://schemas.microsoft.com/office/drawing/2014/main" id="{C223F061-9473-C14A-956F-91C1B6FD8948}"/>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3EA5B260-DA12-CE48-839B-4442418401FD}"/>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917780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70AC09EE-BD24-D841-A54D-23FBFFDA03DA}"/>
              </a:ext>
            </a:extLst>
          </p:cNvPr>
          <p:cNvSpPr>
            <a:spLocks noGrp="1" noChangeArrowheads="1"/>
          </p:cNvSpPr>
          <p:nvPr>
            <p:ph type="sldNum" sz="quarter" idx="5"/>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19252D2D-6C14-EB46-A09C-1F5B2AB84B3C}" type="slidenum">
              <a:rPr lang="en-US" altLang="en-US" sz="1200"/>
              <a:pPr/>
              <a:t>49</a:t>
            </a:fld>
            <a:endParaRPr lang="en-US" altLang="en-US" sz="1200"/>
          </a:p>
        </p:txBody>
      </p:sp>
      <p:sp>
        <p:nvSpPr>
          <p:cNvPr id="32770" name="Rectangle 2">
            <a:extLst>
              <a:ext uri="{FF2B5EF4-FFF2-40B4-BE49-F238E27FC236}">
                <a16:creationId xmlns:a16="http://schemas.microsoft.com/office/drawing/2014/main" id="{36EB2680-A121-5943-B96B-7C58D7DF8075}"/>
              </a:ext>
            </a:extLst>
          </p:cNvPr>
          <p:cNvSpPr>
            <a:spLocks noGrp="1" noRot="1" noChangeAspect="1" noChangeArrowheads="1" noTextEdit="1"/>
          </p:cNvSpPr>
          <p:nvPr>
            <p:ph type="sldImg"/>
          </p:nvPr>
        </p:nvSpPr>
        <p:spPr>
          <a:ln/>
        </p:spPr>
      </p:sp>
      <p:sp>
        <p:nvSpPr>
          <p:cNvPr id="32771" name="Rectangle 3">
            <a:extLst>
              <a:ext uri="{FF2B5EF4-FFF2-40B4-BE49-F238E27FC236}">
                <a16:creationId xmlns:a16="http://schemas.microsoft.com/office/drawing/2014/main" id="{0C1B0A3F-3FA1-004E-A57A-73916110737D}"/>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4926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a:extLst>
              <a:ext uri="{FF2B5EF4-FFF2-40B4-BE49-F238E27FC236}">
                <a16:creationId xmlns:a16="http://schemas.microsoft.com/office/drawing/2014/main" id="{2585E384-2B15-5D45-9491-F58BE9A77937}"/>
              </a:ext>
            </a:extLst>
          </p:cNvPr>
          <p:cNvSpPr>
            <a:spLocks noGrp="1" noChangeArrowheads="1"/>
          </p:cNvSpPr>
          <p:nvPr>
            <p:ph type="sldNum" sz="quarter" idx="5"/>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E7E41E08-5E33-8F46-92E0-B8561A2493FE}" type="slidenum">
              <a:rPr lang="en-US" altLang="en-US" sz="1200"/>
              <a:pPr/>
              <a:t>51</a:t>
            </a:fld>
            <a:endParaRPr lang="en-US" altLang="en-US" sz="1200"/>
          </a:p>
        </p:txBody>
      </p:sp>
      <p:sp>
        <p:nvSpPr>
          <p:cNvPr id="47106" name="Rectangle 2">
            <a:extLst>
              <a:ext uri="{FF2B5EF4-FFF2-40B4-BE49-F238E27FC236}">
                <a16:creationId xmlns:a16="http://schemas.microsoft.com/office/drawing/2014/main" id="{E9A470DB-0396-A645-A753-9CEC2BB03D49}"/>
              </a:ext>
            </a:extLst>
          </p:cNvPr>
          <p:cNvSpPr>
            <a:spLocks noGrp="1" noRot="1" noChangeAspect="1" noChangeArrowheads="1" noTextEdit="1"/>
          </p:cNvSpPr>
          <p:nvPr>
            <p:ph type="sldImg"/>
          </p:nvPr>
        </p:nvSpPr>
        <p:spPr>
          <a:ln/>
        </p:spPr>
      </p:sp>
      <p:sp>
        <p:nvSpPr>
          <p:cNvPr id="47107" name="Rectangle 3">
            <a:extLst>
              <a:ext uri="{FF2B5EF4-FFF2-40B4-BE49-F238E27FC236}">
                <a16:creationId xmlns:a16="http://schemas.microsoft.com/office/drawing/2014/main" id="{E85D0694-0551-3B48-BE70-0D7DEA35970B}"/>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9024150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2058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7952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73055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800" b="1">
                <a:solidFill>
                  <a:schemeClr val="accent2"/>
                </a:solidFill>
                <a:latin typeface="Comic Sans MS" pitchFamily="66" charset="0"/>
              </a:defRPr>
            </a:lvl1pPr>
            <a:lvl2pPr marL="742950" indent="-285750" defTabSz="949325">
              <a:defRPr sz="2800" b="1">
                <a:solidFill>
                  <a:schemeClr val="accent2"/>
                </a:solidFill>
                <a:latin typeface="Comic Sans MS" pitchFamily="66" charset="0"/>
              </a:defRPr>
            </a:lvl2pPr>
            <a:lvl3pPr marL="1143000" indent="-228600" defTabSz="949325">
              <a:defRPr sz="2800" b="1">
                <a:solidFill>
                  <a:schemeClr val="accent2"/>
                </a:solidFill>
                <a:latin typeface="Comic Sans MS" pitchFamily="66" charset="0"/>
              </a:defRPr>
            </a:lvl3pPr>
            <a:lvl4pPr marL="1600200" indent="-228600" defTabSz="949325">
              <a:defRPr sz="2800" b="1">
                <a:solidFill>
                  <a:schemeClr val="accent2"/>
                </a:solidFill>
                <a:latin typeface="Comic Sans MS" pitchFamily="66" charset="0"/>
              </a:defRPr>
            </a:lvl4pPr>
            <a:lvl5pPr marL="2057400" indent="-228600" defTabSz="949325">
              <a:defRPr sz="2800" b="1">
                <a:solidFill>
                  <a:schemeClr val="accent2"/>
                </a:solidFill>
                <a:latin typeface="Comic Sans MS" pitchFamily="66" charset="0"/>
              </a:defRPr>
            </a:lvl5pPr>
            <a:lvl6pPr marL="2514600" indent="-228600" defTabSz="949325" eaLnBrk="0" fontAlgn="base" hangingPunct="0">
              <a:spcBef>
                <a:spcPct val="0"/>
              </a:spcBef>
              <a:spcAft>
                <a:spcPct val="0"/>
              </a:spcAft>
              <a:defRPr sz="2800" b="1">
                <a:solidFill>
                  <a:schemeClr val="accent2"/>
                </a:solidFill>
                <a:latin typeface="Comic Sans MS" pitchFamily="66" charset="0"/>
              </a:defRPr>
            </a:lvl6pPr>
            <a:lvl7pPr marL="2971800" indent="-228600" defTabSz="949325" eaLnBrk="0" fontAlgn="base" hangingPunct="0">
              <a:spcBef>
                <a:spcPct val="0"/>
              </a:spcBef>
              <a:spcAft>
                <a:spcPct val="0"/>
              </a:spcAft>
              <a:defRPr sz="2800" b="1">
                <a:solidFill>
                  <a:schemeClr val="accent2"/>
                </a:solidFill>
                <a:latin typeface="Comic Sans MS" pitchFamily="66" charset="0"/>
              </a:defRPr>
            </a:lvl7pPr>
            <a:lvl8pPr marL="3429000" indent="-228600" defTabSz="949325" eaLnBrk="0" fontAlgn="base" hangingPunct="0">
              <a:spcBef>
                <a:spcPct val="0"/>
              </a:spcBef>
              <a:spcAft>
                <a:spcPct val="0"/>
              </a:spcAft>
              <a:defRPr sz="2800" b="1">
                <a:solidFill>
                  <a:schemeClr val="accent2"/>
                </a:solidFill>
                <a:latin typeface="Comic Sans MS" pitchFamily="66" charset="0"/>
              </a:defRPr>
            </a:lvl8pPr>
            <a:lvl9pPr marL="3886200" indent="-228600" defTabSz="949325" eaLnBrk="0" fontAlgn="base" hangingPunct="0">
              <a:spcBef>
                <a:spcPct val="0"/>
              </a:spcBef>
              <a:spcAft>
                <a:spcPct val="0"/>
              </a:spcAft>
              <a:defRPr sz="2800" b="1">
                <a:solidFill>
                  <a:schemeClr val="accent2"/>
                </a:solidFill>
                <a:latin typeface="Comic Sans MS" pitchFamily="66" charset="0"/>
              </a:defRPr>
            </a:lvl9pPr>
          </a:lstStyle>
          <a:p>
            <a:fld id="{A3416852-1DF9-44CD-BBA1-B7DCBCCE631D}" type="slidenum">
              <a:rPr lang="en-US" sz="1000" b="0" smtClean="0">
                <a:solidFill>
                  <a:schemeClr val="tx1"/>
                </a:solidFill>
                <a:latin typeface="Times New Roman" pitchFamily="18" charset="0"/>
              </a:rPr>
              <a:pPr/>
              <a:t>56</a:t>
            </a:fld>
            <a:endParaRPr lang="en-US" sz="1000" b="0">
              <a:solidFill>
                <a:schemeClr val="tx1"/>
              </a:solidFill>
              <a:latin typeface="Times New Roman"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Hi, My name is Mor Harchol-Balter.   I’m a professor in the Computer Science Department here at CMU.     I’ll be talking about what analytical performance modeling teaches us about designing computer systems.   Don’t get nervous about these friends of mine … you’ll meet them all later during the talk….</a:t>
            </a:r>
          </a:p>
        </p:txBody>
      </p:sp>
    </p:spTree>
    <p:extLst>
      <p:ext uri="{BB962C8B-B14F-4D97-AF65-F5344CB8AC3E}">
        <p14:creationId xmlns:p14="http://schemas.microsoft.com/office/powerpoint/2010/main" val="98480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800" b="1">
                <a:solidFill>
                  <a:schemeClr val="accent2"/>
                </a:solidFill>
                <a:latin typeface="Comic Sans MS" pitchFamily="66" charset="0"/>
              </a:defRPr>
            </a:lvl1pPr>
            <a:lvl2pPr marL="742950" indent="-285750" defTabSz="949325">
              <a:defRPr sz="2800" b="1">
                <a:solidFill>
                  <a:schemeClr val="accent2"/>
                </a:solidFill>
                <a:latin typeface="Comic Sans MS" pitchFamily="66" charset="0"/>
              </a:defRPr>
            </a:lvl2pPr>
            <a:lvl3pPr marL="1143000" indent="-228600" defTabSz="949325">
              <a:defRPr sz="2800" b="1">
                <a:solidFill>
                  <a:schemeClr val="accent2"/>
                </a:solidFill>
                <a:latin typeface="Comic Sans MS" pitchFamily="66" charset="0"/>
              </a:defRPr>
            </a:lvl3pPr>
            <a:lvl4pPr marL="1600200" indent="-228600" defTabSz="949325">
              <a:defRPr sz="2800" b="1">
                <a:solidFill>
                  <a:schemeClr val="accent2"/>
                </a:solidFill>
                <a:latin typeface="Comic Sans MS" pitchFamily="66" charset="0"/>
              </a:defRPr>
            </a:lvl4pPr>
            <a:lvl5pPr marL="2057400" indent="-228600" defTabSz="949325">
              <a:defRPr sz="2800" b="1">
                <a:solidFill>
                  <a:schemeClr val="accent2"/>
                </a:solidFill>
                <a:latin typeface="Comic Sans MS" pitchFamily="66" charset="0"/>
              </a:defRPr>
            </a:lvl5pPr>
            <a:lvl6pPr marL="2514600" indent="-228600" defTabSz="949325" eaLnBrk="0" fontAlgn="base" hangingPunct="0">
              <a:spcBef>
                <a:spcPct val="0"/>
              </a:spcBef>
              <a:spcAft>
                <a:spcPct val="0"/>
              </a:spcAft>
              <a:defRPr sz="2800" b="1">
                <a:solidFill>
                  <a:schemeClr val="accent2"/>
                </a:solidFill>
                <a:latin typeface="Comic Sans MS" pitchFamily="66" charset="0"/>
              </a:defRPr>
            </a:lvl6pPr>
            <a:lvl7pPr marL="2971800" indent="-228600" defTabSz="949325" eaLnBrk="0" fontAlgn="base" hangingPunct="0">
              <a:spcBef>
                <a:spcPct val="0"/>
              </a:spcBef>
              <a:spcAft>
                <a:spcPct val="0"/>
              </a:spcAft>
              <a:defRPr sz="2800" b="1">
                <a:solidFill>
                  <a:schemeClr val="accent2"/>
                </a:solidFill>
                <a:latin typeface="Comic Sans MS" pitchFamily="66" charset="0"/>
              </a:defRPr>
            </a:lvl7pPr>
            <a:lvl8pPr marL="3429000" indent="-228600" defTabSz="949325" eaLnBrk="0" fontAlgn="base" hangingPunct="0">
              <a:spcBef>
                <a:spcPct val="0"/>
              </a:spcBef>
              <a:spcAft>
                <a:spcPct val="0"/>
              </a:spcAft>
              <a:defRPr sz="2800" b="1">
                <a:solidFill>
                  <a:schemeClr val="accent2"/>
                </a:solidFill>
                <a:latin typeface="Comic Sans MS" pitchFamily="66" charset="0"/>
              </a:defRPr>
            </a:lvl8pPr>
            <a:lvl9pPr marL="3886200" indent="-228600" defTabSz="949325" eaLnBrk="0" fontAlgn="base" hangingPunct="0">
              <a:spcBef>
                <a:spcPct val="0"/>
              </a:spcBef>
              <a:spcAft>
                <a:spcPct val="0"/>
              </a:spcAft>
              <a:defRPr sz="2800" b="1">
                <a:solidFill>
                  <a:schemeClr val="accent2"/>
                </a:solidFill>
                <a:latin typeface="Comic Sans MS" pitchFamily="66" charset="0"/>
              </a:defRPr>
            </a:lvl9pPr>
          </a:lstStyle>
          <a:p>
            <a:fld id="{A3416852-1DF9-44CD-BBA1-B7DCBCCE631D}" type="slidenum">
              <a:rPr lang="en-US" sz="1000" b="0" smtClean="0">
                <a:solidFill>
                  <a:schemeClr val="tx1"/>
                </a:solidFill>
                <a:latin typeface="Times New Roman" pitchFamily="18" charset="0"/>
              </a:rPr>
              <a:pPr/>
              <a:t>57</a:t>
            </a:fld>
            <a:endParaRPr lang="en-US" sz="1000" b="0">
              <a:solidFill>
                <a:schemeClr val="tx1"/>
              </a:solidFill>
              <a:latin typeface="Times New Roman"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Might</a:t>
            </a:r>
            <a:r>
              <a:rPr lang="en-US" baseline="0" dirty="0"/>
              <a:t> mention that for closed systems want to balance load.</a:t>
            </a:r>
            <a:endParaRPr lang="en-US" dirty="0"/>
          </a:p>
        </p:txBody>
      </p:sp>
    </p:spTree>
    <p:extLst>
      <p:ext uri="{BB962C8B-B14F-4D97-AF65-F5344CB8AC3E}">
        <p14:creationId xmlns:p14="http://schemas.microsoft.com/office/powerpoint/2010/main" val="1383571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43b3862eb_156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43b3862eb_156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6584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9325">
              <a:defRPr sz="2800" b="1">
                <a:solidFill>
                  <a:schemeClr val="accent2"/>
                </a:solidFill>
                <a:latin typeface="Comic Sans MS" pitchFamily="66" charset="0"/>
              </a:defRPr>
            </a:lvl1pPr>
            <a:lvl2pPr marL="742950" indent="-285750" defTabSz="949325">
              <a:defRPr sz="2800" b="1">
                <a:solidFill>
                  <a:schemeClr val="accent2"/>
                </a:solidFill>
                <a:latin typeface="Comic Sans MS" pitchFamily="66" charset="0"/>
              </a:defRPr>
            </a:lvl2pPr>
            <a:lvl3pPr marL="1143000" indent="-228600" defTabSz="949325">
              <a:defRPr sz="2800" b="1">
                <a:solidFill>
                  <a:schemeClr val="accent2"/>
                </a:solidFill>
                <a:latin typeface="Comic Sans MS" pitchFamily="66" charset="0"/>
              </a:defRPr>
            </a:lvl3pPr>
            <a:lvl4pPr marL="1600200" indent="-228600" defTabSz="949325">
              <a:defRPr sz="2800" b="1">
                <a:solidFill>
                  <a:schemeClr val="accent2"/>
                </a:solidFill>
                <a:latin typeface="Comic Sans MS" pitchFamily="66" charset="0"/>
              </a:defRPr>
            </a:lvl4pPr>
            <a:lvl5pPr marL="2057400" indent="-228600" defTabSz="949325">
              <a:defRPr sz="2800" b="1">
                <a:solidFill>
                  <a:schemeClr val="accent2"/>
                </a:solidFill>
                <a:latin typeface="Comic Sans MS" pitchFamily="66" charset="0"/>
              </a:defRPr>
            </a:lvl5pPr>
            <a:lvl6pPr marL="2514600" indent="-228600" defTabSz="949325" eaLnBrk="0" fontAlgn="base" hangingPunct="0">
              <a:spcBef>
                <a:spcPct val="0"/>
              </a:spcBef>
              <a:spcAft>
                <a:spcPct val="0"/>
              </a:spcAft>
              <a:defRPr sz="2800" b="1">
                <a:solidFill>
                  <a:schemeClr val="accent2"/>
                </a:solidFill>
                <a:latin typeface="Comic Sans MS" pitchFamily="66" charset="0"/>
              </a:defRPr>
            </a:lvl6pPr>
            <a:lvl7pPr marL="2971800" indent="-228600" defTabSz="949325" eaLnBrk="0" fontAlgn="base" hangingPunct="0">
              <a:spcBef>
                <a:spcPct val="0"/>
              </a:spcBef>
              <a:spcAft>
                <a:spcPct val="0"/>
              </a:spcAft>
              <a:defRPr sz="2800" b="1">
                <a:solidFill>
                  <a:schemeClr val="accent2"/>
                </a:solidFill>
                <a:latin typeface="Comic Sans MS" pitchFamily="66" charset="0"/>
              </a:defRPr>
            </a:lvl7pPr>
            <a:lvl8pPr marL="3429000" indent="-228600" defTabSz="949325" eaLnBrk="0" fontAlgn="base" hangingPunct="0">
              <a:spcBef>
                <a:spcPct val="0"/>
              </a:spcBef>
              <a:spcAft>
                <a:spcPct val="0"/>
              </a:spcAft>
              <a:defRPr sz="2800" b="1">
                <a:solidFill>
                  <a:schemeClr val="accent2"/>
                </a:solidFill>
                <a:latin typeface="Comic Sans MS" pitchFamily="66" charset="0"/>
              </a:defRPr>
            </a:lvl8pPr>
            <a:lvl9pPr marL="3886200" indent="-228600" defTabSz="949325" eaLnBrk="0" fontAlgn="base" hangingPunct="0">
              <a:spcBef>
                <a:spcPct val="0"/>
              </a:spcBef>
              <a:spcAft>
                <a:spcPct val="0"/>
              </a:spcAft>
              <a:defRPr sz="2800" b="1">
                <a:solidFill>
                  <a:schemeClr val="accent2"/>
                </a:solidFill>
                <a:latin typeface="Comic Sans MS" pitchFamily="66" charset="0"/>
              </a:defRPr>
            </a:lvl9pPr>
          </a:lstStyle>
          <a:p>
            <a:fld id="{A3416852-1DF9-44CD-BBA1-B7DCBCCE631D}" type="slidenum">
              <a:rPr lang="en-US" sz="1000" b="0" smtClean="0">
                <a:solidFill>
                  <a:schemeClr val="tx1"/>
                </a:solidFill>
                <a:latin typeface="Times New Roman" pitchFamily="18" charset="0"/>
              </a:rPr>
              <a:pPr/>
              <a:t>23</a:t>
            </a:fld>
            <a:endParaRPr lang="en-US" sz="1000" b="0">
              <a:solidFill>
                <a:schemeClr val="tx1"/>
              </a:solidFill>
              <a:latin typeface="Times New Roman" pitchFamily="18" charset="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Hi, My name is </a:t>
            </a:r>
            <a:r>
              <a:rPr lang="en-US" dirty="0" err="1"/>
              <a:t>Mor</a:t>
            </a:r>
            <a:r>
              <a:rPr lang="en-US" dirty="0"/>
              <a:t> </a:t>
            </a:r>
            <a:r>
              <a:rPr lang="en-US" dirty="0" err="1"/>
              <a:t>Harchol-Balter</a:t>
            </a:r>
            <a:r>
              <a:rPr lang="en-US" dirty="0"/>
              <a:t>.   I’m a professor in the Computer Science Department here at CMU.     I’ll be talking about what analytical performance modeling teaches us about designing computer systems.   Don’t get nervous about these friends of mine … you’ll meet them all later during the talk….</a:t>
            </a:r>
          </a:p>
        </p:txBody>
      </p:sp>
    </p:spTree>
    <p:extLst>
      <p:ext uri="{BB962C8B-B14F-4D97-AF65-F5344CB8AC3E}">
        <p14:creationId xmlns:p14="http://schemas.microsoft.com/office/powerpoint/2010/main" val="280533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0217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a:extLst>
              <a:ext uri="{FF2B5EF4-FFF2-40B4-BE49-F238E27FC236}">
                <a16:creationId xmlns:a16="http://schemas.microsoft.com/office/drawing/2014/main" id="{84455D02-269A-3D44-A289-7181EDCFCFC5}"/>
              </a:ext>
            </a:extLst>
          </p:cNvPr>
          <p:cNvSpPr>
            <a:spLocks noGrp="1" noChangeArrowheads="1"/>
          </p:cNvSpPr>
          <p:nvPr>
            <p:ph type="sldNum" sz="quarter" idx="5"/>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47FA7FFE-A4F1-B84C-A309-775B86331BAA}" type="slidenum">
              <a:rPr lang="en-US" altLang="en-US" sz="1200"/>
              <a:pPr/>
              <a:t>41</a:t>
            </a:fld>
            <a:endParaRPr lang="en-US" altLang="en-US" sz="1200"/>
          </a:p>
        </p:txBody>
      </p:sp>
      <p:sp>
        <p:nvSpPr>
          <p:cNvPr id="8194" name="Rectangle 2">
            <a:extLst>
              <a:ext uri="{FF2B5EF4-FFF2-40B4-BE49-F238E27FC236}">
                <a16:creationId xmlns:a16="http://schemas.microsoft.com/office/drawing/2014/main" id="{5BE2D776-752C-CB45-B54C-E5D3BAFCEB57}"/>
              </a:ext>
            </a:extLst>
          </p:cNvPr>
          <p:cNvSpPr>
            <a:spLocks noGrp="1" noRot="1" noChangeAspect="1" noChangeArrowheads="1" noTextEdit="1"/>
          </p:cNvSpPr>
          <p:nvPr>
            <p:ph type="sldImg"/>
          </p:nvPr>
        </p:nvSpPr>
        <p:spPr>
          <a:ln/>
        </p:spPr>
      </p:sp>
      <p:sp>
        <p:nvSpPr>
          <p:cNvPr id="8195" name="Rectangle 3">
            <a:extLst>
              <a:ext uri="{FF2B5EF4-FFF2-40B4-BE49-F238E27FC236}">
                <a16:creationId xmlns:a16="http://schemas.microsoft.com/office/drawing/2014/main" id="{03C2F6FB-9E34-2A48-9EBF-29C75EAD344C}"/>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635570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4AC938FE-F216-B445-89C2-1EF0F72483E2}"/>
              </a:ext>
            </a:extLst>
          </p:cNvPr>
          <p:cNvSpPr>
            <a:spLocks noGrp="1" noChangeArrowheads="1"/>
          </p:cNvSpPr>
          <p:nvPr>
            <p:ph type="sldNum" sz="quarter" idx="5"/>
          </p:nvPr>
        </p:nvSpPr>
        <p:spPr>
          <a:noFill/>
        </p:spPr>
        <p:txBody>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fld id="{9E4B761F-6E34-F045-9F19-C8A258CF1012}" type="slidenum">
              <a:rPr lang="en-US" altLang="en-US" sz="1200"/>
              <a:pPr/>
              <a:t>42</a:t>
            </a:fld>
            <a:endParaRPr lang="en-US" altLang="en-US" sz="1200"/>
          </a:p>
        </p:txBody>
      </p:sp>
      <p:sp>
        <p:nvSpPr>
          <p:cNvPr id="10242" name="Rectangle 1026">
            <a:extLst>
              <a:ext uri="{FF2B5EF4-FFF2-40B4-BE49-F238E27FC236}">
                <a16:creationId xmlns:a16="http://schemas.microsoft.com/office/drawing/2014/main" id="{43123329-392B-AB42-86E9-CDE331DF8CE2}"/>
              </a:ext>
            </a:extLst>
          </p:cNvPr>
          <p:cNvSpPr>
            <a:spLocks noGrp="1" noRot="1" noChangeAspect="1" noChangeArrowheads="1" noTextEdit="1"/>
          </p:cNvSpPr>
          <p:nvPr>
            <p:ph type="sldImg"/>
          </p:nvPr>
        </p:nvSpPr>
        <p:spPr>
          <a:ln/>
        </p:spPr>
      </p:sp>
      <p:sp>
        <p:nvSpPr>
          <p:cNvPr id="10243" name="Rectangle 1027">
            <a:extLst>
              <a:ext uri="{FF2B5EF4-FFF2-40B4-BE49-F238E27FC236}">
                <a16:creationId xmlns:a16="http://schemas.microsoft.com/office/drawing/2014/main" id="{67DA392A-C85A-B943-975A-D9D727DD64E4}"/>
              </a:ext>
            </a:extLst>
          </p:cNvPr>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998456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961900" y="3785246"/>
            <a:ext cx="6955600" cy="1546500"/>
          </a:xfrm>
          <a:prstGeom prst="rect">
            <a:avLst/>
          </a:prstGeom>
        </p:spPr>
        <p:txBody>
          <a:bodyPr spcFirstLastPara="1" wrap="square" lIns="91425" tIns="91425" rIns="91425" bIns="91425" anchor="t" anchorCtr="0"/>
          <a:lstStyle>
            <a:lvl1pPr lvl="0">
              <a:spcBef>
                <a:spcPts val="0"/>
              </a:spcBef>
              <a:spcAft>
                <a:spcPts val="0"/>
              </a:spcAft>
              <a:buClr>
                <a:srgbClr val="2185C5"/>
              </a:buClr>
              <a:buSzPts val="4800"/>
              <a:buNone/>
              <a:defRPr sz="4800">
                <a:solidFill>
                  <a:srgbClr val="2185C5"/>
                </a:solidFill>
              </a:defRPr>
            </a:lvl1pPr>
            <a:lvl2pPr lvl="1">
              <a:spcBef>
                <a:spcPts val="0"/>
              </a:spcBef>
              <a:spcAft>
                <a:spcPts val="0"/>
              </a:spcAft>
              <a:buClr>
                <a:srgbClr val="2185C5"/>
              </a:buClr>
              <a:buSzPts val="4800"/>
              <a:buNone/>
              <a:defRPr sz="4800">
                <a:solidFill>
                  <a:srgbClr val="2185C5"/>
                </a:solidFill>
              </a:defRPr>
            </a:lvl2pPr>
            <a:lvl3pPr lvl="2">
              <a:spcBef>
                <a:spcPts val="0"/>
              </a:spcBef>
              <a:spcAft>
                <a:spcPts val="0"/>
              </a:spcAft>
              <a:buClr>
                <a:srgbClr val="2185C5"/>
              </a:buClr>
              <a:buSzPts val="4800"/>
              <a:buNone/>
              <a:defRPr sz="4800">
                <a:solidFill>
                  <a:srgbClr val="2185C5"/>
                </a:solidFill>
              </a:defRPr>
            </a:lvl3pPr>
            <a:lvl4pPr lvl="3">
              <a:spcBef>
                <a:spcPts val="0"/>
              </a:spcBef>
              <a:spcAft>
                <a:spcPts val="0"/>
              </a:spcAft>
              <a:buClr>
                <a:srgbClr val="2185C5"/>
              </a:buClr>
              <a:buSzPts val="4800"/>
              <a:buNone/>
              <a:defRPr sz="4800">
                <a:solidFill>
                  <a:srgbClr val="2185C5"/>
                </a:solidFill>
              </a:defRPr>
            </a:lvl4pPr>
            <a:lvl5pPr lvl="4">
              <a:spcBef>
                <a:spcPts val="0"/>
              </a:spcBef>
              <a:spcAft>
                <a:spcPts val="0"/>
              </a:spcAft>
              <a:buClr>
                <a:srgbClr val="2185C5"/>
              </a:buClr>
              <a:buSzPts val="4800"/>
              <a:buNone/>
              <a:defRPr sz="4800">
                <a:solidFill>
                  <a:srgbClr val="2185C5"/>
                </a:solidFill>
              </a:defRPr>
            </a:lvl5pPr>
            <a:lvl6pPr lvl="5">
              <a:spcBef>
                <a:spcPts val="0"/>
              </a:spcBef>
              <a:spcAft>
                <a:spcPts val="0"/>
              </a:spcAft>
              <a:buClr>
                <a:srgbClr val="2185C5"/>
              </a:buClr>
              <a:buSzPts val="4800"/>
              <a:buNone/>
              <a:defRPr sz="4800">
                <a:solidFill>
                  <a:srgbClr val="2185C5"/>
                </a:solidFill>
              </a:defRPr>
            </a:lvl6pPr>
            <a:lvl7pPr lvl="6">
              <a:spcBef>
                <a:spcPts val="0"/>
              </a:spcBef>
              <a:spcAft>
                <a:spcPts val="0"/>
              </a:spcAft>
              <a:buClr>
                <a:srgbClr val="2185C5"/>
              </a:buClr>
              <a:buSzPts val="4800"/>
              <a:buNone/>
              <a:defRPr sz="4800">
                <a:solidFill>
                  <a:srgbClr val="2185C5"/>
                </a:solidFill>
              </a:defRPr>
            </a:lvl7pPr>
            <a:lvl8pPr lvl="7">
              <a:spcBef>
                <a:spcPts val="0"/>
              </a:spcBef>
              <a:spcAft>
                <a:spcPts val="0"/>
              </a:spcAft>
              <a:buClr>
                <a:srgbClr val="2185C5"/>
              </a:buClr>
              <a:buSzPts val="4800"/>
              <a:buNone/>
              <a:defRPr sz="4800">
                <a:solidFill>
                  <a:srgbClr val="2185C5"/>
                </a:solidFill>
              </a:defRPr>
            </a:lvl8pPr>
            <a:lvl9pPr lvl="8">
              <a:spcBef>
                <a:spcPts val="0"/>
              </a:spcBef>
              <a:spcAft>
                <a:spcPts val="0"/>
              </a:spcAft>
              <a:buClr>
                <a:srgbClr val="2185C5"/>
              </a:buClr>
              <a:buSzPts val="4800"/>
              <a:buNone/>
              <a:defRPr sz="4800">
                <a:solidFill>
                  <a:srgbClr val="2185C5"/>
                </a:solidFill>
              </a:defRPr>
            </a:lvl9pPr>
          </a:lstStyle>
          <a:p>
            <a:r>
              <a:rPr lang="en-US"/>
              <a:t>Click to edit Master title style</a:t>
            </a:r>
            <a:endParaRPr/>
          </a:p>
        </p:txBody>
      </p:sp>
      <p:sp>
        <p:nvSpPr>
          <p:cNvPr id="11" name="Google Shape;11;p2"/>
          <p:cNvSpPr/>
          <p:nvPr/>
        </p:nvSpPr>
        <p:spPr>
          <a:xfrm>
            <a:off x="7917661" y="3377550"/>
            <a:ext cx="9624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2" name="Google Shape;12;p2"/>
          <p:cNvSpPr/>
          <p:nvPr/>
        </p:nvSpPr>
        <p:spPr>
          <a:xfrm>
            <a:off x="8879815" y="3377550"/>
            <a:ext cx="9624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3" name="Google Shape;13;p2"/>
          <p:cNvSpPr/>
          <p:nvPr/>
        </p:nvSpPr>
        <p:spPr>
          <a:xfrm>
            <a:off x="-1" y="3377550"/>
            <a:ext cx="9624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 name="Google Shape;14;p2"/>
          <p:cNvSpPr/>
          <p:nvPr/>
        </p:nvSpPr>
        <p:spPr>
          <a:xfrm>
            <a:off x="961900" y="3377550"/>
            <a:ext cx="69556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5"/>
        <p:cNvGrpSpPr/>
        <p:nvPr/>
      </p:nvGrpSpPr>
      <p:grpSpPr>
        <a:xfrm>
          <a:off x="0" y="0"/>
          <a:ext cx="0" cy="0"/>
          <a:chOff x="0" y="0"/>
          <a:chExt cx="0" cy="0"/>
        </a:xfrm>
      </p:grpSpPr>
      <p:sp>
        <p:nvSpPr>
          <p:cNvPr id="16" name="Google Shape;16;p3"/>
          <p:cNvSpPr/>
          <p:nvPr/>
        </p:nvSpPr>
        <p:spPr>
          <a:xfrm>
            <a:off x="0" y="0"/>
            <a:ext cx="12192000" cy="53238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7" name="Google Shape;17;p3"/>
          <p:cNvSpPr txBox="1">
            <a:spLocks noGrp="1"/>
          </p:cNvSpPr>
          <p:nvPr>
            <p:ph type="ctrTitle"/>
          </p:nvPr>
        </p:nvSpPr>
        <p:spPr>
          <a:xfrm>
            <a:off x="914400" y="2111123"/>
            <a:ext cx="10363200" cy="1546500"/>
          </a:xfrm>
          <a:prstGeom prst="rect">
            <a:avLst/>
          </a:prstGeom>
        </p:spPr>
        <p:txBody>
          <a:bodyPr spcFirstLastPara="1" wrap="square" lIns="91425" tIns="91425" rIns="91425" bIns="91425" anchor="b" anchorCtr="0"/>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r>
              <a:rPr lang="en-US"/>
              <a:t>Click to edit Master title style</a:t>
            </a:r>
            <a:endParaRPr/>
          </a:p>
        </p:txBody>
      </p:sp>
      <p:sp>
        <p:nvSpPr>
          <p:cNvPr id="18" name="Google Shape;18;p3"/>
          <p:cNvSpPr txBox="1">
            <a:spLocks noGrp="1"/>
          </p:cNvSpPr>
          <p:nvPr>
            <p:ph type="subTitle" idx="1"/>
          </p:nvPr>
        </p:nvSpPr>
        <p:spPr>
          <a:xfrm>
            <a:off x="914400" y="3786738"/>
            <a:ext cx="10363200" cy="1046400"/>
          </a:xfrm>
          <a:prstGeom prst="rect">
            <a:avLst/>
          </a:prstGeom>
        </p:spPr>
        <p:txBody>
          <a:bodyPr spcFirstLastPara="1" wrap="square" lIns="91425" tIns="91425" rIns="91425" bIns="91425" anchor="t" anchorCtr="0"/>
          <a:lstStyle>
            <a:lvl1pPr lvl="0" algn="ctr" rtl="0">
              <a:spcBef>
                <a:spcPts val="0"/>
              </a:spcBef>
              <a:spcAft>
                <a:spcPts val="0"/>
              </a:spcAft>
              <a:buClr>
                <a:srgbClr val="FFFFFF"/>
              </a:buClr>
              <a:buSzPts val="2400"/>
              <a:buNone/>
              <a:defRPr sz="2400" b="1">
                <a:solidFill>
                  <a:srgbClr val="FFFFFF"/>
                </a:solidFill>
              </a:defRPr>
            </a:lvl1pPr>
            <a:lvl2pPr lvl="1" algn="ctr" rtl="0">
              <a:spcBef>
                <a:spcPts val="0"/>
              </a:spcBef>
              <a:spcAft>
                <a:spcPts val="0"/>
              </a:spcAft>
              <a:buClr>
                <a:srgbClr val="FFFFFF"/>
              </a:buClr>
              <a:buSzPts val="2400"/>
              <a:buNone/>
              <a:defRPr b="1">
                <a:solidFill>
                  <a:srgbClr val="FFFFFF"/>
                </a:solidFill>
              </a:defRPr>
            </a:lvl2pPr>
            <a:lvl3pPr lvl="2" algn="ctr" rtl="0">
              <a:spcBef>
                <a:spcPts val="0"/>
              </a:spcBef>
              <a:spcAft>
                <a:spcPts val="0"/>
              </a:spcAft>
              <a:buClr>
                <a:srgbClr val="FFFFFF"/>
              </a:buClr>
              <a:buSzPts val="2400"/>
              <a:buNone/>
              <a:defRPr b="1">
                <a:solidFill>
                  <a:srgbClr val="FFFFFF"/>
                </a:solidFill>
              </a:defRPr>
            </a:lvl3pPr>
            <a:lvl4pPr lvl="3" algn="ctr" rtl="0">
              <a:spcBef>
                <a:spcPts val="0"/>
              </a:spcBef>
              <a:spcAft>
                <a:spcPts val="0"/>
              </a:spcAft>
              <a:buClr>
                <a:srgbClr val="FFFFFF"/>
              </a:buClr>
              <a:buSzPts val="2400"/>
              <a:buNone/>
              <a:defRPr sz="2400" b="1">
                <a:solidFill>
                  <a:srgbClr val="FFFFFF"/>
                </a:solidFill>
              </a:defRPr>
            </a:lvl4pPr>
            <a:lvl5pPr lvl="4" algn="ctr" rtl="0">
              <a:spcBef>
                <a:spcPts val="0"/>
              </a:spcBef>
              <a:spcAft>
                <a:spcPts val="0"/>
              </a:spcAft>
              <a:buClr>
                <a:srgbClr val="FFFFFF"/>
              </a:buClr>
              <a:buSzPts val="2400"/>
              <a:buNone/>
              <a:defRPr sz="2400" b="1">
                <a:solidFill>
                  <a:srgbClr val="FFFFFF"/>
                </a:solidFill>
              </a:defRPr>
            </a:lvl5pPr>
            <a:lvl6pPr lvl="5" algn="ctr" rtl="0">
              <a:spcBef>
                <a:spcPts val="0"/>
              </a:spcBef>
              <a:spcAft>
                <a:spcPts val="0"/>
              </a:spcAft>
              <a:buClr>
                <a:srgbClr val="FFFFFF"/>
              </a:buClr>
              <a:buSzPts val="2400"/>
              <a:buNone/>
              <a:defRPr sz="2400" b="1">
                <a:solidFill>
                  <a:srgbClr val="FFFFFF"/>
                </a:solidFill>
              </a:defRPr>
            </a:lvl6pPr>
            <a:lvl7pPr lvl="6" algn="ctr" rtl="0">
              <a:spcBef>
                <a:spcPts val="0"/>
              </a:spcBef>
              <a:spcAft>
                <a:spcPts val="0"/>
              </a:spcAft>
              <a:buClr>
                <a:srgbClr val="FFFFFF"/>
              </a:buClr>
              <a:buSzPts val="2400"/>
              <a:buNone/>
              <a:defRPr sz="2400" b="1">
                <a:solidFill>
                  <a:srgbClr val="FFFFFF"/>
                </a:solidFill>
              </a:defRPr>
            </a:lvl7pPr>
            <a:lvl8pPr lvl="7" algn="ctr" rtl="0">
              <a:spcBef>
                <a:spcPts val="0"/>
              </a:spcBef>
              <a:spcAft>
                <a:spcPts val="0"/>
              </a:spcAft>
              <a:buClr>
                <a:srgbClr val="FFFFFF"/>
              </a:buClr>
              <a:buSzPts val="2400"/>
              <a:buNone/>
              <a:defRPr sz="2400" b="1">
                <a:solidFill>
                  <a:srgbClr val="FFFFFF"/>
                </a:solidFill>
              </a:defRPr>
            </a:lvl8pPr>
            <a:lvl9pPr lvl="8" algn="ctr" rtl="0">
              <a:spcBef>
                <a:spcPts val="0"/>
              </a:spcBef>
              <a:spcAft>
                <a:spcPts val="0"/>
              </a:spcAft>
              <a:buClr>
                <a:srgbClr val="FFFFFF"/>
              </a:buClr>
              <a:buSzPts val="2400"/>
              <a:buNone/>
              <a:defRPr sz="2400" b="1">
                <a:solidFill>
                  <a:srgbClr val="FFFFFF"/>
                </a:solidFill>
              </a:defRPr>
            </a:lvl9pPr>
          </a:lstStyle>
          <a:p>
            <a:r>
              <a:rPr lang="en-US"/>
              <a:t>Click to edit Master subtitle style</a:t>
            </a:r>
            <a:endParaRPr/>
          </a:p>
        </p:txBody>
      </p:sp>
      <p:sp>
        <p:nvSpPr>
          <p:cNvPr id="19" name="Google Shape;19;p3"/>
          <p:cNvSpPr/>
          <p:nvPr/>
        </p:nvSpPr>
        <p:spPr>
          <a:xfrm>
            <a:off x="4063605" y="5323800"/>
            <a:ext cx="4063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0" name="Google Shape;20;p3"/>
          <p:cNvSpPr/>
          <p:nvPr/>
        </p:nvSpPr>
        <p:spPr>
          <a:xfrm>
            <a:off x="8128361" y="5323800"/>
            <a:ext cx="4063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1" name="Google Shape;21;p3"/>
          <p:cNvSpPr/>
          <p:nvPr/>
        </p:nvSpPr>
        <p:spPr>
          <a:xfrm>
            <a:off x="1" y="5323800"/>
            <a:ext cx="4063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2;p3"/>
          <p:cNvSpPr txBox="1">
            <a:spLocks noGrp="1"/>
          </p:cNvSpPr>
          <p:nvPr>
            <p:ph type="sldNum" idx="12"/>
          </p:nvPr>
        </p:nvSpPr>
        <p:spPr>
          <a:xfrm>
            <a:off x="-167" y="6440375"/>
            <a:ext cx="12192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1191600" y="274650"/>
            <a:ext cx="86168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33" name="Google Shape;33;p5"/>
          <p:cNvSpPr txBox="1">
            <a:spLocks noGrp="1"/>
          </p:cNvSpPr>
          <p:nvPr>
            <p:ph type="body" idx="1"/>
          </p:nvPr>
        </p:nvSpPr>
        <p:spPr>
          <a:xfrm>
            <a:off x="1191600" y="1831450"/>
            <a:ext cx="8616800" cy="4736400"/>
          </a:xfrm>
          <a:prstGeom prst="rect">
            <a:avLst/>
          </a:prstGeom>
        </p:spPr>
        <p:txBody>
          <a:bodyPr spcFirstLastPara="1" wrap="square" lIns="91425" tIns="91425" rIns="91425" bIns="91425" anchor="t" anchorCtr="0"/>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en-US"/>
              <a:t>Click to edit Master text styles</a:t>
            </a:r>
          </a:p>
        </p:txBody>
      </p:sp>
      <p:sp>
        <p:nvSpPr>
          <p:cNvPr id="34" name="Google Shape;34;p5"/>
          <p:cNvSpPr/>
          <p:nvPr/>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 name="Google Shape;35;p5"/>
          <p:cNvSpPr/>
          <p:nvPr/>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6" name="Google Shape;36;p5"/>
          <p:cNvSpPr/>
          <p:nvPr/>
        </p:nvSpPr>
        <p:spPr>
          <a:xfrm>
            <a:off x="0" y="6755100"/>
            <a:ext cx="1191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7" name="Google Shape;37;p5"/>
          <p:cNvSpPr/>
          <p:nvPr/>
        </p:nvSpPr>
        <p:spPr>
          <a:xfrm>
            <a:off x="1191613" y="6755100"/>
            <a:ext cx="8616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38;p5"/>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1191600" y="274650"/>
            <a:ext cx="8616800" cy="1143000"/>
          </a:xfrm>
          <a:prstGeom prst="rect">
            <a:avLst/>
          </a:prstGeom>
        </p:spPr>
        <p:txBody>
          <a:bodyPr spcFirstLastPara="1" wrap="square" lIns="91425" tIns="91425" rIns="91425" bIns="91425" anchor="b" anchorCtr="0"/>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r>
              <a:rPr lang="en-US"/>
              <a:t>Click to edit Master title style</a:t>
            </a:r>
            <a:endParaRPr/>
          </a:p>
        </p:txBody>
      </p:sp>
      <p:sp>
        <p:nvSpPr>
          <p:cNvPr id="41" name="Google Shape;41;p6"/>
          <p:cNvSpPr txBox="1">
            <a:spLocks noGrp="1"/>
          </p:cNvSpPr>
          <p:nvPr>
            <p:ph type="body" idx="1"/>
          </p:nvPr>
        </p:nvSpPr>
        <p:spPr>
          <a:xfrm>
            <a:off x="1191500" y="1600200"/>
            <a:ext cx="41824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en-US"/>
              <a:t>Click to edit Master text styles</a:t>
            </a:r>
          </a:p>
        </p:txBody>
      </p:sp>
      <p:sp>
        <p:nvSpPr>
          <p:cNvPr id="42" name="Google Shape;42;p6"/>
          <p:cNvSpPr txBox="1">
            <a:spLocks noGrp="1"/>
          </p:cNvSpPr>
          <p:nvPr>
            <p:ph type="body" idx="2"/>
          </p:nvPr>
        </p:nvSpPr>
        <p:spPr>
          <a:xfrm>
            <a:off x="5625941" y="1600200"/>
            <a:ext cx="4182400" cy="49677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pPr lvl="0"/>
            <a:r>
              <a:rPr lang="en-US"/>
              <a:t>Click to edit Master text styles</a:t>
            </a:r>
          </a:p>
        </p:txBody>
      </p:sp>
      <p:sp>
        <p:nvSpPr>
          <p:cNvPr id="43" name="Google Shape;43;p6"/>
          <p:cNvSpPr/>
          <p:nvPr/>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6"/>
          <p:cNvSpPr/>
          <p:nvPr/>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 name="Google Shape;45;p6"/>
          <p:cNvSpPr/>
          <p:nvPr/>
        </p:nvSpPr>
        <p:spPr>
          <a:xfrm>
            <a:off x="0" y="6755100"/>
            <a:ext cx="1191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6"/>
          <p:cNvSpPr/>
          <p:nvPr/>
        </p:nvSpPr>
        <p:spPr>
          <a:xfrm>
            <a:off x="1191613" y="6755100"/>
            <a:ext cx="8616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6"/>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2"/>
        <p:cNvGrpSpPr/>
        <p:nvPr/>
      </p:nvGrpSpPr>
      <p:grpSpPr>
        <a:xfrm>
          <a:off x="0" y="0"/>
          <a:ext cx="0" cy="0"/>
          <a:chOff x="0" y="0"/>
          <a:chExt cx="0" cy="0"/>
        </a:xfrm>
      </p:grpSpPr>
      <p:sp>
        <p:nvSpPr>
          <p:cNvPr id="73" name="Google Shape;73;p10"/>
          <p:cNvSpPr/>
          <p:nvPr/>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10"/>
          <p:cNvSpPr/>
          <p:nvPr/>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10"/>
          <p:cNvSpPr/>
          <p:nvPr/>
        </p:nvSpPr>
        <p:spPr>
          <a:xfrm>
            <a:off x="0" y="6755100"/>
            <a:ext cx="1191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10"/>
          <p:cNvSpPr/>
          <p:nvPr/>
        </p:nvSpPr>
        <p:spPr>
          <a:xfrm>
            <a:off x="1191613" y="6755100"/>
            <a:ext cx="8616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 name="Google Shape;77;p10"/>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color background">
  <p:cSld name="BLANK_1">
    <p:bg>
      <p:bgPr>
        <a:solidFill>
          <a:srgbClr val="2185C5"/>
        </a:solidFill>
        <a:effectLst/>
      </p:bgPr>
    </p:bg>
    <p:spTree>
      <p:nvGrpSpPr>
        <p:cNvPr id="1" name="Shape 78"/>
        <p:cNvGrpSpPr/>
        <p:nvPr/>
      </p:nvGrpSpPr>
      <p:grpSpPr>
        <a:xfrm>
          <a:off x="0" y="0"/>
          <a:ext cx="0" cy="0"/>
          <a:chOff x="0" y="0"/>
          <a:chExt cx="0" cy="0"/>
        </a:xfrm>
      </p:grpSpPr>
      <p:sp>
        <p:nvSpPr>
          <p:cNvPr id="79" name="Google Shape;79;p11"/>
          <p:cNvSpPr/>
          <p:nvPr/>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11"/>
          <p:cNvSpPr/>
          <p:nvPr/>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11"/>
          <p:cNvSpPr/>
          <p:nvPr/>
        </p:nvSpPr>
        <p:spPr>
          <a:xfrm>
            <a:off x="0" y="6755100"/>
            <a:ext cx="1191600" cy="102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2" name="Google Shape;82;p11"/>
          <p:cNvSpPr/>
          <p:nvPr/>
        </p:nvSpPr>
        <p:spPr>
          <a:xfrm>
            <a:off x="1191613" y="6755100"/>
            <a:ext cx="86168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3" name="Google Shape;83;p11"/>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6D796-4413-E44B-9AED-85EAE3B7E6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91F8B4-107F-C04F-A9F2-7A517B706350}"/>
              </a:ext>
            </a:extLst>
          </p:cNvPr>
          <p:cNvSpPr>
            <a:spLocks noGrp="1"/>
          </p:cNvSpPr>
          <p:nvPr>
            <p:ph idx="1"/>
          </p:nvPr>
        </p:nvSpPr>
        <p:spPr/>
        <p:txBody>
          <a:bodyPr/>
          <a:lstStyle>
            <a:lvl1pPr marL="457200" indent="-419100">
              <a:buFont typeface="Courier New" panose="02070309020205020404" pitchFamily="49" charset="0"/>
              <a:buChar char="o"/>
              <a:defRPr/>
            </a:lvl1pPr>
            <a:lvl2pPr marL="876300" indent="-342900">
              <a:buFont typeface="Arial" panose="020B0604020202020204" pitchFamily="34" charset="0"/>
              <a:buChar char="•"/>
              <a:defRPr/>
            </a:lvl2pPr>
            <a:lvl3pPr marL="1333500" indent="-342900">
              <a:buFont typeface="Arial" panose="020B0604020202020204" pitchFamily="34" charset="0"/>
              <a:buChar char="•"/>
              <a:defRPr/>
            </a:lvl3pPr>
            <a:lvl4pPr marL="1771650" indent="-285750">
              <a:buFont typeface="Arial" panose="020B0604020202020204" pitchFamily="34" charset="0"/>
              <a:buChar char="•"/>
              <a:defRPr/>
            </a:lvl4pPr>
            <a:lvl5pPr marL="2228850" indent="-285750">
              <a:buFont typeface="Arial" panose="020B0604020202020204" pitchFamily="34" charset="0"/>
              <a:buChar char="•"/>
              <a:defRPr/>
            </a:lvl5pPr>
          </a:lstStyle>
          <a:p>
            <a:pPr lvl="0"/>
            <a:r>
              <a:rPr lang="en-US" dirty="0"/>
              <a:t>Click to edit Master text styles</a:t>
            </a:r>
          </a:p>
          <a:p>
            <a:pPr lvl="1"/>
            <a:r>
              <a:rPr lang="en-US" dirty="0"/>
              <a:t>Second level</a:t>
            </a:r>
          </a:p>
        </p:txBody>
      </p:sp>
      <p:sp>
        <p:nvSpPr>
          <p:cNvPr id="4" name="Google Shape;43;p6">
            <a:extLst>
              <a:ext uri="{FF2B5EF4-FFF2-40B4-BE49-F238E27FC236}">
                <a16:creationId xmlns:a16="http://schemas.microsoft.com/office/drawing/2014/main" id="{BD68C3D6-552E-DE42-9711-3F5B0C9BD16B}"/>
              </a:ext>
            </a:extLst>
          </p:cNvPr>
          <p:cNvSpPr/>
          <p:nvPr userDrawn="1"/>
        </p:nvSpPr>
        <p:spPr>
          <a:xfrm>
            <a:off x="9808488" y="6755100"/>
            <a:ext cx="11916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 name="Google Shape;44;p6">
            <a:extLst>
              <a:ext uri="{FF2B5EF4-FFF2-40B4-BE49-F238E27FC236}">
                <a16:creationId xmlns:a16="http://schemas.microsoft.com/office/drawing/2014/main" id="{196CF79B-0477-CA47-9695-DAB06ED61A17}"/>
              </a:ext>
            </a:extLst>
          </p:cNvPr>
          <p:cNvSpPr/>
          <p:nvPr userDrawn="1"/>
        </p:nvSpPr>
        <p:spPr>
          <a:xfrm>
            <a:off x="11000416" y="6755100"/>
            <a:ext cx="11916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 name="Google Shape;45;p6">
            <a:extLst>
              <a:ext uri="{FF2B5EF4-FFF2-40B4-BE49-F238E27FC236}">
                <a16:creationId xmlns:a16="http://schemas.microsoft.com/office/drawing/2014/main" id="{1A6B6887-08FA-4842-9DF5-29838FA3BAC2}"/>
              </a:ext>
            </a:extLst>
          </p:cNvPr>
          <p:cNvSpPr/>
          <p:nvPr userDrawn="1"/>
        </p:nvSpPr>
        <p:spPr>
          <a:xfrm>
            <a:off x="0" y="6755100"/>
            <a:ext cx="11916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 name="Google Shape;46;p6">
            <a:extLst>
              <a:ext uri="{FF2B5EF4-FFF2-40B4-BE49-F238E27FC236}">
                <a16:creationId xmlns:a16="http://schemas.microsoft.com/office/drawing/2014/main" id="{DE6AD1D0-78C4-9C43-ADEB-877CB5B9B295}"/>
              </a:ext>
            </a:extLst>
          </p:cNvPr>
          <p:cNvSpPr/>
          <p:nvPr userDrawn="1"/>
        </p:nvSpPr>
        <p:spPr>
          <a:xfrm>
            <a:off x="1191613" y="6755100"/>
            <a:ext cx="86168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 name="Google Shape;47;p6">
            <a:extLst>
              <a:ext uri="{FF2B5EF4-FFF2-40B4-BE49-F238E27FC236}">
                <a16:creationId xmlns:a16="http://schemas.microsoft.com/office/drawing/2014/main" id="{977600E1-AD66-B54F-8810-90F992A07AC3}"/>
              </a:ext>
            </a:extLst>
          </p:cNvPr>
          <p:cNvSpPr txBox="1">
            <a:spLocks noGrp="1"/>
          </p:cNvSpPr>
          <p:nvPr>
            <p:ph type="sldNum" idx="12"/>
          </p:nvPr>
        </p:nvSpPr>
        <p:spPr>
          <a:xfrm>
            <a:off x="11307433" y="6364177"/>
            <a:ext cx="731600" cy="417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86701689"/>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sldNum" sz="quarter" idx="11"/>
          </p:nvPr>
        </p:nvSpPr>
        <p:spPr>
          <a:ln/>
        </p:spPr>
        <p:txBody>
          <a:bodyPr/>
          <a:lstStyle>
            <a:lvl1pPr>
              <a:defRPr/>
            </a:lvl1pPr>
          </a:lstStyle>
          <a:p>
            <a:pPr>
              <a:defRPr/>
            </a:pPr>
            <a:fld id="{F1BECE03-BF4B-4A36-A0DD-802BC684528F}" type="slidenum">
              <a:rPr lang="en-US"/>
              <a:pPr>
                <a:defRPr/>
              </a:pPr>
              <a:t>‹#›</a:t>
            </a:fld>
            <a:endParaRPr lang="en-US"/>
          </a:p>
        </p:txBody>
      </p:sp>
    </p:spTree>
    <p:extLst>
      <p:ext uri="{BB962C8B-B14F-4D97-AF65-F5344CB8AC3E}">
        <p14:creationId xmlns:p14="http://schemas.microsoft.com/office/powerpoint/2010/main" val="4067282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3"/>
        <p:cNvGrpSpPr/>
        <p:nvPr/>
      </p:nvGrpSpPr>
      <p:grpSpPr>
        <a:xfrm>
          <a:off x="0" y="0"/>
          <a:ext cx="0" cy="0"/>
          <a:chOff x="0" y="0"/>
          <a:chExt cx="0" cy="0"/>
        </a:xfrm>
      </p:grpSpPr>
      <p:sp>
        <p:nvSpPr>
          <p:cNvPr id="24" name="Google Shape;24;p4"/>
          <p:cNvSpPr txBox="1">
            <a:spLocks noGrp="1"/>
          </p:cNvSpPr>
          <p:nvPr>
            <p:ph type="body" idx="1"/>
          </p:nvPr>
        </p:nvSpPr>
        <p:spPr>
          <a:xfrm>
            <a:off x="2280567" y="2882400"/>
            <a:ext cx="7631600" cy="1093200"/>
          </a:xfrm>
          <a:prstGeom prst="rect">
            <a:avLst/>
          </a:prstGeom>
        </p:spPr>
        <p:txBody>
          <a:bodyPr spcFirstLastPara="1" wrap="square" lIns="91425" tIns="91425" rIns="91425" bIns="91425" anchor="t" anchorCtr="0"/>
          <a:lstStyle>
            <a:lvl1pPr marL="457200" lvl="0" indent="-419100" algn="ctr" rtl="0">
              <a:spcBef>
                <a:spcPts val="600"/>
              </a:spcBef>
              <a:spcAft>
                <a:spcPts val="0"/>
              </a:spcAft>
              <a:buSzPts val="3000"/>
              <a:buChar char="▷"/>
              <a:defRPr i="1"/>
            </a:lvl1pPr>
            <a:lvl2pPr marL="914400" lvl="1" indent="-381000" algn="ctr" rtl="0">
              <a:spcBef>
                <a:spcPts val="0"/>
              </a:spcBef>
              <a:spcAft>
                <a:spcPts val="0"/>
              </a:spcAft>
              <a:buSzPts val="2400"/>
              <a:buChar char="○"/>
              <a:defRPr i="1"/>
            </a:lvl2pPr>
            <a:lvl3pPr marL="1371600" lvl="2" indent="-381000" algn="ctr" rtl="0">
              <a:spcBef>
                <a:spcPts val="0"/>
              </a:spcBef>
              <a:spcAft>
                <a:spcPts val="0"/>
              </a:spcAft>
              <a:buSzPts val="2400"/>
              <a:buChar char="■"/>
              <a:defRPr i="1"/>
            </a:lvl3pPr>
            <a:lvl4pPr marL="1828800" lvl="3" indent="-342900" algn="ctr" rtl="0">
              <a:spcBef>
                <a:spcPts val="0"/>
              </a:spcBef>
              <a:spcAft>
                <a:spcPts val="0"/>
              </a:spcAft>
              <a:buSzPts val="1800"/>
              <a:buChar char="●"/>
              <a:defRPr i="1"/>
            </a:lvl4pPr>
            <a:lvl5pPr marL="2286000" lvl="4" indent="-342900" algn="ctr" rtl="0">
              <a:spcBef>
                <a:spcPts val="0"/>
              </a:spcBef>
              <a:spcAft>
                <a:spcPts val="0"/>
              </a:spcAft>
              <a:buSzPts val="1800"/>
              <a:buChar char="○"/>
              <a:defRPr i="1"/>
            </a:lvl5pPr>
            <a:lvl6pPr marL="2743200" lvl="5" indent="-342900" algn="ctr" rtl="0">
              <a:spcBef>
                <a:spcPts val="0"/>
              </a:spcBef>
              <a:spcAft>
                <a:spcPts val="0"/>
              </a:spcAft>
              <a:buSzPts val="1800"/>
              <a:buChar char="■"/>
              <a:defRPr i="1"/>
            </a:lvl6pPr>
            <a:lvl7pPr marL="3200400" lvl="6" indent="-342900" algn="ctr" rtl="0">
              <a:spcBef>
                <a:spcPts val="0"/>
              </a:spcBef>
              <a:spcAft>
                <a:spcPts val="0"/>
              </a:spcAft>
              <a:buSzPts val="1800"/>
              <a:buChar char="●"/>
              <a:defRPr i="1"/>
            </a:lvl7pPr>
            <a:lvl8pPr marL="3657600" lvl="7" indent="-342900" algn="ctr" rtl="0">
              <a:spcBef>
                <a:spcPts val="0"/>
              </a:spcBef>
              <a:spcAft>
                <a:spcPts val="0"/>
              </a:spcAft>
              <a:buSzPts val="1800"/>
              <a:buChar char="○"/>
              <a:defRPr i="1"/>
            </a:lvl8pPr>
            <a:lvl9pPr marL="4114800" lvl="8" indent="-342900" algn="ctr">
              <a:spcBef>
                <a:spcPts val="0"/>
              </a:spcBef>
              <a:spcAft>
                <a:spcPts val="0"/>
              </a:spcAft>
              <a:buSzPts val="1800"/>
              <a:buChar char="■"/>
              <a:defRPr i="1"/>
            </a:lvl9pPr>
          </a:lstStyle>
          <a:p>
            <a:pPr lvl="0"/>
            <a:r>
              <a:rPr lang="en-US"/>
              <a:t>Click to edit Master text styles</a:t>
            </a:r>
          </a:p>
        </p:txBody>
      </p:sp>
      <p:sp>
        <p:nvSpPr>
          <p:cNvPr id="25" name="Google Shape;25;p4"/>
          <p:cNvSpPr txBox="1"/>
          <p:nvPr/>
        </p:nvSpPr>
        <p:spPr>
          <a:xfrm>
            <a:off x="4791200" y="1575225"/>
            <a:ext cx="26096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b="1">
                <a:solidFill>
                  <a:srgbClr val="97ABBC"/>
                </a:solidFill>
              </a:rPr>
              <a:t>“</a:t>
            </a:r>
            <a:endParaRPr sz="9600" b="1">
              <a:solidFill>
                <a:srgbClr val="97ABBC"/>
              </a:solidFill>
            </a:endParaRPr>
          </a:p>
        </p:txBody>
      </p:sp>
      <p:sp>
        <p:nvSpPr>
          <p:cNvPr id="26" name="Google Shape;26;p4"/>
          <p:cNvSpPr/>
          <p:nvPr/>
        </p:nvSpPr>
        <p:spPr>
          <a:xfrm>
            <a:off x="7631044" y="2132900"/>
            <a:ext cx="2280400" cy="102900"/>
          </a:xfrm>
          <a:prstGeom prst="rect">
            <a:avLst/>
          </a:prstGeom>
          <a:solidFill>
            <a:srgbClr val="FF97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 name="Google Shape;27;p4"/>
          <p:cNvSpPr/>
          <p:nvPr/>
        </p:nvSpPr>
        <p:spPr>
          <a:xfrm>
            <a:off x="9912236" y="2132900"/>
            <a:ext cx="2280400" cy="102900"/>
          </a:xfrm>
          <a:prstGeom prst="rect">
            <a:avLst/>
          </a:prstGeom>
          <a:solidFill>
            <a:srgbClr val="F20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8" name="Google Shape;28;p4"/>
          <p:cNvSpPr/>
          <p:nvPr/>
        </p:nvSpPr>
        <p:spPr>
          <a:xfrm>
            <a:off x="0" y="2132900"/>
            <a:ext cx="2280400" cy="102900"/>
          </a:xfrm>
          <a:prstGeom prst="rect">
            <a:avLst/>
          </a:prstGeom>
          <a:solidFill>
            <a:srgbClr val="7ECEF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9" name="Google Shape;29;p4"/>
          <p:cNvSpPr/>
          <p:nvPr/>
        </p:nvSpPr>
        <p:spPr>
          <a:xfrm>
            <a:off x="2280567" y="2132900"/>
            <a:ext cx="2280400" cy="102900"/>
          </a:xfrm>
          <a:prstGeom prst="rect">
            <a:avLst/>
          </a:prstGeom>
          <a:solidFill>
            <a:srgbClr val="2185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0" name="Google Shape;30;p4"/>
          <p:cNvSpPr txBox="1">
            <a:spLocks noGrp="1"/>
          </p:cNvSpPr>
          <p:nvPr>
            <p:ph type="sldNum" idx="12"/>
          </p:nvPr>
        </p:nvSpPr>
        <p:spPr>
          <a:xfrm>
            <a:off x="-167" y="6440375"/>
            <a:ext cx="12192000" cy="4179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96698017"/>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91600" y="274650"/>
            <a:ext cx="8616800" cy="11430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1pPr>
            <a:lvl2pPr lvl="1">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2pPr>
            <a:lvl3pPr lvl="2">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3pPr>
            <a:lvl4pPr lvl="3">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4pPr>
            <a:lvl5pPr lvl="4">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5pPr>
            <a:lvl6pPr lvl="5">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6pPr>
            <a:lvl7pPr lvl="6">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7pPr>
            <a:lvl8pPr lvl="7">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8pPr>
            <a:lvl9pPr lvl="8">
              <a:spcBef>
                <a:spcPts val="0"/>
              </a:spcBef>
              <a:spcAft>
                <a:spcPts val="0"/>
              </a:spcAft>
              <a:buClr>
                <a:srgbClr val="97ABBC"/>
              </a:buClr>
              <a:buSzPts val="3600"/>
              <a:buFont typeface="Raleway"/>
              <a:buNone/>
              <a:defRPr sz="3600">
                <a:solidFill>
                  <a:srgbClr val="97ABBC"/>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1191600" y="1831450"/>
            <a:ext cx="8616800" cy="4736400"/>
          </a:xfrm>
          <a:prstGeom prst="rect">
            <a:avLst/>
          </a:prstGeom>
          <a:noFill/>
          <a:ln>
            <a:noFill/>
          </a:ln>
        </p:spPr>
        <p:txBody>
          <a:bodyPr spcFirstLastPara="1" wrap="square" lIns="91425" tIns="91425" rIns="91425" bIns="91425" anchor="t" anchorCtr="0"/>
          <a:lstStyle>
            <a:lvl1pPr marL="457200" lvl="0" indent="-419100">
              <a:spcBef>
                <a:spcPts val="600"/>
              </a:spcBef>
              <a:spcAft>
                <a:spcPts val="0"/>
              </a:spcAft>
              <a:buClr>
                <a:srgbClr val="677480"/>
              </a:buClr>
              <a:buSzPts val="3000"/>
              <a:buFont typeface="Lato"/>
              <a:buChar char="▷"/>
              <a:defRPr sz="3000">
                <a:solidFill>
                  <a:srgbClr val="677480"/>
                </a:solidFill>
                <a:latin typeface="Lato"/>
                <a:ea typeface="Lato"/>
                <a:cs typeface="Lato"/>
                <a:sym typeface="Lato"/>
              </a:defRPr>
            </a:lvl1pPr>
            <a:lvl2pPr marL="914400" lvl="1"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2pPr>
            <a:lvl3pPr marL="1371600" lvl="2" indent="-381000">
              <a:spcBef>
                <a:spcPts val="0"/>
              </a:spcBef>
              <a:spcAft>
                <a:spcPts val="0"/>
              </a:spcAft>
              <a:buClr>
                <a:srgbClr val="677480"/>
              </a:buClr>
              <a:buSzPts val="2400"/>
              <a:buFont typeface="Lato"/>
              <a:buChar char="■"/>
              <a:defRPr sz="2400">
                <a:solidFill>
                  <a:srgbClr val="677480"/>
                </a:solidFill>
                <a:latin typeface="Lato"/>
                <a:ea typeface="Lato"/>
                <a:cs typeface="Lato"/>
                <a:sym typeface="Lato"/>
              </a:defRPr>
            </a:lvl3pPr>
            <a:lvl4pPr marL="1828800" lvl="3"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4pPr>
            <a:lvl5pPr marL="2286000" lvl="4"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5pPr>
            <a:lvl6pPr marL="2743200" lvl="5"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6pPr>
            <a:lvl7pPr marL="3200400" lvl="6"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7pPr>
            <a:lvl8pPr marL="3657600" lvl="7"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8pPr>
            <a:lvl9pPr marL="4114800" lvl="8" indent="-342900">
              <a:spcBef>
                <a:spcPts val="0"/>
              </a:spcBef>
              <a:spcAft>
                <a:spcPts val="0"/>
              </a:spcAft>
              <a:buClr>
                <a:srgbClr val="677480"/>
              </a:buClr>
              <a:buSzPts val="1800"/>
              <a:buFont typeface="Lato"/>
              <a:buChar char="■"/>
              <a:defRPr sz="1800">
                <a:solidFill>
                  <a:srgbClr val="677480"/>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11307433" y="6364177"/>
            <a:ext cx="731600" cy="417900"/>
          </a:xfrm>
          <a:prstGeom prst="rect">
            <a:avLst/>
          </a:prstGeom>
          <a:noFill/>
          <a:ln>
            <a:noFill/>
          </a:ln>
        </p:spPr>
        <p:txBody>
          <a:bodyPr spcFirstLastPara="1" wrap="square" lIns="91425" tIns="91425" rIns="91425" bIns="91425" anchor="t" anchorCtr="0">
            <a:noAutofit/>
          </a:bodyPr>
          <a:lstStyle>
            <a:lvl1pPr lvl="0" algn="r">
              <a:buNone/>
              <a:defRPr sz="1300">
                <a:solidFill>
                  <a:srgbClr val="97ABBC"/>
                </a:solidFill>
                <a:latin typeface="Lato"/>
                <a:ea typeface="Lato"/>
                <a:cs typeface="Lato"/>
                <a:sym typeface="Lato"/>
              </a:defRPr>
            </a:lvl1pPr>
            <a:lvl2pPr lvl="1" algn="r">
              <a:buNone/>
              <a:defRPr sz="1300">
                <a:solidFill>
                  <a:srgbClr val="97ABBC"/>
                </a:solidFill>
                <a:latin typeface="Lato"/>
                <a:ea typeface="Lato"/>
                <a:cs typeface="Lato"/>
                <a:sym typeface="Lato"/>
              </a:defRPr>
            </a:lvl2pPr>
            <a:lvl3pPr lvl="2" algn="r">
              <a:buNone/>
              <a:defRPr sz="1300">
                <a:solidFill>
                  <a:srgbClr val="97ABBC"/>
                </a:solidFill>
                <a:latin typeface="Lato"/>
                <a:ea typeface="Lato"/>
                <a:cs typeface="Lato"/>
                <a:sym typeface="Lato"/>
              </a:defRPr>
            </a:lvl3pPr>
            <a:lvl4pPr lvl="3" algn="r">
              <a:buNone/>
              <a:defRPr sz="1300">
                <a:solidFill>
                  <a:srgbClr val="97ABBC"/>
                </a:solidFill>
                <a:latin typeface="Lato"/>
                <a:ea typeface="Lato"/>
                <a:cs typeface="Lato"/>
                <a:sym typeface="Lato"/>
              </a:defRPr>
            </a:lvl4pPr>
            <a:lvl5pPr lvl="4" algn="r">
              <a:buNone/>
              <a:defRPr sz="1300">
                <a:solidFill>
                  <a:srgbClr val="97ABBC"/>
                </a:solidFill>
                <a:latin typeface="Lato"/>
                <a:ea typeface="Lato"/>
                <a:cs typeface="Lato"/>
                <a:sym typeface="Lato"/>
              </a:defRPr>
            </a:lvl5pPr>
            <a:lvl6pPr lvl="5" algn="r">
              <a:buNone/>
              <a:defRPr sz="1300">
                <a:solidFill>
                  <a:srgbClr val="97ABBC"/>
                </a:solidFill>
                <a:latin typeface="Lato"/>
                <a:ea typeface="Lato"/>
                <a:cs typeface="Lato"/>
                <a:sym typeface="Lato"/>
              </a:defRPr>
            </a:lvl6pPr>
            <a:lvl7pPr lvl="6" algn="r">
              <a:buNone/>
              <a:defRPr sz="1300">
                <a:solidFill>
                  <a:srgbClr val="97ABBC"/>
                </a:solidFill>
                <a:latin typeface="Lato"/>
                <a:ea typeface="Lato"/>
                <a:cs typeface="Lato"/>
                <a:sym typeface="Lato"/>
              </a:defRPr>
            </a:lvl7pPr>
            <a:lvl8pPr lvl="7" algn="r">
              <a:buNone/>
              <a:defRPr sz="1300">
                <a:solidFill>
                  <a:srgbClr val="97ABBC"/>
                </a:solidFill>
                <a:latin typeface="Lato"/>
                <a:ea typeface="Lato"/>
                <a:cs typeface="Lato"/>
                <a:sym typeface="Lato"/>
              </a:defRPr>
            </a:lvl8pPr>
            <a:lvl9pPr lvl="8" algn="r">
              <a:buNone/>
              <a:defRPr sz="1300">
                <a:solidFill>
                  <a:srgbClr val="97ABBC"/>
                </a:solidFill>
                <a:latin typeface="Lato"/>
                <a:ea typeface="Lato"/>
                <a:cs typeface="Lato"/>
                <a:sym typeface="Lato"/>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6" r:id="rId5"/>
    <p:sldLayoutId id="2147483657" r:id="rId6"/>
    <p:sldLayoutId id="2147483659" r:id="rId7"/>
    <p:sldLayoutId id="2147483660" r:id="rId8"/>
    <p:sldLayoutId id="2147483662" r:id="rId9"/>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w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7.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3.xml"/><Relationship Id="rId5" Type="http://schemas.openxmlformats.org/officeDocument/2006/relationships/image" Target="../media/image16.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1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24.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27.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8.wmf"/></Relationships>
</file>

<file path=ppt/slides/_rels/slide23.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oleObject" Target="../embeddings/oleObject10.bin"/><Relationship Id="rId18" Type="http://schemas.openxmlformats.org/officeDocument/2006/relationships/image" Target="../media/image32.wmf"/><Relationship Id="rId3" Type="http://schemas.openxmlformats.org/officeDocument/2006/relationships/notesSlide" Target="../notesSlides/notesSlide6.xml"/><Relationship Id="rId7" Type="http://schemas.openxmlformats.org/officeDocument/2006/relationships/oleObject" Target="../embeddings/oleObject7.bin"/><Relationship Id="rId12" Type="http://schemas.openxmlformats.org/officeDocument/2006/relationships/image" Target="../media/image30.wmf"/><Relationship Id="rId17" Type="http://schemas.openxmlformats.org/officeDocument/2006/relationships/oleObject" Target="../embeddings/oleObject12.bin"/><Relationship Id="rId2" Type="http://schemas.openxmlformats.org/officeDocument/2006/relationships/slideLayout" Target="../slideLayouts/slideLayout8.xml"/><Relationship Id="rId16" Type="http://schemas.openxmlformats.org/officeDocument/2006/relationships/image" Target="../media/image31.wmf"/><Relationship Id="rId1" Type="http://schemas.openxmlformats.org/officeDocument/2006/relationships/vmlDrawing" Target="../drawings/vmlDrawing4.vml"/><Relationship Id="rId6" Type="http://schemas.openxmlformats.org/officeDocument/2006/relationships/image" Target="../media/image7.wmf"/><Relationship Id="rId11" Type="http://schemas.openxmlformats.org/officeDocument/2006/relationships/oleObject" Target="../embeddings/oleObject9.bin"/><Relationship Id="rId5" Type="http://schemas.openxmlformats.org/officeDocument/2006/relationships/oleObject" Target="../embeddings/oleObject6.bin"/><Relationship Id="rId15" Type="http://schemas.openxmlformats.org/officeDocument/2006/relationships/oleObject" Target="../embeddings/oleObject11.bin"/><Relationship Id="rId10" Type="http://schemas.openxmlformats.org/officeDocument/2006/relationships/image" Target="../media/image29.wmf"/><Relationship Id="rId4" Type="http://schemas.openxmlformats.org/officeDocument/2006/relationships/image" Target="../media/image2.jpeg"/><Relationship Id="rId9" Type="http://schemas.openxmlformats.org/officeDocument/2006/relationships/oleObject" Target="../embeddings/oleObject8.bin"/><Relationship Id="rId14" Type="http://schemas.openxmlformats.org/officeDocument/2006/relationships/image" Target="../media/image28.wmf"/></Relationships>
</file>

<file path=ppt/slides/_rels/slide2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34.wmf"/><Relationship Id="rId4" Type="http://schemas.openxmlformats.org/officeDocument/2006/relationships/oleObject" Target="../embeddings/oleObject13.bin"/></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eg"/><Relationship Id="rId1" Type="http://schemas.openxmlformats.org/officeDocument/2006/relationships/slideLayout" Target="../slideLayouts/slideLayout7.xml"/><Relationship Id="rId5" Type="http://schemas.openxmlformats.org/officeDocument/2006/relationships/image" Target="../media/image37.gif"/><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5.bin"/><Relationship Id="rId3" Type="http://schemas.openxmlformats.org/officeDocument/2006/relationships/image" Target="../media/image2.jpeg"/><Relationship Id="rId7" Type="http://schemas.openxmlformats.org/officeDocument/2006/relationships/image" Target="../media/image30.wmf"/><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14.bin"/><Relationship Id="rId5" Type="http://schemas.openxmlformats.org/officeDocument/2006/relationships/image" Target="../media/image36.png"/><Relationship Id="rId10" Type="http://schemas.openxmlformats.org/officeDocument/2006/relationships/image" Target="../media/image38.gif"/><Relationship Id="rId4" Type="http://schemas.openxmlformats.org/officeDocument/2006/relationships/image" Target="../media/image35.png"/><Relationship Id="rId9" Type="http://schemas.openxmlformats.org/officeDocument/2006/relationships/image" Target="../media/image28.wmf"/></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8.gi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w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38.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39.wmf"/><Relationship Id="rId4" Type="http://schemas.openxmlformats.org/officeDocument/2006/relationships/oleObject" Target="../embeddings/oleObject16.bin"/></Relationships>
</file>

<file path=ppt/slides/_rels/slide33.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4.emf"/><Relationship Id="rId4" Type="http://schemas.openxmlformats.org/officeDocument/2006/relationships/image" Target="../media/image43.e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oleObject" Target="../embeddings/oleObject17.bin"/><Relationship Id="rId7" Type="http://schemas.openxmlformats.org/officeDocument/2006/relationships/image" Target="../media/image1.wmf"/><Relationship Id="rId12" Type="http://schemas.openxmlformats.org/officeDocument/2006/relationships/image" Target="../media/image46.wmf"/><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oleObject" Target="../embeddings/oleObject1.bin"/><Relationship Id="rId11" Type="http://schemas.openxmlformats.org/officeDocument/2006/relationships/oleObject" Target="../embeddings/oleObject20.bin"/><Relationship Id="rId5" Type="http://schemas.openxmlformats.org/officeDocument/2006/relationships/image" Target="../media/image2.jpeg"/><Relationship Id="rId10" Type="http://schemas.openxmlformats.org/officeDocument/2006/relationships/oleObject" Target="../embeddings/oleObject19.bin"/><Relationship Id="rId4" Type="http://schemas.openxmlformats.org/officeDocument/2006/relationships/image" Target="../media/image45.wmf"/><Relationship Id="rId9" Type="http://schemas.openxmlformats.org/officeDocument/2006/relationships/oleObject" Target="../embeddings/oleObject18.bin"/></Relationships>
</file>

<file path=ppt/slides/_rels/slide36.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image" Target="../media/image47.png"/><Relationship Id="rId7" Type="http://schemas.openxmlformats.org/officeDocument/2006/relationships/image" Target="../media/image45.wmf"/><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oleObject" Target="../embeddings/oleObject17.bin"/><Relationship Id="rId11" Type="http://schemas.openxmlformats.org/officeDocument/2006/relationships/image" Target="../media/image51.png"/><Relationship Id="rId5" Type="http://schemas.openxmlformats.org/officeDocument/2006/relationships/image" Target="../media/image49.jpeg"/><Relationship Id="rId10" Type="http://schemas.openxmlformats.org/officeDocument/2006/relationships/image" Target="../media/image50.jpeg"/><Relationship Id="rId4" Type="http://schemas.openxmlformats.org/officeDocument/2006/relationships/image" Target="../media/image48.png"/><Relationship Id="rId9" Type="http://schemas.openxmlformats.org/officeDocument/2006/relationships/oleObject" Target="../embeddings/oleObject19.bin"/></Relationships>
</file>

<file path=ppt/slides/_rels/slide3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7.png"/><Relationship Id="rId3" Type="http://schemas.openxmlformats.org/officeDocument/2006/relationships/oleObject" Target="../embeddings/oleObject17.bin"/><Relationship Id="rId7" Type="http://schemas.openxmlformats.org/officeDocument/2006/relationships/image" Target="../media/image50.jpeg"/><Relationship Id="rId12" Type="http://schemas.openxmlformats.org/officeDocument/2006/relationships/image" Target="../media/image52.w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19.bin"/><Relationship Id="rId11" Type="http://schemas.openxmlformats.org/officeDocument/2006/relationships/oleObject" Target="../embeddings/oleObject21.bin"/><Relationship Id="rId5" Type="http://schemas.openxmlformats.org/officeDocument/2006/relationships/image" Target="../media/image2.jpeg"/><Relationship Id="rId10" Type="http://schemas.openxmlformats.org/officeDocument/2006/relationships/image" Target="../media/image54.png"/><Relationship Id="rId4" Type="http://schemas.openxmlformats.org/officeDocument/2006/relationships/image" Target="../media/image45.wmf"/><Relationship Id="rId9" Type="http://schemas.openxmlformats.org/officeDocument/2006/relationships/image" Target="../media/image53.jpeg"/></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2.jpeg"/><Relationship Id="rId7" Type="http://schemas.openxmlformats.org/officeDocument/2006/relationships/image" Target="../media/image56.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oleObject" Target="../embeddings/oleObject23.bin"/><Relationship Id="rId5" Type="http://schemas.openxmlformats.org/officeDocument/2006/relationships/image" Target="../media/image55.wmf"/><Relationship Id="rId4" Type="http://schemas.openxmlformats.org/officeDocument/2006/relationships/oleObject" Target="../embeddings/oleObject22.bin"/><Relationship Id="rId9" Type="http://schemas.openxmlformats.org/officeDocument/2006/relationships/image" Target="../media/image57.wmf"/></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21.xml"/><Relationship Id="rId7" Type="http://schemas.openxmlformats.org/officeDocument/2006/relationships/image" Target="../media/image62.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60.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2.xml"/><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64.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hyperlink" Target="mailto:y.chen-10@tudelf.nl"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notesSlide" Target="../notesSlides/notesSlide21.xml"/><Relationship Id="rId7" Type="http://schemas.openxmlformats.org/officeDocument/2006/relationships/oleObject" Target="../embeddings/oleObject26.bin"/><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71.wmf"/><Relationship Id="rId11" Type="http://schemas.openxmlformats.org/officeDocument/2006/relationships/image" Target="../media/image74.gif"/><Relationship Id="rId5" Type="http://schemas.openxmlformats.org/officeDocument/2006/relationships/oleObject" Target="../embeddings/oleObject25.bin"/><Relationship Id="rId10" Type="http://schemas.openxmlformats.org/officeDocument/2006/relationships/image" Target="../media/image73.wmf"/><Relationship Id="rId4" Type="http://schemas.openxmlformats.org/officeDocument/2006/relationships/image" Target="../media/image2.jpeg"/><Relationship Id="rId9" Type="http://schemas.openxmlformats.org/officeDocument/2006/relationships/oleObject" Target="../embeddings/oleObject27.bin"/></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76.png"/><Relationship Id="rId4" Type="http://schemas.openxmlformats.org/officeDocument/2006/relationships/image" Target="../media/image2.jpeg"/></Relationships>
</file>

<file path=ppt/slides/_rels/slide58.xml.rels><?xml version="1.0" encoding="UTF-8" standalone="yes"?>
<Relationships xmlns="http://schemas.openxmlformats.org/package/2006/relationships"><Relationship Id="rId3" Type="http://schemas.openxmlformats.org/officeDocument/2006/relationships/hyperlink" Target="https://www.fontsquirrel.com/fonts/raleway"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hyperlink" Target="https://www.fontsquirrel.com/fonts/lato"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2"/>
          <p:cNvSpPr txBox="1">
            <a:spLocks noGrp="1"/>
          </p:cNvSpPr>
          <p:nvPr>
            <p:ph type="ctrTitle"/>
          </p:nvPr>
        </p:nvSpPr>
        <p:spPr>
          <a:xfrm>
            <a:off x="920716" y="1651646"/>
            <a:ext cx="10157592" cy="1546500"/>
          </a:xfrm>
          <a:prstGeom prst="rect">
            <a:avLst/>
          </a:prstGeom>
        </p:spPr>
        <p:txBody>
          <a:bodyPr spcFirstLastPara="1" wrap="square" lIns="91425" tIns="91425" rIns="91425" bIns="91425" anchor="t" anchorCtr="0">
            <a:noAutofit/>
          </a:bodyPr>
          <a:lstStyle/>
          <a:p>
            <a:r>
              <a:rPr lang="it" dirty="0"/>
              <a:t>CS 4215: </a:t>
            </a:r>
            <a:r>
              <a:rPr lang="en-US" dirty="0"/>
              <a:t>Quantitative</a:t>
            </a:r>
            <a:r>
              <a:rPr lang="en" dirty="0"/>
              <a:t> Performance Evaluation for Computing </a:t>
            </a:r>
            <a:r>
              <a:rPr lang="en" dirty="0" err="1"/>
              <a:t>ystems</a:t>
            </a:r>
            <a:endParaRPr dirty="0"/>
          </a:p>
        </p:txBody>
      </p:sp>
      <p:sp>
        <p:nvSpPr>
          <p:cNvPr id="3" name="Google Shape;88;p12">
            <a:extLst>
              <a:ext uri="{FF2B5EF4-FFF2-40B4-BE49-F238E27FC236}">
                <a16:creationId xmlns:a16="http://schemas.microsoft.com/office/drawing/2014/main" id="{88E5FD1E-9D64-2443-807E-9B3BEC3811F1}"/>
              </a:ext>
            </a:extLst>
          </p:cNvPr>
          <p:cNvSpPr txBox="1">
            <a:spLocks/>
          </p:cNvSpPr>
          <p:nvPr/>
        </p:nvSpPr>
        <p:spPr>
          <a:xfrm>
            <a:off x="1166902" y="4078322"/>
            <a:ext cx="6628944" cy="154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1pPr>
            <a:lvl2pPr marR="0" lvl="1"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2pPr>
            <a:lvl3pPr marR="0" lvl="2"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3pPr>
            <a:lvl4pPr marR="0" lvl="3"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4pPr>
            <a:lvl5pPr marR="0" lvl="4"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5pPr>
            <a:lvl6pPr marR="0" lvl="5"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6pPr>
            <a:lvl7pPr marR="0" lvl="6"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7pPr>
            <a:lvl8pPr marR="0" lvl="7"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8pPr>
            <a:lvl9pPr marR="0" lvl="8" algn="l" rtl="0" eaLnBrk="1" hangingPunct="1">
              <a:lnSpc>
                <a:spcPct val="100000"/>
              </a:lnSpc>
              <a:spcBef>
                <a:spcPts val="0"/>
              </a:spcBef>
              <a:spcAft>
                <a:spcPts val="0"/>
              </a:spcAft>
              <a:buClr>
                <a:srgbClr val="2185C5"/>
              </a:buClr>
              <a:buSzPts val="4800"/>
              <a:buFont typeface="Raleway"/>
              <a:buNone/>
              <a:defRPr sz="4800" b="0" i="0" u="none" strike="noStrike" cap="none">
                <a:solidFill>
                  <a:srgbClr val="2185C5"/>
                </a:solidFill>
                <a:latin typeface="Raleway"/>
                <a:ea typeface="Raleway"/>
                <a:cs typeface="Raleway"/>
                <a:sym typeface="Raleway"/>
              </a:defRPr>
            </a:lvl9pPr>
          </a:lstStyle>
          <a:p>
            <a:r>
              <a:rPr lang="it" dirty="0"/>
              <a:t>Lydia Y. Chen</a:t>
            </a:r>
          </a:p>
          <a:p>
            <a:r>
              <a:rPr lang="it" dirty="0"/>
              <a:t>y.chen-10@tudelft.nl</a:t>
            </a:r>
            <a:br>
              <a:rPr lang="it" dirty="0"/>
            </a:br>
            <a:endParaRPr lang="it"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a:extLst>
              <a:ext uri="{FF2B5EF4-FFF2-40B4-BE49-F238E27FC236}">
                <a16:creationId xmlns:a16="http://schemas.microsoft.com/office/drawing/2014/main" id="{8FCEF051-F940-3C4D-AF9B-721ADD91BE11}"/>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Example </a:t>
            </a:r>
            <a:r>
              <a:rPr lang="en-US" altLang="zh-CN" i="1">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M/M/3/20/1500/FCFS</a:t>
            </a:r>
            <a:r>
              <a:rPr lang="en-US" altLang="zh-CN">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 </a:t>
            </a:r>
          </a:p>
        </p:txBody>
      </p:sp>
      <p:sp>
        <p:nvSpPr>
          <p:cNvPr id="11266" name="Rectangle 3">
            <a:extLst>
              <a:ext uri="{FF2B5EF4-FFF2-40B4-BE49-F238E27FC236}">
                <a16:creationId xmlns:a16="http://schemas.microsoft.com/office/drawing/2014/main" id="{F7F15387-FF81-A04B-BE3D-100F3AAB35C1}"/>
              </a:ext>
            </a:extLst>
          </p:cNvPr>
          <p:cNvSpPr txBox="1">
            <a:spLocks noGrp="1" noChangeArrowheads="1"/>
          </p:cNvSpPr>
          <p:nvPr>
            <p:ph idx="1"/>
          </p:nvPr>
        </p:nvSpPr>
        <p:spPr>
          <a:xfrm>
            <a:off x="1191599" y="1831450"/>
            <a:ext cx="10425777" cy="4736400"/>
          </a:xfrm>
        </p:spPr>
        <p:txBody>
          <a:bodyPr/>
          <a:lstStyle/>
          <a:p>
            <a:pPr>
              <a:lnSpc>
                <a:spcPct val="90000"/>
              </a:lnSpc>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Time between successive arrivals is exponentially  distributed.</a:t>
            </a:r>
          </a:p>
          <a:p>
            <a:pPr>
              <a:lnSpc>
                <a:spcPct val="90000"/>
              </a:lnSpc>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Service times are exponentially distributed.</a:t>
            </a:r>
          </a:p>
          <a:p>
            <a:pPr>
              <a:lnSpc>
                <a:spcPct val="90000"/>
              </a:lnSpc>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Three servers</a:t>
            </a:r>
          </a:p>
          <a:p>
            <a:pPr>
              <a:lnSpc>
                <a:spcPct val="90000"/>
              </a:lnSpc>
            </a:pPr>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20</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Buffers = </a:t>
            </a:r>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3</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service + </a:t>
            </a:r>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17</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waiting. After </a:t>
            </a:r>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20</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all arriving jobs are lost</a:t>
            </a:r>
          </a:p>
          <a:p>
            <a:pPr>
              <a:lnSpc>
                <a:spcPct val="90000"/>
              </a:lnSpc>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Total of </a:t>
            </a:r>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1500</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jobs that can be serviced.</a:t>
            </a:r>
          </a:p>
          <a:p>
            <a:pPr>
              <a:lnSpc>
                <a:spcPct val="90000"/>
              </a:lnSpc>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Service discipline is first-come-first-served.</a:t>
            </a:r>
          </a:p>
        </p:txBody>
      </p:sp>
    </p:spTree>
    <p:extLst>
      <p:ext uri="{BB962C8B-B14F-4D97-AF65-F5344CB8AC3E}">
        <p14:creationId xmlns:p14="http://schemas.microsoft.com/office/powerpoint/2010/main" val="3771233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0008E4C4-4ECB-C245-810E-795C581FA30D}"/>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Key Variables</a:t>
            </a:r>
          </a:p>
        </p:txBody>
      </p:sp>
      <p:grpSp>
        <p:nvGrpSpPr>
          <p:cNvPr id="13314" name="Group 5">
            <a:extLst>
              <a:ext uri="{FF2B5EF4-FFF2-40B4-BE49-F238E27FC236}">
                <a16:creationId xmlns:a16="http://schemas.microsoft.com/office/drawing/2014/main" id="{7F790855-D67A-FD40-B9B6-6EB8311062F2}"/>
              </a:ext>
            </a:extLst>
          </p:cNvPr>
          <p:cNvGrpSpPr>
            <a:grpSpLocks/>
          </p:cNvGrpSpPr>
          <p:nvPr/>
        </p:nvGrpSpPr>
        <p:grpSpPr bwMode="auto">
          <a:xfrm>
            <a:off x="2801939" y="509666"/>
            <a:ext cx="9145222" cy="5814934"/>
            <a:chOff x="805" y="768"/>
            <a:chExt cx="4235" cy="3216"/>
          </a:xfrm>
        </p:grpSpPr>
        <p:sp>
          <p:nvSpPr>
            <p:cNvPr id="13315" name="Oval 6">
              <a:extLst>
                <a:ext uri="{FF2B5EF4-FFF2-40B4-BE49-F238E27FC236}">
                  <a16:creationId xmlns:a16="http://schemas.microsoft.com/office/drawing/2014/main" id="{EE50BEE5-0040-E241-8FA8-EEEDC7B23F87}"/>
                </a:ext>
              </a:extLst>
            </p:cNvPr>
            <p:cNvSpPr>
              <a:spLocks noChangeArrowheads="1"/>
            </p:cNvSpPr>
            <p:nvPr/>
          </p:nvSpPr>
          <p:spPr bwMode="auto">
            <a:xfrm>
              <a:off x="3936" y="768"/>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1</a:t>
              </a:r>
            </a:p>
          </p:txBody>
        </p:sp>
        <p:sp>
          <p:nvSpPr>
            <p:cNvPr id="13316" name="Oval 7">
              <a:extLst>
                <a:ext uri="{FF2B5EF4-FFF2-40B4-BE49-F238E27FC236}">
                  <a16:creationId xmlns:a16="http://schemas.microsoft.com/office/drawing/2014/main" id="{3E21D80C-9C5A-2E41-AEB1-EEBC7710ABBE}"/>
                </a:ext>
              </a:extLst>
            </p:cNvPr>
            <p:cNvSpPr>
              <a:spLocks noChangeArrowheads="1"/>
            </p:cNvSpPr>
            <p:nvPr/>
          </p:nvSpPr>
          <p:spPr bwMode="auto">
            <a:xfrm>
              <a:off x="3936" y="1200"/>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2</a:t>
              </a:r>
            </a:p>
          </p:txBody>
        </p:sp>
        <p:sp>
          <p:nvSpPr>
            <p:cNvPr id="13317" name="Oval 8">
              <a:extLst>
                <a:ext uri="{FF2B5EF4-FFF2-40B4-BE49-F238E27FC236}">
                  <a16:creationId xmlns:a16="http://schemas.microsoft.com/office/drawing/2014/main" id="{A777568C-8703-FA42-948C-A03E9EDFBDD3}"/>
                </a:ext>
              </a:extLst>
            </p:cNvPr>
            <p:cNvSpPr>
              <a:spLocks noChangeArrowheads="1"/>
            </p:cNvSpPr>
            <p:nvPr/>
          </p:nvSpPr>
          <p:spPr bwMode="auto">
            <a:xfrm>
              <a:off x="3936" y="1632"/>
              <a:ext cx="288" cy="2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i="1">
                  <a:ea typeface="Arial Unicode MS" panose="020B0604020202020204" pitchFamily="34" charset="-128"/>
                  <a:cs typeface="Arial Unicode MS" panose="020B0604020202020204" pitchFamily="34" charset="-128"/>
                </a:rPr>
                <a:t>m</a:t>
              </a:r>
            </a:p>
          </p:txBody>
        </p:sp>
        <p:sp>
          <p:nvSpPr>
            <p:cNvPr id="13318" name="Rectangle 9">
              <a:extLst>
                <a:ext uri="{FF2B5EF4-FFF2-40B4-BE49-F238E27FC236}">
                  <a16:creationId xmlns:a16="http://schemas.microsoft.com/office/drawing/2014/main" id="{1CE7582D-D37E-854A-B948-ED0FB97CC661}"/>
                </a:ext>
              </a:extLst>
            </p:cNvPr>
            <p:cNvSpPr>
              <a:spLocks noChangeArrowheads="1"/>
            </p:cNvSpPr>
            <p:nvPr/>
          </p:nvSpPr>
          <p:spPr bwMode="auto">
            <a:xfrm>
              <a:off x="3744" y="768"/>
              <a:ext cx="48"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319" name="Rectangle 10">
              <a:extLst>
                <a:ext uri="{FF2B5EF4-FFF2-40B4-BE49-F238E27FC236}">
                  <a16:creationId xmlns:a16="http://schemas.microsoft.com/office/drawing/2014/main" id="{BCB27285-7595-3A44-BC6E-78C15195F60A}"/>
                </a:ext>
              </a:extLst>
            </p:cNvPr>
            <p:cNvSpPr>
              <a:spLocks noChangeArrowheads="1"/>
            </p:cNvSpPr>
            <p:nvPr/>
          </p:nvSpPr>
          <p:spPr bwMode="auto">
            <a:xfrm>
              <a:off x="3744" y="1200"/>
              <a:ext cx="48"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320" name="Rectangle 11">
              <a:extLst>
                <a:ext uri="{FF2B5EF4-FFF2-40B4-BE49-F238E27FC236}">
                  <a16:creationId xmlns:a16="http://schemas.microsoft.com/office/drawing/2014/main" id="{4C160F9A-A55A-594C-8829-2982C55789DE}"/>
                </a:ext>
              </a:extLst>
            </p:cNvPr>
            <p:cNvSpPr>
              <a:spLocks noChangeArrowheads="1"/>
            </p:cNvSpPr>
            <p:nvPr/>
          </p:nvSpPr>
          <p:spPr bwMode="auto">
            <a:xfrm>
              <a:off x="3744" y="1632"/>
              <a:ext cx="48"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321" name="Rectangle 12">
              <a:extLst>
                <a:ext uri="{FF2B5EF4-FFF2-40B4-BE49-F238E27FC236}">
                  <a16:creationId xmlns:a16="http://schemas.microsoft.com/office/drawing/2014/main" id="{D9C969CD-A492-1D4B-81DA-74AD889D9702}"/>
                </a:ext>
              </a:extLst>
            </p:cNvPr>
            <p:cNvSpPr>
              <a:spLocks noChangeArrowheads="1"/>
            </p:cNvSpPr>
            <p:nvPr/>
          </p:nvSpPr>
          <p:spPr bwMode="auto">
            <a:xfrm>
              <a:off x="4320" y="1200"/>
              <a:ext cx="48" cy="288"/>
            </a:xfrm>
            <a:prstGeom prst="rect">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322" name="Rectangle 13">
              <a:extLst>
                <a:ext uri="{FF2B5EF4-FFF2-40B4-BE49-F238E27FC236}">
                  <a16:creationId xmlns:a16="http://schemas.microsoft.com/office/drawing/2014/main" id="{5CA833E1-8BDA-734E-8548-71C0A098E67D}"/>
                </a:ext>
              </a:extLst>
            </p:cNvPr>
            <p:cNvSpPr>
              <a:spLocks noChangeArrowheads="1"/>
            </p:cNvSpPr>
            <p:nvPr/>
          </p:nvSpPr>
          <p:spPr bwMode="auto">
            <a:xfrm>
              <a:off x="3504" y="1200"/>
              <a:ext cx="48"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323" name="Rectangle 14">
              <a:extLst>
                <a:ext uri="{FF2B5EF4-FFF2-40B4-BE49-F238E27FC236}">
                  <a16:creationId xmlns:a16="http://schemas.microsoft.com/office/drawing/2014/main" id="{A4324A7A-75A8-7B4A-8A79-53E19568C7E1}"/>
                </a:ext>
              </a:extLst>
            </p:cNvPr>
            <p:cNvSpPr>
              <a:spLocks noChangeArrowheads="1"/>
            </p:cNvSpPr>
            <p:nvPr/>
          </p:nvSpPr>
          <p:spPr bwMode="auto">
            <a:xfrm>
              <a:off x="3408" y="1200"/>
              <a:ext cx="48"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324" name="Rectangle 15">
              <a:extLst>
                <a:ext uri="{FF2B5EF4-FFF2-40B4-BE49-F238E27FC236}">
                  <a16:creationId xmlns:a16="http://schemas.microsoft.com/office/drawing/2014/main" id="{853F810C-F0F0-8C40-96E7-ADDFB571BF00}"/>
                </a:ext>
              </a:extLst>
            </p:cNvPr>
            <p:cNvSpPr>
              <a:spLocks noChangeArrowheads="1"/>
            </p:cNvSpPr>
            <p:nvPr/>
          </p:nvSpPr>
          <p:spPr bwMode="auto">
            <a:xfrm>
              <a:off x="3312" y="1200"/>
              <a:ext cx="48"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325" name="Rectangle 16">
              <a:extLst>
                <a:ext uri="{FF2B5EF4-FFF2-40B4-BE49-F238E27FC236}">
                  <a16:creationId xmlns:a16="http://schemas.microsoft.com/office/drawing/2014/main" id="{E0A4B903-FFC9-FF4C-888C-864654484D3F}"/>
                </a:ext>
              </a:extLst>
            </p:cNvPr>
            <p:cNvSpPr>
              <a:spLocks noChangeArrowheads="1"/>
            </p:cNvSpPr>
            <p:nvPr/>
          </p:nvSpPr>
          <p:spPr bwMode="auto">
            <a:xfrm>
              <a:off x="3216" y="1200"/>
              <a:ext cx="48"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326" name="Rectangle 17">
              <a:extLst>
                <a:ext uri="{FF2B5EF4-FFF2-40B4-BE49-F238E27FC236}">
                  <a16:creationId xmlns:a16="http://schemas.microsoft.com/office/drawing/2014/main" id="{02CD3F26-9319-EA40-B847-FD68C27ACE1C}"/>
                </a:ext>
              </a:extLst>
            </p:cNvPr>
            <p:cNvSpPr>
              <a:spLocks noChangeArrowheads="1"/>
            </p:cNvSpPr>
            <p:nvPr/>
          </p:nvSpPr>
          <p:spPr bwMode="auto">
            <a:xfrm>
              <a:off x="3120" y="1200"/>
              <a:ext cx="48"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327" name="Rectangle 18">
              <a:extLst>
                <a:ext uri="{FF2B5EF4-FFF2-40B4-BE49-F238E27FC236}">
                  <a16:creationId xmlns:a16="http://schemas.microsoft.com/office/drawing/2014/main" id="{976F6AF8-ACC7-EB40-A63C-BF93D47E1877}"/>
                </a:ext>
              </a:extLst>
            </p:cNvPr>
            <p:cNvSpPr>
              <a:spLocks noChangeArrowheads="1"/>
            </p:cNvSpPr>
            <p:nvPr/>
          </p:nvSpPr>
          <p:spPr bwMode="auto">
            <a:xfrm>
              <a:off x="2640" y="1200"/>
              <a:ext cx="48" cy="288"/>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328" name="Rectangle 19">
              <a:extLst>
                <a:ext uri="{FF2B5EF4-FFF2-40B4-BE49-F238E27FC236}">
                  <a16:creationId xmlns:a16="http://schemas.microsoft.com/office/drawing/2014/main" id="{A1C5D559-8490-EF48-B8BA-496E208EA7F7}"/>
                </a:ext>
              </a:extLst>
            </p:cNvPr>
            <p:cNvSpPr>
              <a:spLocks noChangeArrowheads="1"/>
            </p:cNvSpPr>
            <p:nvPr/>
          </p:nvSpPr>
          <p:spPr bwMode="auto">
            <a:xfrm>
              <a:off x="2064" y="1200"/>
              <a:ext cx="48" cy="288"/>
            </a:xfrm>
            <a:prstGeom prst="rect">
              <a:avLst/>
            </a:prstGeom>
            <a:noFill/>
            <a:ln w="12700">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13329" name="Line 20">
              <a:extLst>
                <a:ext uri="{FF2B5EF4-FFF2-40B4-BE49-F238E27FC236}">
                  <a16:creationId xmlns:a16="http://schemas.microsoft.com/office/drawing/2014/main" id="{634F4968-7A04-5049-A9E7-8E9BD34712B9}"/>
                </a:ext>
              </a:extLst>
            </p:cNvPr>
            <p:cNvSpPr>
              <a:spLocks noChangeShapeType="1"/>
            </p:cNvSpPr>
            <p:nvPr/>
          </p:nvSpPr>
          <p:spPr bwMode="auto">
            <a:xfrm>
              <a:off x="1296" y="3360"/>
              <a:ext cx="374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0" name="Line 21">
              <a:extLst>
                <a:ext uri="{FF2B5EF4-FFF2-40B4-BE49-F238E27FC236}">
                  <a16:creationId xmlns:a16="http://schemas.microsoft.com/office/drawing/2014/main" id="{FFE101F8-9DD2-2B4F-A1D7-27688848EAA1}"/>
                </a:ext>
              </a:extLst>
            </p:cNvPr>
            <p:cNvSpPr>
              <a:spLocks noChangeShapeType="1"/>
            </p:cNvSpPr>
            <p:nvPr/>
          </p:nvSpPr>
          <p:spPr bwMode="auto">
            <a:xfrm>
              <a:off x="4368" y="3216"/>
              <a:ext cx="0" cy="1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1" name="Line 22">
              <a:extLst>
                <a:ext uri="{FF2B5EF4-FFF2-40B4-BE49-F238E27FC236}">
                  <a16:creationId xmlns:a16="http://schemas.microsoft.com/office/drawing/2014/main" id="{9C85D6E6-2508-5747-89D0-9AFFE3EBBCE6}"/>
                </a:ext>
              </a:extLst>
            </p:cNvPr>
            <p:cNvSpPr>
              <a:spLocks noChangeShapeType="1"/>
            </p:cNvSpPr>
            <p:nvPr/>
          </p:nvSpPr>
          <p:spPr bwMode="auto">
            <a:xfrm>
              <a:off x="3562" y="3216"/>
              <a:ext cx="0" cy="1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2" name="Line 23">
              <a:extLst>
                <a:ext uri="{FF2B5EF4-FFF2-40B4-BE49-F238E27FC236}">
                  <a16:creationId xmlns:a16="http://schemas.microsoft.com/office/drawing/2014/main" id="{060D66A4-61E6-CC42-AFBD-D3A164EB7F2A}"/>
                </a:ext>
              </a:extLst>
            </p:cNvPr>
            <p:cNvSpPr>
              <a:spLocks noChangeShapeType="1"/>
            </p:cNvSpPr>
            <p:nvPr/>
          </p:nvSpPr>
          <p:spPr bwMode="auto">
            <a:xfrm>
              <a:off x="2698" y="3216"/>
              <a:ext cx="0" cy="1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3" name="Line 24">
              <a:extLst>
                <a:ext uri="{FF2B5EF4-FFF2-40B4-BE49-F238E27FC236}">
                  <a16:creationId xmlns:a16="http://schemas.microsoft.com/office/drawing/2014/main" id="{22974B4B-8ED0-C242-8949-8F06EB8FF073}"/>
                </a:ext>
              </a:extLst>
            </p:cNvPr>
            <p:cNvSpPr>
              <a:spLocks noChangeShapeType="1"/>
            </p:cNvSpPr>
            <p:nvPr/>
          </p:nvSpPr>
          <p:spPr bwMode="auto">
            <a:xfrm>
              <a:off x="1824" y="3216"/>
              <a:ext cx="0" cy="144"/>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4" name="Text Box 25">
              <a:extLst>
                <a:ext uri="{FF2B5EF4-FFF2-40B4-BE49-F238E27FC236}">
                  <a16:creationId xmlns:a16="http://schemas.microsoft.com/office/drawing/2014/main" id="{69852BFC-5264-4D4A-B57A-395A0C2D2FBE}"/>
                </a:ext>
              </a:extLst>
            </p:cNvPr>
            <p:cNvSpPr txBox="1">
              <a:spLocks noChangeArrowheads="1"/>
            </p:cNvSpPr>
            <p:nvPr/>
          </p:nvSpPr>
          <p:spPr bwMode="auto">
            <a:xfrm>
              <a:off x="1596" y="2650"/>
              <a:ext cx="5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Previous</a:t>
              </a:r>
              <a:br>
                <a:rPr lang="en-US" altLang="zh-CN">
                  <a:ea typeface="Arial Unicode MS" panose="020B0604020202020204" pitchFamily="34" charset="-128"/>
                  <a:cs typeface="Arial Unicode MS" panose="020B0604020202020204" pitchFamily="34" charset="-128"/>
                </a:rPr>
              </a:br>
              <a:r>
                <a:rPr lang="en-US" altLang="zh-CN">
                  <a:ea typeface="Arial Unicode MS" panose="020B0604020202020204" pitchFamily="34" charset="-128"/>
                  <a:cs typeface="Arial Unicode MS" panose="020B0604020202020204" pitchFamily="34" charset="-128"/>
                </a:rPr>
                <a:t>Arrival</a:t>
              </a:r>
            </a:p>
          </p:txBody>
        </p:sp>
        <p:sp>
          <p:nvSpPr>
            <p:cNvPr id="13335" name="Text Box 26">
              <a:extLst>
                <a:ext uri="{FF2B5EF4-FFF2-40B4-BE49-F238E27FC236}">
                  <a16:creationId xmlns:a16="http://schemas.microsoft.com/office/drawing/2014/main" id="{E2D4E6AE-11AB-0247-ACB2-40EF8398CBF9}"/>
                </a:ext>
              </a:extLst>
            </p:cNvPr>
            <p:cNvSpPr txBox="1">
              <a:spLocks noChangeArrowheads="1"/>
            </p:cNvSpPr>
            <p:nvPr/>
          </p:nvSpPr>
          <p:spPr bwMode="auto">
            <a:xfrm>
              <a:off x="2472" y="2880"/>
              <a:ext cx="436"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Arrival</a:t>
              </a:r>
            </a:p>
          </p:txBody>
        </p:sp>
        <p:sp>
          <p:nvSpPr>
            <p:cNvPr id="13336" name="Text Box 27">
              <a:extLst>
                <a:ext uri="{FF2B5EF4-FFF2-40B4-BE49-F238E27FC236}">
                  <a16:creationId xmlns:a16="http://schemas.microsoft.com/office/drawing/2014/main" id="{7BB50E32-887B-144E-926E-29D0EC81D3E0}"/>
                </a:ext>
              </a:extLst>
            </p:cNvPr>
            <p:cNvSpPr txBox="1">
              <a:spLocks noChangeArrowheads="1"/>
            </p:cNvSpPr>
            <p:nvPr/>
          </p:nvSpPr>
          <p:spPr bwMode="auto">
            <a:xfrm>
              <a:off x="3315" y="2650"/>
              <a:ext cx="49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Begin</a:t>
              </a:r>
              <a:br>
                <a:rPr lang="en-US" altLang="zh-CN">
                  <a:ea typeface="Arial Unicode MS" panose="020B0604020202020204" pitchFamily="34" charset="-128"/>
                  <a:cs typeface="Arial Unicode MS" panose="020B0604020202020204" pitchFamily="34" charset="-128"/>
                </a:rPr>
              </a:br>
              <a:r>
                <a:rPr lang="en-US" altLang="zh-CN">
                  <a:ea typeface="Arial Unicode MS" panose="020B0604020202020204" pitchFamily="34" charset="-128"/>
                  <a:cs typeface="Arial Unicode MS" panose="020B0604020202020204" pitchFamily="34" charset="-128"/>
                </a:rPr>
                <a:t>Service</a:t>
              </a:r>
            </a:p>
          </p:txBody>
        </p:sp>
        <p:sp>
          <p:nvSpPr>
            <p:cNvPr id="13337" name="Text Box 28">
              <a:extLst>
                <a:ext uri="{FF2B5EF4-FFF2-40B4-BE49-F238E27FC236}">
                  <a16:creationId xmlns:a16="http://schemas.microsoft.com/office/drawing/2014/main" id="{90722017-771E-994C-8D42-FF3326BD300C}"/>
                </a:ext>
              </a:extLst>
            </p:cNvPr>
            <p:cNvSpPr txBox="1">
              <a:spLocks noChangeArrowheads="1"/>
            </p:cNvSpPr>
            <p:nvPr/>
          </p:nvSpPr>
          <p:spPr bwMode="auto">
            <a:xfrm>
              <a:off x="4076" y="2650"/>
              <a:ext cx="49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End</a:t>
              </a:r>
              <a:br>
                <a:rPr lang="en-US" altLang="zh-CN">
                  <a:ea typeface="Arial Unicode MS" panose="020B0604020202020204" pitchFamily="34" charset="-128"/>
                  <a:cs typeface="Arial Unicode MS" panose="020B0604020202020204" pitchFamily="34" charset="-128"/>
                </a:rPr>
              </a:br>
              <a:r>
                <a:rPr lang="en-US" altLang="zh-CN">
                  <a:ea typeface="Arial Unicode MS" panose="020B0604020202020204" pitchFamily="34" charset="-128"/>
                  <a:cs typeface="Arial Unicode MS" panose="020B0604020202020204" pitchFamily="34" charset="-128"/>
                </a:rPr>
                <a:t>Service</a:t>
              </a:r>
            </a:p>
          </p:txBody>
        </p:sp>
        <p:sp>
          <p:nvSpPr>
            <p:cNvPr id="13338" name="Line 29">
              <a:extLst>
                <a:ext uri="{FF2B5EF4-FFF2-40B4-BE49-F238E27FC236}">
                  <a16:creationId xmlns:a16="http://schemas.microsoft.com/office/drawing/2014/main" id="{3C337B65-464A-404C-8686-75D1EF9B327A}"/>
                </a:ext>
              </a:extLst>
            </p:cNvPr>
            <p:cNvSpPr>
              <a:spLocks noChangeShapeType="1"/>
            </p:cNvSpPr>
            <p:nvPr/>
          </p:nvSpPr>
          <p:spPr bwMode="auto">
            <a:xfrm>
              <a:off x="1824" y="338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39" name="Line 30">
              <a:extLst>
                <a:ext uri="{FF2B5EF4-FFF2-40B4-BE49-F238E27FC236}">
                  <a16:creationId xmlns:a16="http://schemas.microsoft.com/office/drawing/2014/main" id="{4DF1FAC0-D869-5E4F-8120-AE81BF503F94}"/>
                </a:ext>
              </a:extLst>
            </p:cNvPr>
            <p:cNvSpPr>
              <a:spLocks noChangeShapeType="1"/>
            </p:cNvSpPr>
            <p:nvPr/>
          </p:nvSpPr>
          <p:spPr bwMode="auto">
            <a:xfrm>
              <a:off x="2698" y="3386"/>
              <a:ext cx="0" cy="59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0" name="Line 31">
              <a:extLst>
                <a:ext uri="{FF2B5EF4-FFF2-40B4-BE49-F238E27FC236}">
                  <a16:creationId xmlns:a16="http://schemas.microsoft.com/office/drawing/2014/main" id="{3B88A485-E1BD-2A4B-82F1-49BC45BC7506}"/>
                </a:ext>
              </a:extLst>
            </p:cNvPr>
            <p:cNvSpPr>
              <a:spLocks noChangeShapeType="1"/>
            </p:cNvSpPr>
            <p:nvPr/>
          </p:nvSpPr>
          <p:spPr bwMode="auto">
            <a:xfrm>
              <a:off x="3600" y="3386"/>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1" name="Line 32">
              <a:extLst>
                <a:ext uri="{FF2B5EF4-FFF2-40B4-BE49-F238E27FC236}">
                  <a16:creationId xmlns:a16="http://schemas.microsoft.com/office/drawing/2014/main" id="{9137239C-374C-2449-AE55-7D7C905CCA52}"/>
                </a:ext>
              </a:extLst>
            </p:cNvPr>
            <p:cNvSpPr>
              <a:spLocks noChangeShapeType="1"/>
            </p:cNvSpPr>
            <p:nvPr/>
          </p:nvSpPr>
          <p:spPr bwMode="auto">
            <a:xfrm>
              <a:off x="1824" y="3552"/>
              <a:ext cx="87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2" name="Line 33">
              <a:extLst>
                <a:ext uri="{FF2B5EF4-FFF2-40B4-BE49-F238E27FC236}">
                  <a16:creationId xmlns:a16="http://schemas.microsoft.com/office/drawing/2014/main" id="{E63A838C-01E1-B548-9B17-FF8E0E277A73}"/>
                </a:ext>
              </a:extLst>
            </p:cNvPr>
            <p:cNvSpPr>
              <a:spLocks noChangeShapeType="1"/>
            </p:cNvSpPr>
            <p:nvPr/>
          </p:nvSpPr>
          <p:spPr bwMode="auto">
            <a:xfrm>
              <a:off x="2726" y="3552"/>
              <a:ext cx="874"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3" name="Line 34">
              <a:extLst>
                <a:ext uri="{FF2B5EF4-FFF2-40B4-BE49-F238E27FC236}">
                  <a16:creationId xmlns:a16="http://schemas.microsoft.com/office/drawing/2014/main" id="{F73A27BB-F287-C64C-A6E6-66641F340191}"/>
                </a:ext>
              </a:extLst>
            </p:cNvPr>
            <p:cNvSpPr>
              <a:spLocks noChangeShapeType="1"/>
            </p:cNvSpPr>
            <p:nvPr/>
          </p:nvSpPr>
          <p:spPr bwMode="auto">
            <a:xfrm>
              <a:off x="3600" y="3552"/>
              <a:ext cx="768"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4" name="Line 35">
              <a:extLst>
                <a:ext uri="{FF2B5EF4-FFF2-40B4-BE49-F238E27FC236}">
                  <a16:creationId xmlns:a16="http://schemas.microsoft.com/office/drawing/2014/main" id="{14E435DD-F78E-F046-A410-9E854F6EFEF7}"/>
                </a:ext>
              </a:extLst>
            </p:cNvPr>
            <p:cNvSpPr>
              <a:spLocks noChangeShapeType="1"/>
            </p:cNvSpPr>
            <p:nvPr/>
          </p:nvSpPr>
          <p:spPr bwMode="auto">
            <a:xfrm>
              <a:off x="4368" y="3386"/>
              <a:ext cx="0" cy="59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5" name="Text Box 36">
              <a:extLst>
                <a:ext uri="{FF2B5EF4-FFF2-40B4-BE49-F238E27FC236}">
                  <a16:creationId xmlns:a16="http://schemas.microsoft.com/office/drawing/2014/main" id="{446F7082-B49D-9446-AE9A-7F841EF721A7}"/>
                </a:ext>
              </a:extLst>
            </p:cNvPr>
            <p:cNvSpPr txBox="1">
              <a:spLocks noChangeArrowheads="1"/>
            </p:cNvSpPr>
            <p:nvPr/>
          </p:nvSpPr>
          <p:spPr bwMode="auto">
            <a:xfrm>
              <a:off x="2178" y="3382"/>
              <a:ext cx="166" cy="19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latin typeface="Symbol" pitchFamily="2" charset="2"/>
                  <a:ea typeface="Arial Unicode MS" panose="020B0604020202020204" pitchFamily="34" charset="-128"/>
                  <a:cs typeface="Arial Unicode MS" panose="020B0604020202020204" pitchFamily="34" charset="-128"/>
                </a:rPr>
                <a:t>t</a:t>
              </a:r>
            </a:p>
          </p:txBody>
        </p:sp>
        <p:sp>
          <p:nvSpPr>
            <p:cNvPr id="13346" name="Text Box 37">
              <a:extLst>
                <a:ext uri="{FF2B5EF4-FFF2-40B4-BE49-F238E27FC236}">
                  <a16:creationId xmlns:a16="http://schemas.microsoft.com/office/drawing/2014/main" id="{3B0607CA-638F-6D46-A156-43FCD40DC41E}"/>
                </a:ext>
              </a:extLst>
            </p:cNvPr>
            <p:cNvSpPr txBox="1">
              <a:spLocks noChangeArrowheads="1"/>
            </p:cNvSpPr>
            <p:nvPr/>
          </p:nvSpPr>
          <p:spPr bwMode="auto">
            <a:xfrm>
              <a:off x="3064" y="3382"/>
              <a:ext cx="198" cy="19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i="1">
                  <a:ea typeface="Arial Unicode MS" panose="020B0604020202020204" pitchFamily="34" charset="-128"/>
                  <a:cs typeface="Arial Unicode MS" panose="020B0604020202020204" pitchFamily="34" charset="-128"/>
                </a:rPr>
                <a:t>w</a:t>
              </a:r>
            </a:p>
          </p:txBody>
        </p:sp>
        <p:sp>
          <p:nvSpPr>
            <p:cNvPr id="13347" name="Text Box 38">
              <a:extLst>
                <a:ext uri="{FF2B5EF4-FFF2-40B4-BE49-F238E27FC236}">
                  <a16:creationId xmlns:a16="http://schemas.microsoft.com/office/drawing/2014/main" id="{D8730319-C734-9745-9543-C732C91DD32E}"/>
                </a:ext>
              </a:extLst>
            </p:cNvPr>
            <p:cNvSpPr txBox="1">
              <a:spLocks noChangeArrowheads="1"/>
            </p:cNvSpPr>
            <p:nvPr/>
          </p:nvSpPr>
          <p:spPr bwMode="auto">
            <a:xfrm>
              <a:off x="3897" y="3382"/>
              <a:ext cx="173" cy="19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i="1">
                  <a:ea typeface="Arial Unicode MS" panose="020B0604020202020204" pitchFamily="34" charset="-128"/>
                  <a:cs typeface="Arial Unicode MS" panose="020B0604020202020204" pitchFamily="34" charset="-128"/>
                </a:rPr>
                <a:t>s</a:t>
              </a:r>
            </a:p>
          </p:txBody>
        </p:sp>
        <p:sp>
          <p:nvSpPr>
            <p:cNvPr id="13348" name="Line 39">
              <a:extLst>
                <a:ext uri="{FF2B5EF4-FFF2-40B4-BE49-F238E27FC236}">
                  <a16:creationId xmlns:a16="http://schemas.microsoft.com/office/drawing/2014/main" id="{EE7AC504-7324-4E42-9D12-7B5C23F1381B}"/>
                </a:ext>
              </a:extLst>
            </p:cNvPr>
            <p:cNvSpPr>
              <a:spLocks noChangeShapeType="1"/>
            </p:cNvSpPr>
            <p:nvPr/>
          </p:nvSpPr>
          <p:spPr bwMode="auto">
            <a:xfrm>
              <a:off x="2726" y="3792"/>
              <a:ext cx="1642"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49" name="Text Box 40">
              <a:extLst>
                <a:ext uri="{FF2B5EF4-FFF2-40B4-BE49-F238E27FC236}">
                  <a16:creationId xmlns:a16="http://schemas.microsoft.com/office/drawing/2014/main" id="{67D39FA9-659F-A74E-B3B7-3DB331F97010}"/>
                </a:ext>
              </a:extLst>
            </p:cNvPr>
            <p:cNvSpPr txBox="1">
              <a:spLocks noChangeArrowheads="1"/>
            </p:cNvSpPr>
            <p:nvPr/>
          </p:nvSpPr>
          <p:spPr bwMode="auto">
            <a:xfrm>
              <a:off x="3427" y="3648"/>
              <a:ext cx="154" cy="19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i="1">
                  <a:ea typeface="Arial Unicode MS" panose="020B0604020202020204" pitchFamily="34" charset="-128"/>
                  <a:cs typeface="Arial Unicode MS" panose="020B0604020202020204" pitchFamily="34" charset="-128"/>
                </a:rPr>
                <a:t>r</a:t>
              </a:r>
            </a:p>
          </p:txBody>
        </p:sp>
        <p:sp>
          <p:nvSpPr>
            <p:cNvPr id="13350" name="Line 41">
              <a:extLst>
                <a:ext uri="{FF2B5EF4-FFF2-40B4-BE49-F238E27FC236}">
                  <a16:creationId xmlns:a16="http://schemas.microsoft.com/office/drawing/2014/main" id="{38247B75-5A3E-AA4E-AC82-B92FB6CD5CB1}"/>
                </a:ext>
              </a:extLst>
            </p:cNvPr>
            <p:cNvSpPr>
              <a:spLocks noChangeShapeType="1"/>
            </p:cNvSpPr>
            <p:nvPr/>
          </p:nvSpPr>
          <p:spPr bwMode="auto">
            <a:xfrm>
              <a:off x="2731" y="2256"/>
              <a:ext cx="932"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51" name="Line 42">
              <a:extLst>
                <a:ext uri="{FF2B5EF4-FFF2-40B4-BE49-F238E27FC236}">
                  <a16:creationId xmlns:a16="http://schemas.microsoft.com/office/drawing/2014/main" id="{5E6523C5-5DF3-4F4C-964D-DDED35071DD7}"/>
                </a:ext>
              </a:extLst>
            </p:cNvPr>
            <p:cNvSpPr>
              <a:spLocks noChangeShapeType="1"/>
            </p:cNvSpPr>
            <p:nvPr/>
          </p:nvSpPr>
          <p:spPr bwMode="auto">
            <a:xfrm>
              <a:off x="2731" y="2112"/>
              <a:ext cx="0" cy="5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52" name="Line 43">
              <a:extLst>
                <a:ext uri="{FF2B5EF4-FFF2-40B4-BE49-F238E27FC236}">
                  <a16:creationId xmlns:a16="http://schemas.microsoft.com/office/drawing/2014/main" id="{8BBF48D8-9571-FC46-BCC9-FC1E60DF8DB5}"/>
                </a:ext>
              </a:extLst>
            </p:cNvPr>
            <p:cNvSpPr>
              <a:spLocks noChangeShapeType="1"/>
            </p:cNvSpPr>
            <p:nvPr/>
          </p:nvSpPr>
          <p:spPr bwMode="auto">
            <a:xfrm>
              <a:off x="3663" y="2094"/>
              <a:ext cx="0" cy="28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53" name="Line 44">
              <a:extLst>
                <a:ext uri="{FF2B5EF4-FFF2-40B4-BE49-F238E27FC236}">
                  <a16:creationId xmlns:a16="http://schemas.microsoft.com/office/drawing/2014/main" id="{E051CDF7-7828-5641-83C6-B6368A4C67D5}"/>
                </a:ext>
              </a:extLst>
            </p:cNvPr>
            <p:cNvSpPr>
              <a:spLocks noChangeShapeType="1"/>
            </p:cNvSpPr>
            <p:nvPr/>
          </p:nvSpPr>
          <p:spPr bwMode="auto">
            <a:xfrm>
              <a:off x="3663" y="2256"/>
              <a:ext cx="657"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54" name="Line 45">
              <a:extLst>
                <a:ext uri="{FF2B5EF4-FFF2-40B4-BE49-F238E27FC236}">
                  <a16:creationId xmlns:a16="http://schemas.microsoft.com/office/drawing/2014/main" id="{57522ACB-6C53-E447-9543-CB2DD6117A07}"/>
                </a:ext>
              </a:extLst>
            </p:cNvPr>
            <p:cNvSpPr>
              <a:spLocks noChangeShapeType="1"/>
            </p:cNvSpPr>
            <p:nvPr/>
          </p:nvSpPr>
          <p:spPr bwMode="auto">
            <a:xfrm>
              <a:off x="4320" y="2094"/>
              <a:ext cx="0" cy="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55" name="Line 46">
              <a:extLst>
                <a:ext uri="{FF2B5EF4-FFF2-40B4-BE49-F238E27FC236}">
                  <a16:creationId xmlns:a16="http://schemas.microsoft.com/office/drawing/2014/main" id="{2432817C-AE36-8C4D-8442-59A6B59E7A42}"/>
                </a:ext>
              </a:extLst>
            </p:cNvPr>
            <p:cNvSpPr>
              <a:spLocks noChangeShapeType="1"/>
            </p:cNvSpPr>
            <p:nvPr/>
          </p:nvSpPr>
          <p:spPr bwMode="auto">
            <a:xfrm>
              <a:off x="2731" y="2448"/>
              <a:ext cx="1589" cy="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56" name="Text Box 47">
              <a:extLst>
                <a:ext uri="{FF2B5EF4-FFF2-40B4-BE49-F238E27FC236}">
                  <a16:creationId xmlns:a16="http://schemas.microsoft.com/office/drawing/2014/main" id="{85B909F5-1F96-C248-B67B-360D616F689B}"/>
                </a:ext>
              </a:extLst>
            </p:cNvPr>
            <p:cNvSpPr txBox="1">
              <a:spLocks noChangeArrowheads="1"/>
            </p:cNvSpPr>
            <p:nvPr/>
          </p:nvSpPr>
          <p:spPr bwMode="auto">
            <a:xfrm>
              <a:off x="3437" y="2304"/>
              <a:ext cx="179" cy="19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i="1">
                  <a:ea typeface="Arial Unicode MS" panose="020B0604020202020204" pitchFamily="34" charset="-128"/>
                  <a:cs typeface="Arial Unicode MS" panose="020B0604020202020204" pitchFamily="34" charset="-128"/>
                </a:rPr>
                <a:t>n</a:t>
              </a:r>
            </a:p>
          </p:txBody>
        </p:sp>
        <p:sp>
          <p:nvSpPr>
            <p:cNvPr id="13357" name="Text Box 48">
              <a:extLst>
                <a:ext uri="{FF2B5EF4-FFF2-40B4-BE49-F238E27FC236}">
                  <a16:creationId xmlns:a16="http://schemas.microsoft.com/office/drawing/2014/main" id="{111747F8-042A-E346-B4B9-AF3BA40F8A53}"/>
                </a:ext>
              </a:extLst>
            </p:cNvPr>
            <p:cNvSpPr txBox="1">
              <a:spLocks noChangeArrowheads="1"/>
            </p:cNvSpPr>
            <p:nvPr/>
          </p:nvSpPr>
          <p:spPr bwMode="auto">
            <a:xfrm>
              <a:off x="3086" y="2094"/>
              <a:ext cx="221" cy="19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i="1">
                  <a:ea typeface="Arial Unicode MS" panose="020B0604020202020204" pitchFamily="34" charset="-128"/>
                  <a:cs typeface="Arial Unicode MS" panose="020B0604020202020204" pitchFamily="34" charset="-128"/>
                </a:rPr>
                <a:t>n</a:t>
              </a:r>
              <a:r>
                <a:rPr lang="en-US" altLang="zh-CN" i="1" baseline="-25000">
                  <a:ea typeface="Arial Unicode MS" panose="020B0604020202020204" pitchFamily="34" charset="-128"/>
                  <a:cs typeface="Arial Unicode MS" panose="020B0604020202020204" pitchFamily="34" charset="-128"/>
                </a:rPr>
                <a:t>q</a:t>
              </a:r>
            </a:p>
          </p:txBody>
        </p:sp>
        <p:sp>
          <p:nvSpPr>
            <p:cNvPr id="13358" name="Text Box 49">
              <a:extLst>
                <a:ext uri="{FF2B5EF4-FFF2-40B4-BE49-F238E27FC236}">
                  <a16:creationId xmlns:a16="http://schemas.microsoft.com/office/drawing/2014/main" id="{FEB9C4DB-9E5F-0049-977D-E682F4273F5C}"/>
                </a:ext>
              </a:extLst>
            </p:cNvPr>
            <p:cNvSpPr txBox="1">
              <a:spLocks noChangeArrowheads="1"/>
            </p:cNvSpPr>
            <p:nvPr/>
          </p:nvSpPr>
          <p:spPr bwMode="auto">
            <a:xfrm>
              <a:off x="3883" y="2074"/>
              <a:ext cx="216" cy="19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i="1">
                  <a:ea typeface="Arial Unicode MS" panose="020B0604020202020204" pitchFamily="34" charset="-128"/>
                  <a:cs typeface="Arial Unicode MS" panose="020B0604020202020204" pitchFamily="34" charset="-128"/>
                </a:rPr>
                <a:t>n</a:t>
              </a:r>
              <a:r>
                <a:rPr lang="en-US" altLang="zh-CN" i="1" baseline="-25000">
                  <a:ea typeface="Arial Unicode MS" panose="020B0604020202020204" pitchFamily="34" charset="-128"/>
                  <a:cs typeface="Arial Unicode MS" panose="020B0604020202020204" pitchFamily="34" charset="-128"/>
                </a:rPr>
                <a:t>s</a:t>
              </a:r>
            </a:p>
          </p:txBody>
        </p:sp>
        <p:sp>
          <p:nvSpPr>
            <p:cNvPr id="13359" name="Line 50">
              <a:extLst>
                <a:ext uri="{FF2B5EF4-FFF2-40B4-BE49-F238E27FC236}">
                  <a16:creationId xmlns:a16="http://schemas.microsoft.com/office/drawing/2014/main" id="{B77C716F-4E0B-2A47-BCC6-3D90985C75A4}"/>
                </a:ext>
              </a:extLst>
            </p:cNvPr>
            <p:cNvSpPr>
              <a:spLocks noChangeShapeType="1"/>
            </p:cNvSpPr>
            <p:nvPr/>
          </p:nvSpPr>
          <p:spPr bwMode="auto">
            <a:xfrm>
              <a:off x="4512" y="1344"/>
              <a:ext cx="33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60" name="Line 51">
              <a:extLst>
                <a:ext uri="{FF2B5EF4-FFF2-40B4-BE49-F238E27FC236}">
                  <a16:creationId xmlns:a16="http://schemas.microsoft.com/office/drawing/2014/main" id="{F1677541-B95F-8E42-84DF-A9613EC5D3FD}"/>
                </a:ext>
              </a:extLst>
            </p:cNvPr>
            <p:cNvSpPr>
              <a:spLocks noChangeShapeType="1"/>
            </p:cNvSpPr>
            <p:nvPr/>
          </p:nvSpPr>
          <p:spPr bwMode="auto">
            <a:xfrm>
              <a:off x="2736" y="1344"/>
              <a:ext cx="336"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61" name="Text Box 52">
              <a:extLst>
                <a:ext uri="{FF2B5EF4-FFF2-40B4-BE49-F238E27FC236}">
                  <a16:creationId xmlns:a16="http://schemas.microsoft.com/office/drawing/2014/main" id="{9C6E2EC2-3900-E645-88A9-A372B81E7543}"/>
                </a:ext>
              </a:extLst>
            </p:cNvPr>
            <p:cNvSpPr txBox="1">
              <a:spLocks noChangeArrowheads="1"/>
            </p:cNvSpPr>
            <p:nvPr/>
          </p:nvSpPr>
          <p:spPr bwMode="auto">
            <a:xfrm>
              <a:off x="2840" y="1414"/>
              <a:ext cx="17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i="1">
                  <a:latin typeface="Symbol" pitchFamily="2" charset="2"/>
                  <a:ea typeface="Arial Unicode MS" panose="020B0604020202020204" pitchFamily="34" charset="-128"/>
                  <a:cs typeface="Arial Unicode MS" panose="020B0604020202020204" pitchFamily="34" charset="-128"/>
                </a:rPr>
                <a:t>l</a:t>
              </a:r>
            </a:p>
          </p:txBody>
        </p:sp>
        <p:sp>
          <p:nvSpPr>
            <p:cNvPr id="13362" name="Text Box 53">
              <a:extLst>
                <a:ext uri="{FF2B5EF4-FFF2-40B4-BE49-F238E27FC236}">
                  <a16:creationId xmlns:a16="http://schemas.microsoft.com/office/drawing/2014/main" id="{285885CA-3528-EB4D-B439-DA005DB033F4}"/>
                </a:ext>
              </a:extLst>
            </p:cNvPr>
            <p:cNvSpPr txBox="1">
              <a:spLocks noChangeArrowheads="1"/>
            </p:cNvSpPr>
            <p:nvPr/>
          </p:nvSpPr>
          <p:spPr bwMode="auto">
            <a:xfrm>
              <a:off x="4577" y="1414"/>
              <a:ext cx="18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i="1">
                  <a:latin typeface="Symbol" pitchFamily="2" charset="2"/>
                  <a:ea typeface="Arial Unicode MS" panose="020B0604020202020204" pitchFamily="34" charset="-128"/>
                  <a:cs typeface="Arial Unicode MS" panose="020B0604020202020204" pitchFamily="34" charset="-128"/>
                </a:rPr>
                <a:t>m</a:t>
              </a:r>
            </a:p>
          </p:txBody>
        </p:sp>
        <p:sp>
          <p:nvSpPr>
            <p:cNvPr id="13363" name="Text Box 54">
              <a:extLst>
                <a:ext uri="{FF2B5EF4-FFF2-40B4-BE49-F238E27FC236}">
                  <a16:creationId xmlns:a16="http://schemas.microsoft.com/office/drawing/2014/main" id="{97245B9F-F471-0742-81E7-0D941A00F8EA}"/>
                </a:ext>
              </a:extLst>
            </p:cNvPr>
            <p:cNvSpPr txBox="1">
              <a:spLocks noChangeArrowheads="1"/>
            </p:cNvSpPr>
            <p:nvPr/>
          </p:nvSpPr>
          <p:spPr bwMode="auto">
            <a:xfrm>
              <a:off x="805" y="3216"/>
              <a:ext cx="36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Time</a:t>
              </a:r>
            </a:p>
          </p:txBody>
        </p:sp>
      </p:grpSp>
      <p:sp>
        <p:nvSpPr>
          <p:cNvPr id="2" name="Rectangle 1">
            <a:extLst>
              <a:ext uri="{FF2B5EF4-FFF2-40B4-BE49-F238E27FC236}">
                <a16:creationId xmlns:a16="http://schemas.microsoft.com/office/drawing/2014/main" id="{7133EDEA-0734-4D45-8CFA-159ACF279500}"/>
              </a:ext>
            </a:extLst>
          </p:cNvPr>
          <p:cNvSpPr/>
          <p:nvPr/>
        </p:nvSpPr>
        <p:spPr>
          <a:xfrm>
            <a:off x="361460" y="1611972"/>
            <a:ext cx="4179442" cy="3323987"/>
          </a:xfrm>
          <a:prstGeom prst="rect">
            <a:avLst/>
          </a:prstGeom>
        </p:spPr>
        <p:txBody>
          <a:bodyPr wrap="square">
            <a:spAutoFit/>
          </a:bodyPr>
          <a:lstStyle/>
          <a:p>
            <a:pPr marL="285750" indent="-285750">
              <a:buFont typeface="Arial" panose="020B0604020202020204" pitchFamily="34" charset="0"/>
              <a:buChar char="•"/>
            </a:pP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t = Inter-arrival time = time between two successive arrivals.</a:t>
            </a:r>
          </a:p>
          <a:p>
            <a:pPr marL="285750" indent="-285750">
              <a:buFont typeface="Arial" panose="020B0604020202020204" pitchFamily="34" charset="0"/>
              <a:buChar char="•"/>
            </a:pPr>
            <a:r>
              <a:rPr lang="en-US" altLang="zh-CN" dirty="0">
                <a:latin typeface="Symbol" pitchFamily="2" charset="2"/>
                <a:ea typeface="Arial Unicode MS" panose="020B0604020202020204" pitchFamily="34" charset="-128"/>
                <a:cs typeface="Arial Unicode MS" panose="020B0604020202020204" pitchFamily="34" charset="-128"/>
                <a:sym typeface="Lato" panose="020F0502020204030203" pitchFamily="34" charset="77"/>
              </a:rPr>
              <a:t>l </a:t>
            </a: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 Mean arrival rate = 1/E[t]</a:t>
            </a:r>
          </a:p>
          <a:p>
            <a:pPr marL="285750" indent="-285750">
              <a:buFont typeface="Arial" panose="020B0604020202020204" pitchFamily="34" charset="0"/>
              <a:buChar char="•"/>
            </a:pP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s = Service time per job.</a:t>
            </a:r>
          </a:p>
          <a:p>
            <a:pPr marL="285750" indent="-285750">
              <a:buFont typeface="Arial" panose="020B0604020202020204" pitchFamily="34" charset="0"/>
              <a:buChar char="•"/>
            </a:pPr>
            <a:r>
              <a:rPr lang="en-US" altLang="zh-CN" dirty="0">
                <a:latin typeface="Symbol" pitchFamily="2" charset="2"/>
                <a:ea typeface="Arial Unicode MS" panose="020B0604020202020204" pitchFamily="34" charset="-128"/>
                <a:cs typeface="Arial Unicode MS" panose="020B0604020202020204" pitchFamily="34" charset="-128"/>
                <a:sym typeface="Lato" panose="020F0502020204030203" pitchFamily="34" charset="77"/>
              </a:rPr>
              <a:t>m</a:t>
            </a: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 = Mean service rate per server = 1/E[s]</a:t>
            </a:r>
          </a:p>
          <a:p>
            <a:pPr marL="285750" indent="-285750">
              <a:buFont typeface="Arial" panose="020B0604020202020204" pitchFamily="34" charset="0"/>
              <a:buChar char="•"/>
            </a:pP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Total service rate for m servers is mm</a:t>
            </a:r>
          </a:p>
          <a:p>
            <a:pPr marL="285750" indent="-285750">
              <a:buFont typeface="Arial" panose="020B0604020202020204" pitchFamily="34" charset="0"/>
              <a:buChar char="•"/>
            </a:pP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n = Number of jobs in the system. </a:t>
            </a:r>
            <a:b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b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This is also called </a:t>
            </a:r>
            <a:r>
              <a:rPr lang="en-US" altLang="zh-CN" dirty="0">
                <a:solidFill>
                  <a:schemeClr val="accent2"/>
                </a:solidFill>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queue length</a:t>
            </a: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p>
          <a:p>
            <a:pPr marL="285750" indent="-285750">
              <a:buFont typeface="Arial" panose="020B0604020202020204" pitchFamily="34" charset="0"/>
              <a:buChar char="•"/>
            </a:pP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n</a:t>
            </a:r>
            <a:r>
              <a:rPr lang="en-US" altLang="zh-CN" baseline="-25000"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q</a:t>
            </a: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 = Number of jobs waiting</a:t>
            </a:r>
          </a:p>
          <a:p>
            <a:pPr marL="285750" indent="-285750">
              <a:buFont typeface="Arial" panose="020B0604020202020204" pitchFamily="34" charset="0"/>
              <a:buChar char="•"/>
            </a:pP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n</a:t>
            </a:r>
            <a:r>
              <a:rPr lang="en-US" altLang="zh-CN" baseline="-25000"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s</a:t>
            </a: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 =  Number of jobs receiving service</a:t>
            </a:r>
          </a:p>
          <a:p>
            <a:pPr marL="285750" indent="-285750">
              <a:buFont typeface="Arial" panose="020B0604020202020204" pitchFamily="34" charset="0"/>
              <a:buChar char="•"/>
            </a:pP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r =  Response time or the time in the system </a:t>
            </a:r>
            <a:b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b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 time waiting + time receiving service</a:t>
            </a:r>
          </a:p>
          <a:p>
            <a:pPr marL="285750" indent="-285750">
              <a:buFont typeface="Arial" panose="020B0604020202020204" pitchFamily="34" charset="0"/>
              <a:buChar char="•"/>
            </a:pP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w =  Waiting time </a:t>
            </a:r>
            <a:b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br>
            <a:r>
              <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rPr>
              <a:t>= Time between arrival and beginning of service</a:t>
            </a:r>
          </a:p>
          <a:p>
            <a:pPr marL="285750" indent="-285750">
              <a:buFont typeface="Arial" panose="020B0604020202020204" pitchFamily="34" charset="0"/>
              <a:buChar char="•"/>
            </a:pPr>
            <a:endParaRPr lang="en-US" altLang="zh-CN" dirty="0">
              <a:latin typeface="Lato Light" panose="020F03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p:txBody>
      </p:sp>
    </p:spTree>
    <p:extLst>
      <p:ext uri="{BB962C8B-B14F-4D97-AF65-F5344CB8AC3E}">
        <p14:creationId xmlns:p14="http://schemas.microsoft.com/office/powerpoint/2010/main" val="280572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3D80A507-C60C-CD47-836B-7179412C28B2}"/>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Rules for All Queues</a:t>
            </a:r>
          </a:p>
        </p:txBody>
      </p:sp>
      <p:sp>
        <p:nvSpPr>
          <p:cNvPr id="16386" name="Rectangle 3">
            <a:extLst>
              <a:ext uri="{FF2B5EF4-FFF2-40B4-BE49-F238E27FC236}">
                <a16:creationId xmlns:a16="http://schemas.microsoft.com/office/drawing/2014/main" id="{01811DE7-E4E4-9A46-B3AC-BD0270547F12}"/>
              </a:ext>
            </a:extLst>
          </p:cNvPr>
          <p:cNvSpPr txBox="1">
            <a:spLocks noGrp="1" noChangeArrowheads="1"/>
          </p:cNvSpPr>
          <p:nvPr>
            <p:ph idx="1"/>
          </p:nvPr>
        </p:nvSpPr>
        <p:spPr>
          <a:xfrm>
            <a:off x="1356491" y="1591608"/>
            <a:ext cx="10410787" cy="4736400"/>
          </a:xfrm>
        </p:spPr>
        <p:txBody>
          <a:bodyPr/>
          <a:lstStyle/>
          <a:p>
            <a:pPr marL="495300" indent="-457200">
              <a:buAutoNum type="arabicPeriod"/>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Stability Condition</a:t>
            </a:r>
            <a:b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b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endParaRPr lang="en-US" altLang="zh-CN" sz="2400" dirty="0">
              <a:latin typeface="Symbol" pitchFamily="2" charset="2"/>
              <a:ea typeface="Arial Unicode MS" panose="020B0604020202020204" pitchFamily="34" charset="-128"/>
              <a:cs typeface="Arial Unicode MS" panose="020B0604020202020204" pitchFamily="34" charset="-128"/>
              <a:sym typeface="Lato" panose="020F0502020204030203" pitchFamily="34" charset="77"/>
            </a:endParaRPr>
          </a:p>
          <a:p>
            <a:pPr marL="495300" indent="-457200">
              <a:buAutoNum type="arabicPeriod"/>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Little’s Law holds </a:t>
            </a:r>
          </a:p>
          <a:p>
            <a:pPr marL="495300" indent="-457200">
              <a:buAutoNum type="arabicPeriod"/>
            </a:pPr>
            <a:endPar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pPr marL="495300" indent="-457200">
              <a:buAutoNum type="arabicPeriod"/>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Number in System </a:t>
            </a:r>
            <a:r>
              <a:rPr lang="en-US" altLang="zh-CN" sz="2400" dirty="0" err="1">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v.s</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Number in Queue</a:t>
            </a:r>
          </a:p>
          <a:p>
            <a:pPr marL="495300" indent="-457200">
              <a:buAutoNum type="arabicPeriod"/>
            </a:pPr>
            <a:endPar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pPr marL="495300" indent="-457200">
              <a:buAutoNum type="arabicPeriod"/>
            </a:pPr>
            <a:endPar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pPr marL="495300" indent="-457200">
              <a:buAutoNum type="arabicPeriod"/>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Response time in system </a:t>
            </a:r>
            <a:r>
              <a:rPr lang="en-US" altLang="zh-CN" sz="2400" dirty="0" err="1">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v.s</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in queue</a:t>
            </a:r>
            <a:b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b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b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br>
            <a:endPar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p:txBody>
      </p:sp>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48D1022D-6BCC-CC41-AEC7-6CE2BCA59EBD}"/>
                  </a:ext>
                </a:extLst>
              </p:cNvPr>
              <p:cNvSpPr txBox="1">
                <a:spLocks noChangeArrowheads="1"/>
              </p:cNvSpPr>
              <p:nvPr/>
            </p:nvSpPr>
            <p:spPr>
              <a:xfrm>
                <a:off x="4701037" y="1831450"/>
                <a:ext cx="6079269" cy="591600"/>
              </a:xfrm>
              <a:prstGeom prst="rect">
                <a:avLst/>
              </a:prstGeom>
              <a:solidFill>
                <a:schemeClr val="bg1">
                  <a:lumMod val="85000"/>
                </a:schemeClr>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sSub>
                        <m:sSubPr>
                          <m:ctrlPr>
                            <a:rPr lang="ar-AE" sz="240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m:t>
                          </m:r>
                          <m:r>
                            <a:rPr lang="en-US" sz="2400" b="0" i="1" smtClean="0">
                              <a:latin typeface="Cambria Math" panose="02040503050406030204" pitchFamily="18" charset="0"/>
                              <a:ea typeface="Cambria Math" panose="02040503050406030204" pitchFamily="18" charset="0"/>
                            </a:rPr>
                            <m:t>𝜇</m:t>
                          </m:r>
                        </m:e>
                        <m:sub>
                          <m:r>
                            <a:rPr lang="en-US" sz="2400" b="0" i="1" smtClean="0">
                              <a:latin typeface="Cambria Math" panose="02040503050406030204" pitchFamily="18" charset="0"/>
                              <a:ea typeface="Cambria Math" panose="02040503050406030204" pitchFamily="18" charset="0"/>
                            </a:rPr>
                            <m:t>𝑖</m:t>
                          </m:r>
                        </m:sub>
                      </m:sSub>
                    </m:oMath>
                  </m:oMathPara>
                </a14:m>
                <a:endParaRPr lang="en-US" sz="2400" dirty="0"/>
              </a:p>
            </p:txBody>
          </p:sp>
        </mc:Choice>
        <mc:Fallback xmlns="">
          <p:sp>
            <p:nvSpPr>
              <p:cNvPr id="5" name="Rectangle 3">
                <a:extLst>
                  <a:ext uri="{FF2B5EF4-FFF2-40B4-BE49-F238E27FC236}">
                    <a16:creationId xmlns:a16="http://schemas.microsoft.com/office/drawing/2014/main" id="{48D1022D-6BCC-CC41-AEC7-6CE2BCA59EBD}"/>
                  </a:ext>
                </a:extLst>
              </p:cNvPr>
              <p:cNvSpPr txBox="1">
                <a:spLocks noRot="1" noChangeAspect="1" noMove="1" noResize="1" noEditPoints="1" noAdjustHandles="1" noChangeArrowheads="1" noChangeShapeType="1" noTextEdit="1"/>
              </p:cNvSpPr>
              <p:nvPr/>
            </p:nvSpPr>
            <p:spPr>
              <a:xfrm>
                <a:off x="4701037" y="1831450"/>
                <a:ext cx="6079269" cy="591600"/>
              </a:xfrm>
              <a:prstGeom prst="rect">
                <a:avLst/>
              </a:prstGeom>
              <a:blipFill>
                <a:blip r:embed="rId2"/>
                <a:stretch>
                  <a:fillRect b="-2128"/>
                </a:stretch>
              </a:blipFill>
              <a:ln w="57150" cap="flat" cmpd="sng" algn="ctr">
                <a:no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0006DE71-14B1-C545-857C-2C005E85741A}"/>
                  </a:ext>
                </a:extLst>
              </p:cNvPr>
              <p:cNvSpPr txBox="1">
                <a:spLocks noChangeArrowheads="1"/>
              </p:cNvSpPr>
              <p:nvPr/>
            </p:nvSpPr>
            <p:spPr>
              <a:xfrm>
                <a:off x="4701037" y="2778529"/>
                <a:ext cx="6079269" cy="591600"/>
              </a:xfrm>
              <a:prstGeom prst="rect">
                <a:avLst/>
              </a:prstGeom>
              <a:solidFill>
                <a:schemeClr val="bg1">
                  <a:lumMod val="85000"/>
                </a:schemeClr>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r>
                        <m:rPr>
                          <m:nor/>
                        </m:rPr>
                        <a:rPr lang="en-US" sz="2400" dirty="0"/>
                        <m:t>E</m:t>
                      </m:r>
                      <m:d>
                        <m:dPr>
                          <m:begChr m:val="["/>
                          <m:endChr m:val="]"/>
                          <m:ctrlPr>
                            <a:rPr lang="ar-AE" sz="2400" i="1">
                              <a:latin typeface="Cambria Math" panose="02040503050406030204" pitchFamily="18" charset="0"/>
                            </a:rPr>
                          </m:ctrlPr>
                        </m:dPr>
                        <m:e>
                          <m:r>
                            <a:rPr lang="ar-AE" sz="2400" i="1">
                              <a:latin typeface="Cambria Math" panose="02040503050406030204" pitchFamily="18" charset="0"/>
                            </a:rPr>
                            <m:t>𝑁</m:t>
                          </m:r>
                        </m:e>
                      </m:d>
                      <m:r>
                        <a:rPr lang="ar-AE" sz="2400" i="1">
                          <a:latin typeface="Cambria Math" panose="02040503050406030204" pitchFamily="18" charset="0"/>
                        </a:rPr>
                        <m:t>=</m:t>
                      </m:r>
                      <m:r>
                        <a:rPr lang="ar-AE" sz="2400" i="1">
                          <a:latin typeface="Cambria Math" panose="02040503050406030204" pitchFamily="18" charset="0"/>
                          <a:ea typeface="Cambria Math" panose="02040503050406030204" pitchFamily="18" charset="0"/>
                        </a:rPr>
                        <m:t>𝜆</m:t>
                      </m:r>
                      <m:r>
                        <a:rPr lang="ar-AE" sz="2400" i="1">
                          <a:latin typeface="Cambria Math" panose="02040503050406030204" pitchFamily="18" charset="0"/>
                          <a:ea typeface="Cambria Math" panose="02040503050406030204" pitchFamily="18" charset="0"/>
                        </a:rPr>
                        <m:t>𝐸</m:t>
                      </m:r>
                      <m:r>
                        <a:rPr lang="ar-AE" sz="2400" i="1">
                          <a:latin typeface="Cambria Math" panose="02040503050406030204" pitchFamily="18" charset="0"/>
                          <a:ea typeface="Cambria Math" panose="02040503050406030204" pitchFamily="18" charset="0"/>
                        </a:rPr>
                        <m:t>[</m:t>
                      </m:r>
                      <m:r>
                        <a:rPr lang="ar-AE" sz="2400" i="1">
                          <a:latin typeface="Cambria Math" panose="02040503050406030204" pitchFamily="18" charset="0"/>
                          <a:ea typeface="Cambria Math" panose="02040503050406030204" pitchFamily="18" charset="0"/>
                        </a:rPr>
                        <m:t>𝑇</m:t>
                      </m:r>
                      <m:r>
                        <a:rPr lang="ar-AE" sz="2400" i="1">
                          <a:latin typeface="Cambria Math" panose="02040503050406030204" pitchFamily="18" charset="0"/>
                          <a:ea typeface="Cambria Math" panose="02040503050406030204" pitchFamily="18" charset="0"/>
                        </a:rPr>
                        <m:t>]</m:t>
                      </m:r>
                    </m:oMath>
                  </m:oMathPara>
                </a14:m>
                <a:endParaRPr lang="en-US" sz="2400" dirty="0"/>
              </a:p>
              <a:p>
                <a:pPr marL="38100" indent="0">
                  <a:buNone/>
                </a:pPr>
                <a:r>
                  <a:rPr lang="en-US" sz="2400" dirty="0"/>
                  <a:t> </a:t>
                </a:r>
              </a:p>
            </p:txBody>
          </p:sp>
        </mc:Choice>
        <mc:Fallback xmlns="">
          <p:sp>
            <p:nvSpPr>
              <p:cNvPr id="6" name="Rectangle 3">
                <a:extLst>
                  <a:ext uri="{FF2B5EF4-FFF2-40B4-BE49-F238E27FC236}">
                    <a16:creationId xmlns:a16="http://schemas.microsoft.com/office/drawing/2014/main" id="{0006DE71-14B1-C545-857C-2C005E85741A}"/>
                  </a:ext>
                </a:extLst>
              </p:cNvPr>
              <p:cNvSpPr txBox="1">
                <a:spLocks noRot="1" noChangeAspect="1" noMove="1" noResize="1" noEditPoints="1" noAdjustHandles="1" noChangeArrowheads="1" noChangeShapeType="1" noTextEdit="1"/>
              </p:cNvSpPr>
              <p:nvPr/>
            </p:nvSpPr>
            <p:spPr>
              <a:xfrm>
                <a:off x="4701037" y="2778529"/>
                <a:ext cx="6079269" cy="591600"/>
              </a:xfrm>
              <a:prstGeom prst="rect">
                <a:avLst/>
              </a:prstGeom>
              <a:blipFill>
                <a:blip r:embed="rId3"/>
                <a:stretch>
                  <a:fillRect/>
                </a:stretch>
              </a:blipFill>
              <a:ln w="57150" cap="flat" cmpd="sng" algn="ctr">
                <a:no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DA14BB02-7ADC-7945-A524-D42BB141A048}"/>
                  </a:ext>
                </a:extLst>
              </p:cNvPr>
              <p:cNvSpPr txBox="1">
                <a:spLocks noChangeArrowheads="1"/>
              </p:cNvSpPr>
              <p:nvPr/>
            </p:nvSpPr>
            <p:spPr>
              <a:xfrm>
                <a:off x="4701037" y="3911553"/>
                <a:ext cx="6079270" cy="927951"/>
              </a:xfrm>
              <a:prstGeom prst="rect">
                <a:avLst/>
              </a:prstGeom>
              <a:solidFill>
                <a:schemeClr val="bg1">
                  <a:lumMod val="85000"/>
                </a:schemeClr>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𝑁</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𝑁</m:t>
                          </m:r>
                        </m:e>
                        <m:sub>
                          <m:r>
                            <a:rPr lang="en-US" sz="2400" b="0" i="1" smtClean="0">
                              <a:latin typeface="Cambria Math" panose="02040503050406030204" pitchFamily="18" charset="0"/>
                            </a:rPr>
                            <m:t>𝑄</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b="0" i="1" smtClean="0">
                              <a:latin typeface="Cambria Math" panose="02040503050406030204" pitchFamily="18" charset="0"/>
                            </a:rPr>
                            <m:t>𝑠</m:t>
                          </m:r>
                        </m:sub>
                      </m:sSub>
                      <m:r>
                        <a:rPr lang="en-US" sz="2400" b="0" i="1" smtClean="0">
                          <a:latin typeface="Cambria Math" panose="02040503050406030204" pitchFamily="18" charset="0"/>
                        </a:rPr>
                        <m:t>]</m:t>
                      </m:r>
                    </m:oMath>
                  </m:oMathPara>
                </a14:m>
                <a:endParaRPr lang="en-US" sz="2400" dirty="0"/>
              </a:p>
              <a:p>
                <a:pPr marL="381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𝑉𝑎𝑟</m:t>
                      </m:r>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𝑁</m:t>
                          </m:r>
                        </m:e>
                      </m:d>
                      <m:r>
                        <a:rPr lang="en-US" sz="2400" i="1">
                          <a:latin typeface="Cambria Math" panose="02040503050406030204" pitchFamily="18" charset="0"/>
                        </a:rPr>
                        <m:t>=</m:t>
                      </m:r>
                      <m:r>
                        <a:rPr lang="en-US" sz="2400" b="0" i="1" smtClean="0">
                          <a:latin typeface="Cambria Math" panose="02040503050406030204" pitchFamily="18" charset="0"/>
                        </a:rPr>
                        <m:t>𝑉𝑎𝑟</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𝑄</m:t>
                          </m:r>
                        </m:sub>
                      </m:sSub>
                      <m:r>
                        <a:rPr lang="en-US" sz="2400" b="0" i="1" smtClean="0">
                          <a:latin typeface="Cambria Math" panose="02040503050406030204" pitchFamily="18" charset="0"/>
                        </a:rPr>
                        <m:t>]</m:t>
                      </m:r>
                      <m:r>
                        <a:rPr lang="en-US" sz="2400" i="1">
                          <a:latin typeface="Cambria Math" panose="02040503050406030204" pitchFamily="18" charset="0"/>
                        </a:rPr>
                        <m:t>+</m:t>
                      </m:r>
                      <m:r>
                        <a:rPr lang="en-US" sz="2400" b="0" i="1" smtClean="0">
                          <a:latin typeface="Cambria Math" panose="02040503050406030204" pitchFamily="18" charset="0"/>
                        </a:rPr>
                        <m:t>𝑉𝑎𝑟</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𝑠</m:t>
                          </m:r>
                        </m:sub>
                      </m:sSub>
                      <m:r>
                        <a:rPr lang="en-US" sz="2400" b="0" i="1" smtClean="0">
                          <a:latin typeface="Cambria Math" panose="02040503050406030204" pitchFamily="18" charset="0"/>
                        </a:rPr>
                        <m:t>]</m:t>
                      </m:r>
                    </m:oMath>
                  </m:oMathPara>
                </a14:m>
                <a:endParaRPr lang="en-US" sz="2400" dirty="0"/>
              </a:p>
              <a:p>
                <a:pPr marL="38100" indent="0">
                  <a:buNone/>
                </a:pPr>
                <a:endParaRPr lang="en-US" sz="2400" dirty="0"/>
              </a:p>
            </p:txBody>
          </p:sp>
        </mc:Choice>
        <mc:Fallback xmlns="">
          <p:sp>
            <p:nvSpPr>
              <p:cNvPr id="7" name="Rectangle 3">
                <a:extLst>
                  <a:ext uri="{FF2B5EF4-FFF2-40B4-BE49-F238E27FC236}">
                    <a16:creationId xmlns:a16="http://schemas.microsoft.com/office/drawing/2014/main" id="{DA14BB02-7ADC-7945-A524-D42BB141A048}"/>
                  </a:ext>
                </a:extLst>
              </p:cNvPr>
              <p:cNvSpPr txBox="1">
                <a:spLocks noRot="1" noChangeAspect="1" noMove="1" noResize="1" noEditPoints="1" noAdjustHandles="1" noChangeArrowheads="1" noChangeShapeType="1" noTextEdit="1"/>
              </p:cNvSpPr>
              <p:nvPr/>
            </p:nvSpPr>
            <p:spPr>
              <a:xfrm>
                <a:off x="4701037" y="3911553"/>
                <a:ext cx="6079270" cy="927951"/>
              </a:xfrm>
              <a:prstGeom prst="rect">
                <a:avLst/>
              </a:prstGeom>
              <a:blipFill>
                <a:blip r:embed="rId4"/>
                <a:stretch>
                  <a:fillRect b="-5405"/>
                </a:stretch>
              </a:blipFill>
              <a:ln w="57150" cap="flat" cmpd="sng" algn="ctr">
                <a:no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3">
                <a:extLst>
                  <a:ext uri="{FF2B5EF4-FFF2-40B4-BE49-F238E27FC236}">
                    <a16:creationId xmlns:a16="http://schemas.microsoft.com/office/drawing/2014/main" id="{F82DF5F7-CAD9-DA49-86B3-524DE66AE13F}"/>
                  </a:ext>
                </a:extLst>
              </p:cNvPr>
              <p:cNvSpPr txBox="1">
                <a:spLocks noChangeArrowheads="1"/>
              </p:cNvSpPr>
              <p:nvPr/>
            </p:nvSpPr>
            <p:spPr>
              <a:xfrm>
                <a:off x="4701037" y="5400057"/>
                <a:ext cx="6079270" cy="927951"/>
              </a:xfrm>
              <a:prstGeom prst="rect">
                <a:avLst/>
              </a:prstGeom>
              <a:solidFill>
                <a:schemeClr val="bg1">
                  <a:lumMod val="85000"/>
                </a:schemeClr>
              </a:solidFill>
              <a:ln w="571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Lato"/>
                  <a:buChar char="▷"/>
                  <a:defRPr sz="3000" b="0" i="0" u="none" strike="noStrike" cap="none">
                    <a:solidFill>
                      <a:srgbClr val="677480"/>
                    </a:solidFill>
                    <a:latin typeface="Lato"/>
                    <a:ea typeface="Lato"/>
                    <a:cs typeface="Lato"/>
                    <a:sym typeface="Lato"/>
                  </a:defRPr>
                </a:lvl1pPr>
                <a:lvl2pPr marL="914400" marR="0" lvl="1"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2pPr>
                <a:lvl3pPr marL="1371600" marR="0" lvl="2" indent="-381000" algn="l" rtl="0" eaLnBrk="1" hangingPunct="1">
                  <a:lnSpc>
                    <a:spcPct val="100000"/>
                  </a:lnSpc>
                  <a:spcBef>
                    <a:spcPts val="0"/>
                  </a:spcBef>
                  <a:spcAft>
                    <a:spcPts val="0"/>
                  </a:spcAft>
                  <a:buClr>
                    <a:srgbClr val="677480"/>
                  </a:buClr>
                  <a:buSzPts val="2400"/>
                  <a:buFont typeface="Lato"/>
                  <a:buChar char="■"/>
                  <a:defRPr sz="24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pPr marL="381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r>
                            <a:rPr lang="en-US" sz="2400" b="0" i="1" smtClean="0">
                              <a:latin typeface="Cambria Math" panose="02040503050406030204" pitchFamily="18" charset="0"/>
                            </a:rPr>
                            <m:t>[</m:t>
                          </m:r>
                          <m:r>
                            <a:rPr lang="en-US" sz="2400" b="0" i="1" smtClean="0">
                              <a:latin typeface="Cambria Math" panose="02040503050406030204" pitchFamily="18" charset="0"/>
                            </a:rPr>
                            <m:t>𝑇</m:t>
                          </m:r>
                        </m:e>
                        <m:sub>
                          <m:r>
                            <a:rPr lang="en-US" sz="2400" b="0" i="1" smtClean="0">
                              <a:latin typeface="Cambria Math" panose="02040503050406030204" pitchFamily="18" charset="0"/>
                            </a:rPr>
                            <m:t>𝑄</m:t>
                          </m:r>
                        </m:sub>
                      </m:sSub>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𝑇</m:t>
                          </m:r>
                        </m:e>
                        <m:sub>
                          <m:r>
                            <a:rPr lang="en-US" sz="2400" b="0" i="1" smtClean="0">
                              <a:latin typeface="Cambria Math" panose="02040503050406030204" pitchFamily="18" charset="0"/>
                            </a:rPr>
                            <m:t>𝑠</m:t>
                          </m:r>
                        </m:sub>
                      </m:sSub>
                      <m:r>
                        <a:rPr lang="en-US" sz="2400" b="0" i="1" smtClean="0">
                          <a:latin typeface="Cambria Math" panose="02040503050406030204" pitchFamily="18" charset="0"/>
                        </a:rPr>
                        <m:t>]</m:t>
                      </m:r>
                    </m:oMath>
                  </m:oMathPara>
                </a14:m>
                <a:endParaRPr lang="en-US" sz="2400" dirty="0"/>
              </a:p>
              <a:p>
                <a:pPr marL="3810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𝑉𝑎𝑟</m:t>
                      </m:r>
                      <m:d>
                        <m:dPr>
                          <m:begChr m:val="["/>
                          <m:endChr m:val="]"/>
                          <m:ctrlPr>
                            <a:rPr lang="en-US" sz="2400" i="1">
                              <a:latin typeface="Cambria Math" panose="02040503050406030204" pitchFamily="18" charset="0"/>
                            </a:rPr>
                          </m:ctrlPr>
                        </m:dPr>
                        <m:e>
                          <m:r>
                            <a:rPr lang="en-US" sz="2400" b="0" i="1" smtClean="0">
                              <a:latin typeface="Cambria Math" panose="02040503050406030204" pitchFamily="18" charset="0"/>
                            </a:rPr>
                            <m:t>𝑇</m:t>
                          </m:r>
                        </m:e>
                      </m:d>
                      <m:r>
                        <a:rPr lang="en-US" sz="2400" i="1">
                          <a:latin typeface="Cambria Math" panose="02040503050406030204" pitchFamily="18" charset="0"/>
                        </a:rPr>
                        <m:t>=</m:t>
                      </m:r>
                      <m:r>
                        <a:rPr lang="en-US" sz="2400" b="0" i="1" smtClean="0">
                          <a:latin typeface="Cambria Math" panose="02040503050406030204" pitchFamily="18" charset="0"/>
                        </a:rPr>
                        <m:t>𝑉𝑎𝑟</m:t>
                      </m:r>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𝑇</m:t>
                          </m:r>
                        </m:e>
                        <m:sub>
                          <m:r>
                            <a:rPr lang="en-US" sz="2400" i="1">
                              <a:latin typeface="Cambria Math" panose="02040503050406030204" pitchFamily="18" charset="0"/>
                            </a:rPr>
                            <m:t>𝑄</m:t>
                          </m:r>
                        </m:sub>
                      </m:sSub>
                      <m:r>
                        <a:rPr lang="en-US" sz="2400" b="0" i="1" smtClean="0">
                          <a:latin typeface="Cambria Math" panose="02040503050406030204" pitchFamily="18" charset="0"/>
                        </a:rPr>
                        <m:t>]</m:t>
                      </m:r>
                      <m:r>
                        <a:rPr lang="en-US" sz="2400" i="1">
                          <a:latin typeface="Cambria Math" panose="02040503050406030204" pitchFamily="18" charset="0"/>
                        </a:rPr>
                        <m:t>+</m:t>
                      </m:r>
                      <m:r>
                        <a:rPr lang="en-US" sz="2400" b="0" i="1" smtClean="0">
                          <a:latin typeface="Cambria Math" panose="02040503050406030204" pitchFamily="18" charset="0"/>
                        </a:rPr>
                        <m:t>𝑉𝑎𝑟</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b="0" i="1" smtClean="0">
                              <a:latin typeface="Cambria Math" panose="02040503050406030204" pitchFamily="18" charset="0"/>
                            </a:rPr>
                            <m:t>𝑇</m:t>
                          </m:r>
                        </m:e>
                        <m:sub>
                          <m:r>
                            <a:rPr lang="en-US" sz="2400" i="1">
                              <a:latin typeface="Cambria Math" panose="02040503050406030204" pitchFamily="18" charset="0"/>
                            </a:rPr>
                            <m:t>𝑠</m:t>
                          </m:r>
                        </m:sub>
                      </m:sSub>
                      <m:r>
                        <a:rPr lang="en-US" sz="2400" b="0" i="1" smtClean="0">
                          <a:latin typeface="Cambria Math" panose="02040503050406030204" pitchFamily="18" charset="0"/>
                        </a:rPr>
                        <m:t>]</m:t>
                      </m:r>
                    </m:oMath>
                  </m:oMathPara>
                </a14:m>
                <a:endParaRPr lang="en-US" sz="2400" dirty="0"/>
              </a:p>
              <a:p>
                <a:pPr marL="38100" indent="0">
                  <a:buNone/>
                </a:pPr>
                <a:endParaRPr lang="en-US" sz="2400" dirty="0"/>
              </a:p>
            </p:txBody>
          </p:sp>
        </mc:Choice>
        <mc:Fallback xmlns="">
          <p:sp>
            <p:nvSpPr>
              <p:cNvPr id="8" name="Rectangle 3">
                <a:extLst>
                  <a:ext uri="{FF2B5EF4-FFF2-40B4-BE49-F238E27FC236}">
                    <a16:creationId xmlns:a16="http://schemas.microsoft.com/office/drawing/2014/main" id="{F82DF5F7-CAD9-DA49-86B3-524DE66AE13F}"/>
                  </a:ext>
                </a:extLst>
              </p:cNvPr>
              <p:cNvSpPr txBox="1">
                <a:spLocks noRot="1" noChangeAspect="1" noMove="1" noResize="1" noEditPoints="1" noAdjustHandles="1" noChangeArrowheads="1" noChangeShapeType="1" noTextEdit="1"/>
              </p:cNvSpPr>
              <p:nvPr/>
            </p:nvSpPr>
            <p:spPr>
              <a:xfrm>
                <a:off x="4701037" y="5400057"/>
                <a:ext cx="6079270" cy="927951"/>
              </a:xfrm>
              <a:prstGeom prst="rect">
                <a:avLst/>
              </a:prstGeom>
              <a:blipFill>
                <a:blip r:embed="rId5"/>
                <a:stretch>
                  <a:fillRect b="-5405"/>
                </a:stretch>
              </a:blipFill>
              <a:ln w="57150" cap="flat" cmpd="sng" algn="ctr">
                <a:noFill/>
                <a:prstDash val="solid"/>
                <a:round/>
                <a:headEnd type="none" w="med" len="med"/>
                <a:tailEnd type="none" w="med" len="med"/>
              </a:ln>
            </p:spPr>
            <p:txBody>
              <a:bodyPr/>
              <a:lstStyle/>
              <a:p>
                <a:r>
                  <a:rPr lang="en-US">
                    <a:noFill/>
                  </a:rPr>
                  <a:t> </a:t>
                </a:r>
              </a:p>
            </p:txBody>
          </p:sp>
        </mc:Fallback>
      </mc:AlternateContent>
      <p:sp>
        <p:nvSpPr>
          <p:cNvPr id="2" name="TextBox 1">
            <a:extLst>
              <a:ext uri="{FF2B5EF4-FFF2-40B4-BE49-F238E27FC236}">
                <a16:creationId xmlns:a16="http://schemas.microsoft.com/office/drawing/2014/main" id="{3459D2D2-6E14-E045-927A-B186D406291B}"/>
              </a:ext>
            </a:extLst>
          </p:cNvPr>
          <p:cNvSpPr txBox="1"/>
          <p:nvPr/>
        </p:nvSpPr>
        <p:spPr>
          <a:xfrm>
            <a:off x="8919148" y="1013532"/>
            <a:ext cx="2578307" cy="707886"/>
          </a:xfrm>
          <a:prstGeom prst="rect">
            <a:avLst/>
          </a:prstGeom>
          <a:noFill/>
        </p:spPr>
        <p:txBody>
          <a:bodyPr wrap="square" rtlCol="0">
            <a:spAutoFit/>
          </a:bodyPr>
          <a:lstStyle/>
          <a:p>
            <a:r>
              <a:rPr lang="en-US" sz="2000" b="1" dirty="0">
                <a:solidFill>
                  <a:srgbClr val="FF2D55"/>
                </a:solidFill>
                <a:latin typeface="Happy Monkey" panose="02000500000000020004" pitchFamily="2" charset="0"/>
              </a:rPr>
              <a:t>What system is always stable?</a:t>
            </a:r>
          </a:p>
        </p:txBody>
      </p:sp>
      <p:sp>
        <p:nvSpPr>
          <p:cNvPr id="10" name="TextBox 9">
            <a:extLst>
              <a:ext uri="{FF2B5EF4-FFF2-40B4-BE49-F238E27FC236}">
                <a16:creationId xmlns:a16="http://schemas.microsoft.com/office/drawing/2014/main" id="{0CAB7C43-D615-834D-AB42-A85458046850}"/>
              </a:ext>
            </a:extLst>
          </p:cNvPr>
          <p:cNvSpPr txBox="1"/>
          <p:nvPr/>
        </p:nvSpPr>
        <p:spPr>
          <a:xfrm>
            <a:off x="2745699" y="5510089"/>
            <a:ext cx="2578307" cy="707886"/>
          </a:xfrm>
          <a:prstGeom prst="rect">
            <a:avLst/>
          </a:prstGeom>
          <a:noFill/>
        </p:spPr>
        <p:txBody>
          <a:bodyPr wrap="square" rtlCol="0">
            <a:spAutoFit/>
          </a:bodyPr>
          <a:lstStyle/>
          <a:p>
            <a:r>
              <a:rPr lang="en-US" sz="2000" b="1" dirty="0">
                <a:solidFill>
                  <a:srgbClr val="FF2D55"/>
                </a:solidFill>
                <a:latin typeface="Happy Monkey" panose="02000500000000020004" pitchFamily="2" charset="0"/>
              </a:rPr>
              <a:t>What is necessary condition?</a:t>
            </a:r>
          </a:p>
        </p:txBody>
      </p:sp>
    </p:spTree>
    <p:extLst>
      <p:ext uri="{BB962C8B-B14F-4D97-AF65-F5344CB8AC3E}">
        <p14:creationId xmlns:p14="http://schemas.microsoft.com/office/powerpoint/2010/main" val="34453255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3" name="Google Shape;113;p15"/>
          <p:cNvSpPr txBox="1">
            <a:spLocks noGrp="1"/>
          </p:cNvSpPr>
          <p:nvPr>
            <p:ph type="sldNum" idx="12"/>
          </p:nvPr>
        </p:nvSpPr>
        <p:spPr>
          <a:xfrm>
            <a:off x="1523875" y="6440375"/>
            <a:ext cx="9144000" cy="417900"/>
          </a:xfrm>
          <a:prstGeom prst="rect">
            <a:avLst/>
          </a:prstGeom>
        </p:spPr>
        <p:txBody>
          <a:bodyPr spcFirstLastPara="1" wrap="square" lIns="91425" tIns="91425" rIns="91425" bIns="91425" anchor="t" anchorCtr="0">
            <a:noAutofit/>
          </a:bodyPr>
          <a:lstStyle/>
          <a:p>
            <a:fld id="{00000000-1234-1234-1234-123412341234}" type="slidenum">
              <a:rPr lang="en"/>
              <a:pPr/>
              <a:t>13</a:t>
            </a:fld>
            <a:endParaRPr/>
          </a:p>
        </p:txBody>
      </p:sp>
      <p:sp>
        <p:nvSpPr>
          <p:cNvPr id="3" name="Title 2">
            <a:extLst>
              <a:ext uri="{FF2B5EF4-FFF2-40B4-BE49-F238E27FC236}">
                <a16:creationId xmlns:a16="http://schemas.microsoft.com/office/drawing/2014/main" id="{68ADF0EE-21DA-ED4D-A76A-B056469F12C3}"/>
              </a:ext>
            </a:extLst>
          </p:cNvPr>
          <p:cNvSpPr>
            <a:spLocks noGrp="1"/>
          </p:cNvSpPr>
          <p:nvPr>
            <p:ph type="ctrTitle"/>
          </p:nvPr>
        </p:nvSpPr>
        <p:spPr/>
        <p:txBody>
          <a:bodyPr/>
          <a:lstStyle/>
          <a:p>
            <a:r>
              <a:rPr lang="en-US" dirty="0"/>
              <a:t>Single queue</a:t>
            </a:r>
          </a:p>
        </p:txBody>
      </p:sp>
      <p:sp>
        <p:nvSpPr>
          <p:cNvPr id="5" name="Subtitle 4">
            <a:extLst>
              <a:ext uri="{FF2B5EF4-FFF2-40B4-BE49-F238E27FC236}">
                <a16:creationId xmlns:a16="http://schemas.microsoft.com/office/drawing/2014/main" id="{FDBA82CD-9F20-E045-86D6-A0C2CEF9615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83646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8B07EEBE-402D-454C-85B1-93D994475A2D}"/>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M/M/1 Queue</a:t>
            </a:r>
          </a:p>
        </p:txBody>
      </p:sp>
      <p:sp>
        <p:nvSpPr>
          <p:cNvPr id="12290" name="Rectangle 3">
            <a:extLst>
              <a:ext uri="{FF2B5EF4-FFF2-40B4-BE49-F238E27FC236}">
                <a16:creationId xmlns:a16="http://schemas.microsoft.com/office/drawing/2014/main" id="{8F60BDE3-91F7-E146-B6A5-21D2689368E4}"/>
              </a:ext>
            </a:extLst>
          </p:cNvPr>
          <p:cNvSpPr txBox="1">
            <a:spLocks noGrp="1" noChangeArrowheads="1"/>
          </p:cNvSpPr>
          <p:nvPr>
            <p:ph idx="1"/>
          </p:nvPr>
        </p:nvSpPr>
        <p:spPr>
          <a:xfrm>
            <a:off x="1343777" y="1346909"/>
            <a:ext cx="9297531" cy="4810125"/>
          </a:xfrm>
        </p:spPr>
        <p:txBody>
          <a:bodyPr/>
          <a:lstStyle/>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most commonly used type of queue </a:t>
            </a: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Assumes that the interarrival times and the service times are exponentially distributed and there is only one server.   </a:t>
            </a: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No buffer or population size limitations and the  service discipline is FCFS  </a:t>
            </a: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Need to know only the mean arrival rate </a:t>
            </a:r>
            <a:r>
              <a:rPr lang="en-US" altLang="zh-CN" sz="2400" dirty="0">
                <a:latin typeface="Symbol" pitchFamily="2" charset="2"/>
                <a:ea typeface="宋体" panose="02010600030101010101" pitchFamily="2" charset="-122"/>
                <a:cs typeface="Lato" panose="020F0502020204030203" pitchFamily="34" charset="77"/>
                <a:sym typeface="Lato" panose="020F0502020204030203" pitchFamily="34" charset="77"/>
              </a:rPr>
              <a:t>l</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and the mean  service rate </a:t>
            </a:r>
            <a:r>
              <a:rPr lang="en-US" altLang="zh-CN" sz="2400" dirty="0">
                <a:latin typeface="Symbol" pitchFamily="2" charset="2"/>
                <a:ea typeface="宋体" panose="02010600030101010101" pitchFamily="2" charset="-122"/>
                <a:cs typeface="Lato" panose="020F0502020204030203" pitchFamily="34" charset="77"/>
                <a:sym typeface="Lato" panose="020F0502020204030203" pitchFamily="34" charset="77"/>
              </a:rPr>
              <a:t>m</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t>
            </a:r>
          </a:p>
        </p:txBody>
      </p:sp>
      <p:grpSp>
        <p:nvGrpSpPr>
          <p:cNvPr id="2" name="Group 1">
            <a:extLst>
              <a:ext uri="{FF2B5EF4-FFF2-40B4-BE49-F238E27FC236}">
                <a16:creationId xmlns:a16="http://schemas.microsoft.com/office/drawing/2014/main" id="{43F6B07E-C16D-224A-A83E-4C7B0F46B36C}"/>
              </a:ext>
            </a:extLst>
          </p:cNvPr>
          <p:cNvGrpSpPr/>
          <p:nvPr/>
        </p:nvGrpSpPr>
        <p:grpSpPr>
          <a:xfrm>
            <a:off x="5170216" y="4580415"/>
            <a:ext cx="4178696" cy="1576619"/>
            <a:chOff x="5170216" y="4580415"/>
            <a:chExt cx="4178696" cy="1576619"/>
          </a:xfrm>
        </p:grpSpPr>
        <p:grpSp>
          <p:nvGrpSpPr>
            <p:cNvPr id="38" name="Group 37">
              <a:extLst>
                <a:ext uri="{FF2B5EF4-FFF2-40B4-BE49-F238E27FC236}">
                  <a16:creationId xmlns:a16="http://schemas.microsoft.com/office/drawing/2014/main" id="{941FB990-C914-8E49-B64A-5AF2892D9FA2}"/>
                </a:ext>
              </a:extLst>
            </p:cNvPr>
            <p:cNvGrpSpPr/>
            <p:nvPr/>
          </p:nvGrpSpPr>
          <p:grpSpPr>
            <a:xfrm>
              <a:off x="5992543" y="5156631"/>
              <a:ext cx="3356369" cy="1000403"/>
              <a:chOff x="2647950" y="1771051"/>
              <a:chExt cx="4328417" cy="1143389"/>
            </a:xfrm>
          </p:grpSpPr>
          <p:sp>
            <p:nvSpPr>
              <p:cNvPr id="65" name="Line 91">
                <a:extLst>
                  <a:ext uri="{FF2B5EF4-FFF2-40B4-BE49-F238E27FC236}">
                    <a16:creationId xmlns:a16="http://schemas.microsoft.com/office/drawing/2014/main" id="{BA0D0F2F-95E2-104E-A551-12ECD10874A4}"/>
                  </a:ext>
                </a:extLst>
              </p:cNvPr>
              <p:cNvSpPr>
                <a:spLocks noChangeShapeType="1"/>
              </p:cNvSpPr>
              <p:nvPr/>
            </p:nvSpPr>
            <p:spPr bwMode="auto">
              <a:xfrm>
                <a:off x="3328989" y="1834199"/>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92">
                <a:extLst>
                  <a:ext uri="{FF2B5EF4-FFF2-40B4-BE49-F238E27FC236}">
                    <a16:creationId xmlns:a16="http://schemas.microsoft.com/office/drawing/2014/main" id="{B4D6B278-438F-F34A-85C0-820CC9A085BD}"/>
                  </a:ext>
                </a:extLst>
              </p:cNvPr>
              <p:cNvSpPr>
                <a:spLocks noChangeShapeType="1"/>
              </p:cNvSpPr>
              <p:nvPr/>
            </p:nvSpPr>
            <p:spPr bwMode="auto">
              <a:xfrm flipH="1">
                <a:off x="4825496" y="1816526"/>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93">
                <a:extLst>
                  <a:ext uri="{FF2B5EF4-FFF2-40B4-BE49-F238E27FC236}">
                    <a16:creationId xmlns:a16="http://schemas.microsoft.com/office/drawing/2014/main" id="{C6D4353B-4817-C241-835B-DB55694E71BF}"/>
                  </a:ext>
                </a:extLst>
              </p:cNvPr>
              <p:cNvSpPr>
                <a:spLocks noChangeShapeType="1"/>
              </p:cNvSpPr>
              <p:nvPr/>
            </p:nvSpPr>
            <p:spPr bwMode="auto">
              <a:xfrm>
                <a:off x="3328989" y="2751866"/>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94">
                <a:extLst>
                  <a:ext uri="{FF2B5EF4-FFF2-40B4-BE49-F238E27FC236}">
                    <a16:creationId xmlns:a16="http://schemas.microsoft.com/office/drawing/2014/main" id="{9AC0715F-C54F-6643-8D97-A917E9D22317}"/>
                  </a:ext>
                </a:extLst>
              </p:cNvPr>
              <p:cNvSpPr>
                <a:spLocks noChangeShapeType="1"/>
              </p:cNvSpPr>
              <p:nvPr/>
            </p:nvSpPr>
            <p:spPr bwMode="auto">
              <a:xfrm>
                <a:off x="4461884"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95">
                <a:extLst>
                  <a:ext uri="{FF2B5EF4-FFF2-40B4-BE49-F238E27FC236}">
                    <a16:creationId xmlns:a16="http://schemas.microsoft.com/office/drawing/2014/main" id="{EDBD8475-ECB0-054A-8DCE-23BD7E5697B9}"/>
                  </a:ext>
                </a:extLst>
              </p:cNvPr>
              <p:cNvSpPr>
                <a:spLocks noChangeShapeType="1"/>
              </p:cNvSpPr>
              <p:nvPr/>
            </p:nvSpPr>
            <p:spPr bwMode="auto">
              <a:xfrm>
                <a:off x="4084253"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6">
                <a:extLst>
                  <a:ext uri="{FF2B5EF4-FFF2-40B4-BE49-F238E27FC236}">
                    <a16:creationId xmlns:a16="http://schemas.microsoft.com/office/drawing/2014/main" id="{B5CAEF43-BD1F-4D42-84C8-19E591C9B4C2}"/>
                  </a:ext>
                </a:extLst>
              </p:cNvPr>
              <p:cNvSpPr>
                <a:spLocks noChangeShapeType="1"/>
              </p:cNvSpPr>
              <p:nvPr/>
            </p:nvSpPr>
            <p:spPr bwMode="auto">
              <a:xfrm>
                <a:off x="3706621"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Oval 97">
                <a:extLst>
                  <a:ext uri="{FF2B5EF4-FFF2-40B4-BE49-F238E27FC236}">
                    <a16:creationId xmlns:a16="http://schemas.microsoft.com/office/drawing/2014/main" id="{AF86ED8B-8448-534C-BDFB-B6A5724124B5}"/>
                  </a:ext>
                </a:extLst>
              </p:cNvPr>
              <p:cNvSpPr>
                <a:spLocks noChangeArrowheads="1"/>
              </p:cNvSpPr>
              <p:nvPr/>
            </p:nvSpPr>
            <p:spPr bwMode="auto">
              <a:xfrm>
                <a:off x="4832003" y="1771051"/>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72" name="Line 98">
                <a:extLst>
                  <a:ext uri="{FF2B5EF4-FFF2-40B4-BE49-F238E27FC236}">
                    <a16:creationId xmlns:a16="http://schemas.microsoft.com/office/drawing/2014/main" id="{08E4835F-127B-6C46-8C24-5A7A29760B02}"/>
                  </a:ext>
                </a:extLst>
              </p:cNvPr>
              <p:cNvSpPr>
                <a:spLocks noChangeShapeType="1"/>
              </p:cNvSpPr>
              <p:nvPr/>
            </p:nvSpPr>
            <p:spPr bwMode="auto">
              <a:xfrm>
                <a:off x="6178518" y="2333371"/>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3" name="AutoShape 119">
                <a:extLst>
                  <a:ext uri="{FF2B5EF4-FFF2-40B4-BE49-F238E27FC236}">
                    <a16:creationId xmlns:a16="http://schemas.microsoft.com/office/drawing/2014/main" id="{4DF10443-BD43-E74E-91AD-76AE06C1EA6D}"/>
                  </a:ext>
                </a:extLst>
              </p:cNvPr>
              <p:cNvSpPr>
                <a:spLocks noChangeArrowheads="1"/>
              </p:cNvSpPr>
              <p:nvPr/>
            </p:nvSpPr>
            <p:spPr bwMode="auto">
              <a:xfrm rot="5400000" flipH="1" flipV="1">
                <a:off x="2834463" y="1953399"/>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74" name="Rectangle 145" descr="Purple mesh">
                <a:extLst>
                  <a:ext uri="{FF2B5EF4-FFF2-40B4-BE49-F238E27FC236}">
                    <a16:creationId xmlns:a16="http://schemas.microsoft.com/office/drawing/2014/main" id="{5D5CFA8E-829B-6945-87BB-E39992A2F72C}"/>
                  </a:ext>
                </a:extLst>
              </p:cNvPr>
              <p:cNvSpPr>
                <a:spLocks noChangeArrowheads="1"/>
              </p:cNvSpPr>
              <p:nvPr/>
            </p:nvSpPr>
            <p:spPr bwMode="auto">
              <a:xfrm rot="5400000">
                <a:off x="3629195" y="2272701"/>
                <a:ext cx="533400" cy="15240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75" name="Rectangle 174" descr="Purple mesh">
                <a:extLst>
                  <a:ext uri="{FF2B5EF4-FFF2-40B4-BE49-F238E27FC236}">
                    <a16:creationId xmlns:a16="http://schemas.microsoft.com/office/drawing/2014/main" id="{419F2C5E-84FE-9543-9A76-E5B87D999451}"/>
                  </a:ext>
                </a:extLst>
              </p:cNvPr>
              <p:cNvSpPr>
                <a:spLocks noChangeArrowheads="1"/>
              </p:cNvSpPr>
              <p:nvPr/>
            </p:nvSpPr>
            <p:spPr bwMode="auto">
              <a:xfrm rot="5400000">
                <a:off x="3939552" y="2192532"/>
                <a:ext cx="692150" cy="1539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76" name="Rectangle 175" descr="Purple mesh">
                <a:extLst>
                  <a:ext uri="{FF2B5EF4-FFF2-40B4-BE49-F238E27FC236}">
                    <a16:creationId xmlns:a16="http://schemas.microsoft.com/office/drawing/2014/main" id="{2E03B0F9-027C-834C-ABC0-2ECD77E294ED}"/>
                  </a:ext>
                </a:extLst>
              </p:cNvPr>
              <p:cNvSpPr>
                <a:spLocks noChangeArrowheads="1"/>
              </p:cNvSpPr>
              <p:nvPr/>
            </p:nvSpPr>
            <p:spPr bwMode="auto">
              <a:xfrm rot="5400000">
                <a:off x="4492795" y="2353664"/>
                <a:ext cx="315913" cy="1666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sp>
          <p:nvSpPr>
            <p:cNvPr id="39" name="Rectangle 177" descr="Purple mesh">
              <a:extLst>
                <a:ext uri="{FF2B5EF4-FFF2-40B4-BE49-F238E27FC236}">
                  <a16:creationId xmlns:a16="http://schemas.microsoft.com/office/drawing/2014/main" id="{5308A3CF-FD9F-804A-A05A-941116185496}"/>
                </a:ext>
              </a:extLst>
            </p:cNvPr>
            <p:cNvSpPr>
              <a:spLocks noChangeArrowheads="1"/>
            </p:cNvSpPr>
            <p:nvPr/>
          </p:nvSpPr>
          <p:spPr bwMode="auto">
            <a:xfrm rot="5400000">
              <a:off x="6596326" y="5724300"/>
              <a:ext cx="175011" cy="118175"/>
            </a:xfrm>
            <a:prstGeom prst="rect">
              <a:avLst/>
            </a:prstGeom>
            <a:solidFill>
              <a:schemeClr val="accent1">
                <a:lumMod val="75000"/>
              </a:schemeClr>
            </a:solidFill>
            <a:ln>
              <a:noFill/>
            </a:ln>
          </p:spPr>
          <p:txBody>
            <a:bodyPr wrap="none" anchor="ctr"/>
            <a:lstStyle/>
            <a:p>
              <a:endParaRPr lang="en-US"/>
            </a:p>
          </p:txBody>
        </p:sp>
        <p:grpSp>
          <p:nvGrpSpPr>
            <p:cNvPr id="40" name="Group 39">
              <a:extLst>
                <a:ext uri="{FF2B5EF4-FFF2-40B4-BE49-F238E27FC236}">
                  <a16:creationId xmlns:a16="http://schemas.microsoft.com/office/drawing/2014/main" id="{1E21B9FE-AC5D-D348-8710-63C8F0D8BCD0}"/>
                </a:ext>
              </a:extLst>
            </p:cNvPr>
            <p:cNvGrpSpPr/>
            <p:nvPr/>
          </p:nvGrpSpPr>
          <p:grpSpPr>
            <a:xfrm>
              <a:off x="7888240" y="4580415"/>
              <a:ext cx="689605" cy="1313156"/>
              <a:chOff x="5092666" y="1112478"/>
              <a:chExt cx="889324" cy="1500844"/>
            </a:xfrm>
          </p:grpSpPr>
          <p:sp>
            <p:nvSpPr>
              <p:cNvPr id="59" name="Text Box 142">
                <a:extLst>
                  <a:ext uri="{FF2B5EF4-FFF2-40B4-BE49-F238E27FC236}">
                    <a16:creationId xmlns:a16="http://schemas.microsoft.com/office/drawing/2014/main" id="{A9164F57-CA61-7F47-A29C-13370B442E20}"/>
                  </a:ext>
                </a:extLst>
              </p:cNvPr>
              <p:cNvSpPr txBox="1">
                <a:spLocks noChangeArrowheads="1"/>
              </p:cNvSpPr>
              <p:nvPr/>
            </p:nvSpPr>
            <p:spPr bwMode="auto">
              <a:xfrm>
                <a:off x="5348020" y="1112478"/>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pPr algn="ctr"/>
                <a:endParaRPr lang="en-US" sz="2000" b="0" dirty="0"/>
              </a:p>
            </p:txBody>
          </p:sp>
          <p:grpSp>
            <p:nvGrpSpPr>
              <p:cNvPr id="60" name="Group 59">
                <a:extLst>
                  <a:ext uri="{FF2B5EF4-FFF2-40B4-BE49-F238E27FC236}">
                    <a16:creationId xmlns:a16="http://schemas.microsoft.com/office/drawing/2014/main" id="{11F04AB5-D290-B64D-AC89-C2315E17C618}"/>
                  </a:ext>
                </a:extLst>
              </p:cNvPr>
              <p:cNvGrpSpPr/>
              <p:nvPr/>
            </p:nvGrpSpPr>
            <p:grpSpPr>
              <a:xfrm>
                <a:off x="5092666" y="1992322"/>
                <a:ext cx="889324" cy="621000"/>
                <a:chOff x="6065443" y="3232175"/>
                <a:chExt cx="889324" cy="621000"/>
              </a:xfrm>
            </p:grpSpPr>
            <p:cxnSp>
              <p:nvCxnSpPr>
                <p:cNvPr id="61" name="Straight Connector 60">
                  <a:extLst>
                    <a:ext uri="{FF2B5EF4-FFF2-40B4-BE49-F238E27FC236}">
                      <a16:creationId xmlns:a16="http://schemas.microsoft.com/office/drawing/2014/main" id="{0E2680E7-6422-634D-9B11-ACC28EE8AFF5}"/>
                    </a:ext>
                  </a:extLst>
                </p:cNvPr>
                <p:cNvCxnSpPr/>
                <p:nvPr/>
              </p:nvCxnSpPr>
              <p:spPr bwMode="auto">
                <a:xfrm>
                  <a:off x="6468701" y="3603280"/>
                  <a:ext cx="475307" cy="4526"/>
                </a:xfrm>
                <a:prstGeom prst="line">
                  <a:avLst/>
                </a:prstGeom>
                <a:noFill/>
                <a:ln w="28575" cap="flat" cmpd="sng" algn="ctr">
                  <a:solidFill>
                    <a:schemeClr val="accent2"/>
                  </a:solidFill>
                  <a:prstDash val="solid"/>
                  <a:round/>
                  <a:headEnd type="none" w="med" len="med"/>
                  <a:tailEnd type="none" w="med" len="med"/>
                </a:ln>
                <a:effectLst/>
              </p:spPr>
            </p:cxnSp>
            <p:sp>
              <p:nvSpPr>
                <p:cNvPr id="62" name="TextBox 61">
                  <a:extLst>
                    <a:ext uri="{FF2B5EF4-FFF2-40B4-BE49-F238E27FC236}">
                      <a16:creationId xmlns:a16="http://schemas.microsoft.com/office/drawing/2014/main" id="{59C44D66-C794-AC4D-B4F4-F693687F55B7}"/>
                    </a:ext>
                  </a:extLst>
                </p:cNvPr>
                <p:cNvSpPr txBox="1"/>
                <p:nvPr/>
              </p:nvSpPr>
              <p:spPr>
                <a:xfrm>
                  <a:off x="6409425" y="3314252"/>
                  <a:ext cx="545342" cy="307777"/>
                </a:xfrm>
                <a:prstGeom prst="rect">
                  <a:avLst/>
                </a:prstGeom>
                <a:noFill/>
              </p:spPr>
              <p:txBody>
                <a:bodyPr wrap="none" rtlCol="0">
                  <a:spAutoFit/>
                </a:bodyPr>
                <a:lstStyle/>
                <a:p>
                  <a:r>
                    <a:rPr lang="en-US" sz="1400" b="0" dirty="0"/>
                    <a:t>jobs</a:t>
                  </a:r>
                </a:p>
              </p:txBody>
            </p:sp>
            <p:sp>
              <p:nvSpPr>
                <p:cNvPr id="63" name="TextBox 62">
                  <a:extLst>
                    <a:ext uri="{FF2B5EF4-FFF2-40B4-BE49-F238E27FC236}">
                      <a16:creationId xmlns:a16="http://schemas.microsoft.com/office/drawing/2014/main" id="{6398ED92-43AB-9549-9963-9A7DC3D7E6EC}"/>
                    </a:ext>
                  </a:extLst>
                </p:cNvPr>
                <p:cNvSpPr txBox="1"/>
                <p:nvPr/>
              </p:nvSpPr>
              <p:spPr>
                <a:xfrm>
                  <a:off x="6449684" y="3545398"/>
                  <a:ext cx="463588" cy="307777"/>
                </a:xfrm>
                <a:prstGeom prst="rect">
                  <a:avLst/>
                </a:prstGeom>
                <a:noFill/>
              </p:spPr>
              <p:txBody>
                <a:bodyPr wrap="none" rtlCol="0">
                  <a:spAutoFit/>
                </a:bodyPr>
                <a:lstStyle/>
                <a:p>
                  <a:r>
                    <a:rPr lang="en-US" sz="1400" b="0" dirty="0"/>
                    <a:t>sec</a:t>
                  </a:r>
                  <a:endParaRPr lang="en-US" sz="1600" b="0" dirty="0"/>
                </a:p>
              </p:txBody>
            </p:sp>
            <p:sp>
              <p:nvSpPr>
                <p:cNvPr id="64" name="Text Box 142">
                  <a:extLst>
                    <a:ext uri="{FF2B5EF4-FFF2-40B4-BE49-F238E27FC236}">
                      <a16:creationId xmlns:a16="http://schemas.microsoft.com/office/drawing/2014/main" id="{D45645C1-3DA8-2342-A6E8-E69D919F6A6D}"/>
                    </a:ext>
                  </a:extLst>
                </p:cNvPr>
                <p:cNvSpPr txBox="1">
                  <a:spLocks noChangeArrowheads="1"/>
                </p:cNvSpPr>
                <p:nvPr/>
              </p:nvSpPr>
              <p:spPr bwMode="auto">
                <a:xfrm>
                  <a:off x="6065443" y="3232175"/>
                  <a:ext cx="4219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m</a:t>
                  </a:r>
                  <a:endParaRPr lang="en-US" b="0" baseline="-24000" dirty="0"/>
                </a:p>
              </p:txBody>
            </p:sp>
          </p:grpSp>
        </p:grpSp>
        <p:grpSp>
          <p:nvGrpSpPr>
            <p:cNvPr id="41" name="Group 40">
              <a:extLst>
                <a:ext uri="{FF2B5EF4-FFF2-40B4-BE49-F238E27FC236}">
                  <a16:creationId xmlns:a16="http://schemas.microsoft.com/office/drawing/2014/main" id="{D79DB415-A20C-8547-A8C8-79076B6184B2}"/>
                </a:ext>
              </a:extLst>
            </p:cNvPr>
            <p:cNvGrpSpPr/>
            <p:nvPr/>
          </p:nvGrpSpPr>
          <p:grpSpPr>
            <a:xfrm>
              <a:off x="5170216" y="5333563"/>
              <a:ext cx="689605" cy="543341"/>
              <a:chOff x="6065443" y="3232175"/>
              <a:chExt cx="889324" cy="621000"/>
            </a:xfrm>
          </p:grpSpPr>
          <p:cxnSp>
            <p:nvCxnSpPr>
              <p:cNvPr id="55" name="Straight Connector 54">
                <a:extLst>
                  <a:ext uri="{FF2B5EF4-FFF2-40B4-BE49-F238E27FC236}">
                    <a16:creationId xmlns:a16="http://schemas.microsoft.com/office/drawing/2014/main" id="{DEA782E6-BCE7-4A49-82C8-06CFB2B338E8}"/>
                  </a:ext>
                </a:extLst>
              </p:cNvPr>
              <p:cNvCxnSpPr/>
              <p:nvPr/>
            </p:nvCxnSpPr>
            <p:spPr bwMode="auto">
              <a:xfrm>
                <a:off x="6468701" y="3603280"/>
                <a:ext cx="475307" cy="4526"/>
              </a:xfrm>
              <a:prstGeom prst="line">
                <a:avLst/>
              </a:prstGeom>
              <a:noFill/>
              <a:ln w="28575" cap="flat" cmpd="sng" algn="ctr">
                <a:solidFill>
                  <a:schemeClr val="accent2"/>
                </a:solidFill>
                <a:prstDash val="solid"/>
                <a:round/>
                <a:headEnd type="none" w="med" len="med"/>
                <a:tailEnd type="none" w="med" len="med"/>
              </a:ln>
              <a:effectLst/>
            </p:spPr>
          </p:cxnSp>
          <p:sp>
            <p:nvSpPr>
              <p:cNvPr id="56" name="TextBox 55">
                <a:extLst>
                  <a:ext uri="{FF2B5EF4-FFF2-40B4-BE49-F238E27FC236}">
                    <a16:creationId xmlns:a16="http://schemas.microsoft.com/office/drawing/2014/main" id="{5EA9D437-8080-6745-9351-CE24D9197701}"/>
                  </a:ext>
                </a:extLst>
              </p:cNvPr>
              <p:cNvSpPr txBox="1"/>
              <p:nvPr/>
            </p:nvSpPr>
            <p:spPr>
              <a:xfrm>
                <a:off x="6409425" y="3314252"/>
                <a:ext cx="545342" cy="307777"/>
              </a:xfrm>
              <a:prstGeom prst="rect">
                <a:avLst/>
              </a:prstGeom>
              <a:noFill/>
            </p:spPr>
            <p:txBody>
              <a:bodyPr wrap="none" rtlCol="0">
                <a:spAutoFit/>
              </a:bodyPr>
              <a:lstStyle/>
              <a:p>
                <a:r>
                  <a:rPr lang="en-US" sz="1400" b="0" dirty="0"/>
                  <a:t>jobs</a:t>
                </a:r>
              </a:p>
            </p:txBody>
          </p:sp>
          <p:sp>
            <p:nvSpPr>
              <p:cNvPr id="57" name="TextBox 56">
                <a:extLst>
                  <a:ext uri="{FF2B5EF4-FFF2-40B4-BE49-F238E27FC236}">
                    <a16:creationId xmlns:a16="http://schemas.microsoft.com/office/drawing/2014/main" id="{A6FEAEA6-BE52-5940-AA95-CD42088C02A6}"/>
                  </a:ext>
                </a:extLst>
              </p:cNvPr>
              <p:cNvSpPr txBox="1"/>
              <p:nvPr/>
            </p:nvSpPr>
            <p:spPr>
              <a:xfrm>
                <a:off x="6449684" y="3545398"/>
                <a:ext cx="463588" cy="307777"/>
              </a:xfrm>
              <a:prstGeom prst="rect">
                <a:avLst/>
              </a:prstGeom>
              <a:noFill/>
            </p:spPr>
            <p:txBody>
              <a:bodyPr wrap="none" rtlCol="0">
                <a:spAutoFit/>
              </a:bodyPr>
              <a:lstStyle/>
              <a:p>
                <a:r>
                  <a:rPr lang="en-US" sz="1400" b="0" dirty="0"/>
                  <a:t>sec</a:t>
                </a:r>
                <a:endParaRPr lang="en-US" sz="1600" b="0" dirty="0"/>
              </a:p>
            </p:txBody>
          </p:sp>
          <p:sp>
            <p:nvSpPr>
              <p:cNvPr id="58" name="Text Box 142">
                <a:extLst>
                  <a:ext uri="{FF2B5EF4-FFF2-40B4-BE49-F238E27FC236}">
                    <a16:creationId xmlns:a16="http://schemas.microsoft.com/office/drawing/2014/main" id="{A0BA07C4-47E6-644B-A90E-F67F687A2E61}"/>
                  </a:ext>
                </a:extLst>
              </p:cNvPr>
              <p:cNvSpPr txBox="1">
                <a:spLocks noChangeArrowheads="1"/>
              </p:cNvSpPr>
              <p:nvPr/>
            </p:nvSpPr>
            <p:spPr bwMode="auto">
              <a:xfrm>
                <a:off x="6065443" y="3232175"/>
                <a:ext cx="4219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l</a:t>
                </a:r>
                <a:endParaRPr lang="en-US" b="0" baseline="-24000" dirty="0"/>
              </a:p>
            </p:txBody>
          </p:sp>
        </p:grpSp>
        <p:grpSp>
          <p:nvGrpSpPr>
            <p:cNvPr id="44" name="Group 43">
              <a:extLst>
                <a:ext uri="{FF2B5EF4-FFF2-40B4-BE49-F238E27FC236}">
                  <a16:creationId xmlns:a16="http://schemas.microsoft.com/office/drawing/2014/main" id="{867F7AA8-5814-654F-AF85-26709F77BF2C}"/>
                </a:ext>
              </a:extLst>
            </p:cNvPr>
            <p:cNvGrpSpPr/>
            <p:nvPr/>
          </p:nvGrpSpPr>
          <p:grpSpPr>
            <a:xfrm>
              <a:off x="6631566" y="4639682"/>
              <a:ext cx="2304014" cy="688416"/>
              <a:chOff x="6248959" y="6025983"/>
              <a:chExt cx="2895041" cy="536575"/>
            </a:xfrm>
          </p:grpSpPr>
          <p:sp>
            <p:nvSpPr>
              <p:cNvPr id="52" name="Line 178">
                <a:extLst>
                  <a:ext uri="{FF2B5EF4-FFF2-40B4-BE49-F238E27FC236}">
                    <a16:creationId xmlns:a16="http://schemas.microsoft.com/office/drawing/2014/main" id="{52298379-B264-D341-8B06-F685E47EF67B}"/>
                  </a:ext>
                </a:extLst>
              </p:cNvPr>
              <p:cNvSpPr>
                <a:spLocks noChangeShapeType="1"/>
              </p:cNvSpPr>
              <p:nvPr/>
            </p:nvSpPr>
            <p:spPr bwMode="auto">
              <a:xfrm>
                <a:off x="6248959" y="6027570"/>
                <a:ext cx="2895041"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3" name="Line 180">
                <a:extLst>
                  <a:ext uri="{FF2B5EF4-FFF2-40B4-BE49-F238E27FC236}">
                    <a16:creationId xmlns:a16="http://schemas.microsoft.com/office/drawing/2014/main" id="{2D20B6E5-7910-9149-BA83-913BDD068DF9}"/>
                  </a:ext>
                </a:extLst>
              </p:cNvPr>
              <p:cNvSpPr>
                <a:spLocks noChangeShapeType="1"/>
              </p:cNvSpPr>
              <p:nvPr/>
            </p:nvSpPr>
            <p:spPr bwMode="auto">
              <a:xfrm flipH="1">
                <a:off x="9142160" y="6029158"/>
                <a:ext cx="1840" cy="51435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4" name="Line 189">
                <a:extLst>
                  <a:ext uri="{FF2B5EF4-FFF2-40B4-BE49-F238E27FC236}">
                    <a16:creationId xmlns:a16="http://schemas.microsoft.com/office/drawing/2014/main" id="{504C8491-CC5F-1646-A4F1-8909BE165868}"/>
                  </a:ext>
                </a:extLst>
              </p:cNvPr>
              <p:cNvSpPr>
                <a:spLocks noChangeShapeType="1"/>
              </p:cNvSpPr>
              <p:nvPr/>
            </p:nvSpPr>
            <p:spPr bwMode="auto">
              <a:xfrm flipH="1">
                <a:off x="6269204" y="6025983"/>
                <a:ext cx="0" cy="536575"/>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pSp>
        <p:grpSp>
          <p:nvGrpSpPr>
            <p:cNvPr id="45" name="Group 44">
              <a:extLst>
                <a:ext uri="{FF2B5EF4-FFF2-40B4-BE49-F238E27FC236}">
                  <a16:creationId xmlns:a16="http://schemas.microsoft.com/office/drawing/2014/main" id="{184FCF67-54F7-4E47-9232-40295BD1FB30}"/>
                </a:ext>
              </a:extLst>
            </p:cNvPr>
            <p:cNvGrpSpPr/>
            <p:nvPr/>
          </p:nvGrpSpPr>
          <p:grpSpPr>
            <a:xfrm>
              <a:off x="6725008" y="4955980"/>
              <a:ext cx="1056307" cy="375219"/>
              <a:chOff x="6248959" y="6025983"/>
              <a:chExt cx="2895041" cy="536575"/>
            </a:xfrm>
          </p:grpSpPr>
          <p:sp>
            <p:nvSpPr>
              <p:cNvPr id="49" name="Line 178">
                <a:extLst>
                  <a:ext uri="{FF2B5EF4-FFF2-40B4-BE49-F238E27FC236}">
                    <a16:creationId xmlns:a16="http://schemas.microsoft.com/office/drawing/2014/main" id="{D569064A-728E-9F41-A1C5-CEA72794BCD0}"/>
                  </a:ext>
                </a:extLst>
              </p:cNvPr>
              <p:cNvSpPr>
                <a:spLocks noChangeShapeType="1"/>
              </p:cNvSpPr>
              <p:nvPr/>
            </p:nvSpPr>
            <p:spPr bwMode="auto">
              <a:xfrm>
                <a:off x="6248959" y="6027570"/>
                <a:ext cx="2895041"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50" name="Line 180">
                <a:extLst>
                  <a:ext uri="{FF2B5EF4-FFF2-40B4-BE49-F238E27FC236}">
                    <a16:creationId xmlns:a16="http://schemas.microsoft.com/office/drawing/2014/main" id="{8A165845-DF19-004F-BCCC-FF9CE88AF591}"/>
                  </a:ext>
                </a:extLst>
              </p:cNvPr>
              <p:cNvSpPr>
                <a:spLocks noChangeShapeType="1"/>
              </p:cNvSpPr>
              <p:nvPr/>
            </p:nvSpPr>
            <p:spPr bwMode="auto">
              <a:xfrm flipH="1">
                <a:off x="9142160" y="6029158"/>
                <a:ext cx="1840" cy="51435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51" name="Line 189">
                <a:extLst>
                  <a:ext uri="{FF2B5EF4-FFF2-40B4-BE49-F238E27FC236}">
                    <a16:creationId xmlns:a16="http://schemas.microsoft.com/office/drawing/2014/main" id="{16EA87BC-FFCE-DA47-9441-094771B74E0B}"/>
                  </a:ext>
                </a:extLst>
              </p:cNvPr>
              <p:cNvSpPr>
                <a:spLocks noChangeShapeType="1"/>
              </p:cNvSpPr>
              <p:nvPr/>
            </p:nvSpPr>
            <p:spPr bwMode="auto">
              <a:xfrm flipH="1">
                <a:off x="6269204" y="6025983"/>
                <a:ext cx="0" cy="536575"/>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pSp>
        <p:graphicFrame>
          <p:nvGraphicFramePr>
            <p:cNvPr id="46" name="Object 45">
              <a:extLst>
                <a:ext uri="{FF2B5EF4-FFF2-40B4-BE49-F238E27FC236}">
                  <a16:creationId xmlns:a16="http://schemas.microsoft.com/office/drawing/2014/main" id="{E2DE2061-9388-0C47-965C-5E264C283C44}"/>
                </a:ext>
              </a:extLst>
            </p:cNvPr>
            <p:cNvGraphicFramePr>
              <a:graphicFrameLocks noChangeAspect="1"/>
            </p:cNvGraphicFramePr>
            <p:nvPr>
              <p:extLst>
                <p:ext uri="{D42A27DB-BD31-4B8C-83A1-F6EECF244321}">
                  <p14:modId xmlns:p14="http://schemas.microsoft.com/office/powerpoint/2010/main" val="1614692160"/>
                </p:ext>
              </p:extLst>
            </p:nvPr>
          </p:nvGraphicFramePr>
          <p:xfrm>
            <a:off x="7094022" y="4760617"/>
            <a:ext cx="243872" cy="373445"/>
          </p:xfrm>
          <a:graphic>
            <a:graphicData uri="http://schemas.openxmlformats.org/presentationml/2006/ole">
              <mc:AlternateContent xmlns:mc="http://schemas.openxmlformats.org/markup-compatibility/2006">
                <mc:Choice xmlns:v="urn:schemas-microsoft-com:vml" Requires="v">
                  <p:oleObj spid="_x0000_s16427" name="Equation" r:id="rId4" imgW="177480" imgH="241200" progId="Equation.DSMT4">
                    <p:embed/>
                  </p:oleObj>
                </mc:Choice>
                <mc:Fallback>
                  <p:oleObj name="Equation" r:id="rId4" imgW="177480" imgH="241200" progId="Equation.DSMT4">
                    <p:embed/>
                    <p:pic>
                      <p:nvPicPr>
                        <p:cNvPr id="15" name="Object 14">
                          <a:extLst>
                            <a:ext uri="{FF2B5EF4-FFF2-40B4-BE49-F238E27FC236}">
                              <a16:creationId xmlns:a16="http://schemas.microsoft.com/office/drawing/2014/main" id="{C1FF08EE-968E-3142-9DAE-40D83638D17D}"/>
                            </a:ext>
                          </a:extLst>
                        </p:cNvPr>
                        <p:cNvPicPr/>
                        <p:nvPr/>
                      </p:nvPicPr>
                      <p:blipFill>
                        <a:blip r:embed="rId5"/>
                        <a:stretch>
                          <a:fillRect/>
                        </a:stretch>
                      </p:blipFill>
                      <p:spPr>
                        <a:xfrm>
                          <a:off x="7094022" y="4760617"/>
                          <a:ext cx="243872" cy="373445"/>
                        </a:xfrm>
                        <a:prstGeom prst="rect">
                          <a:avLst/>
                        </a:prstGeom>
                        <a:solidFill>
                          <a:schemeClr val="bg1"/>
                        </a:solidFill>
                      </p:spPr>
                    </p:pic>
                  </p:oleObj>
                </mc:Fallback>
              </mc:AlternateContent>
            </a:graphicData>
          </a:graphic>
        </p:graphicFrame>
      </p:grpSp>
      <p:graphicFrame>
        <p:nvGraphicFramePr>
          <p:cNvPr id="47" name="Object 46">
            <a:extLst>
              <a:ext uri="{FF2B5EF4-FFF2-40B4-BE49-F238E27FC236}">
                <a16:creationId xmlns:a16="http://schemas.microsoft.com/office/drawing/2014/main" id="{3491F3D1-9E29-0841-9BFC-3B0F18BCA4CE}"/>
              </a:ext>
            </a:extLst>
          </p:cNvPr>
          <p:cNvGraphicFramePr>
            <a:graphicFrameLocks noChangeAspect="1"/>
          </p:cNvGraphicFramePr>
          <p:nvPr>
            <p:extLst>
              <p:ext uri="{D42A27DB-BD31-4B8C-83A1-F6EECF244321}">
                <p14:modId xmlns:p14="http://schemas.microsoft.com/office/powerpoint/2010/main" val="3545206638"/>
              </p:ext>
            </p:extLst>
          </p:nvPr>
        </p:nvGraphicFramePr>
        <p:xfrm>
          <a:off x="7781886" y="4407108"/>
          <a:ext cx="345708" cy="427902"/>
        </p:xfrm>
        <a:graphic>
          <a:graphicData uri="http://schemas.openxmlformats.org/presentationml/2006/ole">
            <mc:AlternateContent xmlns:mc="http://schemas.openxmlformats.org/markup-compatibility/2006">
              <mc:Choice xmlns:v="urn:schemas-microsoft-com:vml" Requires="v">
                <p:oleObj spid="_x0000_s16428" name="Equation" r:id="rId6" imgW="139680" imgH="164880" progId="Equation.DSMT4">
                  <p:embed/>
                </p:oleObj>
              </mc:Choice>
              <mc:Fallback>
                <p:oleObj name="Equation" r:id="rId6" imgW="139680" imgH="164880" progId="Equation.DSMT4">
                  <p:embed/>
                  <p:pic>
                    <p:nvPicPr>
                      <p:cNvPr id="16" name="Object 15">
                        <a:extLst>
                          <a:ext uri="{FF2B5EF4-FFF2-40B4-BE49-F238E27FC236}">
                            <a16:creationId xmlns:a16="http://schemas.microsoft.com/office/drawing/2014/main" id="{F703FDC0-CCBB-F34F-A43D-B1F723CFCEEE}"/>
                          </a:ext>
                        </a:extLst>
                      </p:cNvPr>
                      <p:cNvPicPr/>
                      <p:nvPr/>
                    </p:nvPicPr>
                    <p:blipFill>
                      <a:blip r:embed="rId7"/>
                      <a:stretch>
                        <a:fillRect/>
                      </a:stretch>
                    </p:blipFill>
                    <p:spPr>
                      <a:xfrm>
                        <a:off x="7781886" y="4407108"/>
                        <a:ext cx="345708" cy="427902"/>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4235597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D4A491D1-3F2F-E14A-BC05-435138234764}"/>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Modeling M/M/1 Queue</a:t>
            </a:r>
          </a:p>
        </p:txBody>
      </p:sp>
      <mc:AlternateContent xmlns:mc="http://schemas.openxmlformats.org/markup-compatibility/2006" xmlns:a14="http://schemas.microsoft.com/office/drawing/2010/main">
        <mc:Choice Requires="a14">
          <p:sp>
            <p:nvSpPr>
              <p:cNvPr id="13314" name="Rectangle 3">
                <a:extLst>
                  <a:ext uri="{FF2B5EF4-FFF2-40B4-BE49-F238E27FC236}">
                    <a16:creationId xmlns:a16="http://schemas.microsoft.com/office/drawing/2014/main" id="{5719ACA0-8008-8E42-A5F7-7325B60D1F64}"/>
                  </a:ext>
                </a:extLst>
              </p:cNvPr>
              <p:cNvSpPr txBox="1">
                <a:spLocks noGrp="1" noChangeArrowheads="1"/>
              </p:cNvSpPr>
              <p:nvPr>
                <p:ph idx="1"/>
              </p:nvPr>
            </p:nvSpPr>
            <p:spPr>
              <a:xfrm>
                <a:off x="1191600" y="1589997"/>
                <a:ext cx="10365816" cy="4736400"/>
              </a:xfrm>
            </p:spPr>
            <p:txBody>
              <a:bodyPr/>
              <a:lstStyle/>
              <a:p>
                <a:pPr>
                  <a:buFont typeface="Lato" panose="020F0502020204030203" pitchFamily="34" charset="77"/>
                  <a:buChar char="▷"/>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Balance equation</a:t>
                </a:r>
              </a:p>
              <a:p>
                <a:pPr marL="3810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rPr>
                            <m:t>𝑃</m:t>
                          </m:r>
                        </m:e>
                        <m:sub>
                          <m:r>
                            <a:rPr lang="en-US" sz="2400" b="0" i="1" smtClean="0">
                              <a:latin typeface="Cambria Math" panose="02040503050406030204" pitchFamily="18" charset="0"/>
                            </a:rPr>
                            <m:t>𝑜</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r>
                            <a:rPr lang="en-US" sz="2400" i="1">
                              <a:latin typeface="Cambria Math" panose="02040503050406030204" pitchFamily="18" charset="0"/>
                            </a:rPr>
                            <m:t>𝑃</m:t>
                          </m:r>
                        </m:e>
                        <m:sub>
                          <m:r>
                            <a:rPr lang="en-US" sz="2400" b="0" i="1" smtClean="0">
                              <a:latin typeface="Cambria Math" panose="02040503050406030204" pitchFamily="18" charset="0"/>
                            </a:rPr>
                            <m:t>1</m:t>
                          </m:r>
                        </m:sub>
                      </m:sSub>
                    </m:oMath>
                  </m:oMathPara>
                </a14:m>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marL="3810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𝑃</m:t>
                          </m:r>
                        </m:e>
                        <m:sub>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r>
                            <a:rPr lang="en-US" sz="2400" i="1">
                              <a:latin typeface="Cambria Math" panose="02040503050406030204" pitchFamily="18" charset="0"/>
                            </a:rPr>
                            <m:t>𝑃</m:t>
                          </m:r>
                        </m:e>
                        <m:sub>
                          <m:r>
                            <a:rPr lang="en-US" sz="2400" b="0" i="1" smtClean="0">
                              <a:latin typeface="Cambria Math" panose="02040503050406030204" pitchFamily="18" charset="0"/>
                            </a:rPr>
                            <m:t>2</m:t>
                          </m:r>
                        </m:sub>
                      </m:sSub>
                    </m:oMath>
                  </m:oMathPara>
                </a14:m>
                <a:endParaRPr lang="en-US" sz="2400" dirty="0">
                  <a:latin typeface="Lato" panose="020F0502020204030203" pitchFamily="34" charset="77"/>
                </a:endParaRPr>
              </a:p>
              <a:p>
                <a:pPr marL="38100" indent="0">
                  <a:buNone/>
                </a:pPr>
                <a:endParaRPr lang="en-US" sz="2400" dirty="0">
                  <a:latin typeface="Lato" panose="020F0502020204030203" pitchFamily="34" charset="77"/>
                </a:endParaRPr>
              </a:p>
              <a:p>
                <a:pPr marL="3810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𝑃</m:t>
                          </m:r>
                        </m:e>
                        <m:sub>
                          <m:r>
                            <a:rPr lang="en-US" sz="2400" i="1">
                              <a:latin typeface="Cambria Math" panose="02040503050406030204" pitchFamily="18" charset="0"/>
                            </a:rPr>
                            <m:t>𝑛</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r>
                            <a:rPr lang="en-US" sz="2400" i="1">
                              <a:latin typeface="Cambria Math" panose="02040503050406030204" pitchFamily="18" charset="0"/>
                            </a:rPr>
                            <m:t>𝑃</m:t>
                          </m:r>
                        </m:e>
                        <m:sub>
                          <m:r>
                            <a:rPr lang="en-US" sz="2400" i="1">
                              <a:latin typeface="Cambria Math" panose="02040503050406030204" pitchFamily="18" charset="0"/>
                            </a:rPr>
                            <m:t>𝑛</m:t>
                          </m:r>
                        </m:sub>
                      </m:sSub>
                    </m:oMath>
                  </m:oMathPara>
                </a14:m>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Probability of </a:t>
                </a:r>
                <a:r>
                  <a:rPr lang="en-US" altLang="zh-CN" sz="24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o </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jobs in the system,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𝑜</m:t>
                        </m:r>
                      </m:sub>
                    </m:sSub>
                  </m:oMath>
                </a14:m>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marL="3810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nary>
                            <m:naryPr>
                              <m:chr m:val="∑"/>
                              <m:limLoc m:val="subSup"/>
                              <m:ctrlPr>
                                <a:rPr lang="en-US" sz="2400" i="1" smtClean="0">
                                  <a:latin typeface="Cambria Math" panose="02040503050406030204" pitchFamily="18" charset="0"/>
                                </a:rPr>
                              </m:ctrlPr>
                            </m:naryPr>
                            <m:sub>
                              <m:r>
                                <m:rPr>
                                  <m:brk m:alnAt="25"/>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i="1" smtClean="0">
                                  <a:latin typeface="Cambria Math" panose="02040503050406030204" pitchFamily="18" charset="0"/>
                                  <a:ea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𝑛</m:t>
                                  </m:r>
                                </m:sub>
                              </m:sSub>
                            </m:e>
                          </m:nary>
                          <m:r>
                            <a:rPr lang="en-US" sz="2400" b="0" i="1" smtClean="0">
                              <a:latin typeface="Cambria Math" panose="02040503050406030204" pitchFamily="18" charset="0"/>
                            </a:rPr>
                            <m:t>=1</m:t>
                          </m:r>
                        </m:e>
                        <m:sub/>
                      </m:sSub>
                    </m:oMath>
                  </m:oMathPara>
                </a14:m>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zh-CN" altLang="en-US"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p:txBody>
          </p:sp>
        </mc:Choice>
        <mc:Fallback xmlns="">
          <p:sp>
            <p:nvSpPr>
              <p:cNvPr id="13314" name="Rectangle 3">
                <a:extLst>
                  <a:ext uri="{FF2B5EF4-FFF2-40B4-BE49-F238E27FC236}">
                    <a16:creationId xmlns:a16="http://schemas.microsoft.com/office/drawing/2014/main" id="{5719ACA0-8008-8E42-A5F7-7325B60D1F64}"/>
                  </a:ext>
                </a:extLst>
              </p:cNvPr>
              <p:cNvSpPr txBox="1">
                <a:spLocks noGrp="1" noRot="1" noChangeAspect="1" noMove="1" noResize="1" noEditPoints="1" noAdjustHandles="1" noChangeArrowheads="1" noChangeShapeType="1" noTextEdit="1"/>
              </p:cNvSpPr>
              <p:nvPr>
                <p:ph idx="1"/>
              </p:nvPr>
            </p:nvSpPr>
            <p:spPr>
              <a:xfrm>
                <a:off x="1191600" y="1589997"/>
                <a:ext cx="10365816" cy="4736400"/>
              </a:xfrm>
              <a:blipFill>
                <a:blip r:embed="rId3"/>
                <a:stretch>
                  <a:fillRect l="-857" b="-38235"/>
                </a:stretch>
              </a:blipFill>
            </p:spPr>
            <p:txBody>
              <a:bodyPr/>
              <a:lstStyle/>
              <a:p>
                <a:r>
                  <a:rPr lang="en-US">
                    <a:noFill/>
                  </a:rPr>
                  <a:t> </a:t>
                </a:r>
              </a:p>
            </p:txBody>
          </p:sp>
        </mc:Fallback>
      </mc:AlternateContent>
      <p:pic>
        <p:nvPicPr>
          <p:cNvPr id="13316" name="Picture 5" descr="D:\perf\TP_tmp.png">
            <a:extLst>
              <a:ext uri="{FF2B5EF4-FFF2-40B4-BE49-F238E27FC236}">
                <a16:creationId xmlns:a16="http://schemas.microsoft.com/office/drawing/2014/main" id="{2585C7C4-9B27-984D-B9BD-0DA5BCC6BE8C}"/>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8191375" y="3845802"/>
            <a:ext cx="3537050" cy="656862"/>
          </a:xfrm>
          <a:prstGeom prst="rect">
            <a:avLst/>
          </a:prstGeom>
          <a:solidFill>
            <a:srgbClr val="FF2D55"/>
          </a:solidFill>
          <a:ln w="28575">
            <a:solidFill>
              <a:srgbClr val="FF2D55">
                <a:alpha val="93000"/>
              </a:srgbClr>
            </a:solidFill>
          </a:ln>
          <a:effectLst/>
        </p:spPr>
      </p:pic>
      <p:grpSp>
        <p:nvGrpSpPr>
          <p:cNvPr id="6" name="Group 5">
            <a:extLst>
              <a:ext uri="{FF2B5EF4-FFF2-40B4-BE49-F238E27FC236}">
                <a16:creationId xmlns:a16="http://schemas.microsoft.com/office/drawing/2014/main" id="{3872F676-6000-9544-AFEF-055F6688F90B}"/>
              </a:ext>
            </a:extLst>
          </p:cNvPr>
          <p:cNvGrpSpPr>
            <a:grpSpLocks/>
          </p:cNvGrpSpPr>
          <p:nvPr/>
        </p:nvGrpSpPr>
        <p:grpSpPr bwMode="auto">
          <a:xfrm>
            <a:off x="2176072" y="1418457"/>
            <a:ext cx="8153400" cy="1527175"/>
            <a:chOff x="288" y="2352"/>
            <a:chExt cx="5136" cy="962"/>
          </a:xfrm>
        </p:grpSpPr>
        <p:sp>
          <p:nvSpPr>
            <p:cNvPr id="7" name="Oval 6">
              <a:extLst>
                <a:ext uri="{FF2B5EF4-FFF2-40B4-BE49-F238E27FC236}">
                  <a16:creationId xmlns:a16="http://schemas.microsoft.com/office/drawing/2014/main" id="{889BDD8C-4223-9C46-B750-BF98B112A4D5}"/>
                </a:ext>
              </a:extLst>
            </p:cNvPr>
            <p:cNvSpPr>
              <a:spLocks noChangeArrowheads="1"/>
            </p:cNvSpPr>
            <p:nvPr/>
          </p:nvSpPr>
          <p:spPr bwMode="auto">
            <a:xfrm>
              <a:off x="288" y="2666"/>
              <a:ext cx="480" cy="4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i="1"/>
                <a:t>0</a:t>
              </a:r>
            </a:p>
          </p:txBody>
        </p:sp>
        <p:sp>
          <p:nvSpPr>
            <p:cNvPr id="8" name="Oval 7">
              <a:extLst>
                <a:ext uri="{FF2B5EF4-FFF2-40B4-BE49-F238E27FC236}">
                  <a16:creationId xmlns:a16="http://schemas.microsoft.com/office/drawing/2014/main" id="{662C5E7F-31FF-8640-9345-6D574DB93176}"/>
                </a:ext>
              </a:extLst>
            </p:cNvPr>
            <p:cNvSpPr>
              <a:spLocks noChangeArrowheads="1"/>
            </p:cNvSpPr>
            <p:nvPr/>
          </p:nvSpPr>
          <p:spPr bwMode="auto">
            <a:xfrm>
              <a:off x="1008" y="2666"/>
              <a:ext cx="480" cy="4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i="1"/>
                <a:t>1</a:t>
              </a:r>
            </a:p>
          </p:txBody>
        </p:sp>
        <p:sp>
          <p:nvSpPr>
            <p:cNvPr id="9" name="Oval 8">
              <a:extLst>
                <a:ext uri="{FF2B5EF4-FFF2-40B4-BE49-F238E27FC236}">
                  <a16:creationId xmlns:a16="http://schemas.microsoft.com/office/drawing/2014/main" id="{16136900-9A59-BE49-ACED-F4CD73A2DD64}"/>
                </a:ext>
              </a:extLst>
            </p:cNvPr>
            <p:cNvSpPr>
              <a:spLocks noChangeArrowheads="1"/>
            </p:cNvSpPr>
            <p:nvPr/>
          </p:nvSpPr>
          <p:spPr bwMode="auto">
            <a:xfrm>
              <a:off x="1728" y="2666"/>
              <a:ext cx="480" cy="4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i="1"/>
                <a:t>2</a:t>
              </a:r>
            </a:p>
          </p:txBody>
        </p:sp>
        <p:sp>
          <p:nvSpPr>
            <p:cNvPr id="10" name="Oval 9">
              <a:extLst>
                <a:ext uri="{FF2B5EF4-FFF2-40B4-BE49-F238E27FC236}">
                  <a16:creationId xmlns:a16="http://schemas.microsoft.com/office/drawing/2014/main" id="{738B415E-31F4-2848-901B-7EDE651E74CF}"/>
                </a:ext>
              </a:extLst>
            </p:cNvPr>
            <p:cNvSpPr>
              <a:spLocks noChangeArrowheads="1"/>
            </p:cNvSpPr>
            <p:nvPr/>
          </p:nvSpPr>
          <p:spPr bwMode="auto">
            <a:xfrm>
              <a:off x="2976" y="2666"/>
              <a:ext cx="480" cy="4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i="1"/>
                <a:t>J-1</a:t>
              </a:r>
            </a:p>
          </p:txBody>
        </p:sp>
        <p:sp>
          <p:nvSpPr>
            <p:cNvPr id="11" name="Oval 10">
              <a:extLst>
                <a:ext uri="{FF2B5EF4-FFF2-40B4-BE49-F238E27FC236}">
                  <a16:creationId xmlns:a16="http://schemas.microsoft.com/office/drawing/2014/main" id="{010D1087-8A21-2042-AE77-CCAE719755CC}"/>
                </a:ext>
              </a:extLst>
            </p:cNvPr>
            <p:cNvSpPr>
              <a:spLocks noChangeArrowheads="1"/>
            </p:cNvSpPr>
            <p:nvPr/>
          </p:nvSpPr>
          <p:spPr bwMode="auto">
            <a:xfrm>
              <a:off x="3696" y="2666"/>
              <a:ext cx="480" cy="4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i="1"/>
                <a:t>J</a:t>
              </a:r>
            </a:p>
          </p:txBody>
        </p:sp>
        <p:sp>
          <p:nvSpPr>
            <p:cNvPr id="12" name="Oval 11">
              <a:extLst>
                <a:ext uri="{FF2B5EF4-FFF2-40B4-BE49-F238E27FC236}">
                  <a16:creationId xmlns:a16="http://schemas.microsoft.com/office/drawing/2014/main" id="{0D0E4E46-896C-1049-915F-C93A7FE6F5A5}"/>
                </a:ext>
              </a:extLst>
            </p:cNvPr>
            <p:cNvSpPr>
              <a:spLocks noChangeArrowheads="1"/>
            </p:cNvSpPr>
            <p:nvPr/>
          </p:nvSpPr>
          <p:spPr bwMode="auto">
            <a:xfrm>
              <a:off x="4416" y="2666"/>
              <a:ext cx="480" cy="480"/>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i="1"/>
                <a:t>J+1</a:t>
              </a:r>
            </a:p>
          </p:txBody>
        </p:sp>
        <p:sp>
          <p:nvSpPr>
            <p:cNvPr id="13" name="Line 12">
              <a:extLst>
                <a:ext uri="{FF2B5EF4-FFF2-40B4-BE49-F238E27FC236}">
                  <a16:creationId xmlns:a16="http://schemas.microsoft.com/office/drawing/2014/main" id="{DC6640B3-ED01-AF4B-9F1B-C5EC3723E725}"/>
                </a:ext>
              </a:extLst>
            </p:cNvPr>
            <p:cNvSpPr>
              <a:spLocks noChangeShapeType="1"/>
            </p:cNvSpPr>
            <p:nvPr/>
          </p:nvSpPr>
          <p:spPr bwMode="auto">
            <a:xfrm>
              <a:off x="480" y="266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4" name="Line 13">
              <a:extLst>
                <a:ext uri="{FF2B5EF4-FFF2-40B4-BE49-F238E27FC236}">
                  <a16:creationId xmlns:a16="http://schemas.microsoft.com/office/drawing/2014/main" id="{7E0D4AC0-E484-D54E-92E3-4256BB6C6B0F}"/>
                </a:ext>
              </a:extLst>
            </p:cNvPr>
            <p:cNvSpPr>
              <a:spLocks noChangeShapeType="1"/>
            </p:cNvSpPr>
            <p:nvPr/>
          </p:nvSpPr>
          <p:spPr bwMode="auto">
            <a:xfrm>
              <a:off x="1296" y="266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5" name="Line 14">
              <a:extLst>
                <a:ext uri="{FF2B5EF4-FFF2-40B4-BE49-F238E27FC236}">
                  <a16:creationId xmlns:a16="http://schemas.microsoft.com/office/drawing/2014/main" id="{9E84AEB1-DF35-3A4D-B05D-8799FC752618}"/>
                </a:ext>
              </a:extLst>
            </p:cNvPr>
            <p:cNvSpPr>
              <a:spLocks noChangeShapeType="1"/>
            </p:cNvSpPr>
            <p:nvPr/>
          </p:nvSpPr>
          <p:spPr bwMode="auto">
            <a:xfrm>
              <a:off x="2016" y="266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 name="Line 15">
              <a:extLst>
                <a:ext uri="{FF2B5EF4-FFF2-40B4-BE49-F238E27FC236}">
                  <a16:creationId xmlns:a16="http://schemas.microsoft.com/office/drawing/2014/main" id="{574161BA-A3E9-6443-98F5-39AC360C9ABB}"/>
                </a:ext>
              </a:extLst>
            </p:cNvPr>
            <p:cNvSpPr>
              <a:spLocks noChangeShapeType="1"/>
            </p:cNvSpPr>
            <p:nvPr/>
          </p:nvSpPr>
          <p:spPr bwMode="auto">
            <a:xfrm>
              <a:off x="3168" y="266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 name="Line 16">
              <a:extLst>
                <a:ext uri="{FF2B5EF4-FFF2-40B4-BE49-F238E27FC236}">
                  <a16:creationId xmlns:a16="http://schemas.microsoft.com/office/drawing/2014/main" id="{4645D3D1-8899-1348-B548-F70740A6AAD0}"/>
                </a:ext>
              </a:extLst>
            </p:cNvPr>
            <p:cNvSpPr>
              <a:spLocks noChangeShapeType="1"/>
            </p:cNvSpPr>
            <p:nvPr/>
          </p:nvSpPr>
          <p:spPr bwMode="auto">
            <a:xfrm>
              <a:off x="3888" y="266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17">
              <a:extLst>
                <a:ext uri="{FF2B5EF4-FFF2-40B4-BE49-F238E27FC236}">
                  <a16:creationId xmlns:a16="http://schemas.microsoft.com/office/drawing/2014/main" id="{4E1F1D94-DD94-B542-8DD5-B4F9C7CB7802}"/>
                </a:ext>
              </a:extLst>
            </p:cNvPr>
            <p:cNvSpPr>
              <a:spLocks noChangeShapeType="1"/>
            </p:cNvSpPr>
            <p:nvPr/>
          </p:nvSpPr>
          <p:spPr bwMode="auto">
            <a:xfrm>
              <a:off x="4704" y="266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9" name="Group 18">
              <a:extLst>
                <a:ext uri="{FF2B5EF4-FFF2-40B4-BE49-F238E27FC236}">
                  <a16:creationId xmlns:a16="http://schemas.microsoft.com/office/drawing/2014/main" id="{12D5C262-9BF7-5347-9956-225B6EA7CAC0}"/>
                </a:ext>
              </a:extLst>
            </p:cNvPr>
            <p:cNvGrpSpPr>
              <a:grpSpLocks/>
            </p:cNvGrpSpPr>
            <p:nvPr/>
          </p:nvGrpSpPr>
          <p:grpSpPr bwMode="auto">
            <a:xfrm flipH="1">
              <a:off x="480" y="3146"/>
              <a:ext cx="4944" cy="0"/>
              <a:chOff x="624" y="2496"/>
              <a:chExt cx="4944" cy="0"/>
            </a:xfrm>
          </p:grpSpPr>
          <p:sp>
            <p:nvSpPr>
              <p:cNvPr id="33" name="Line 19">
                <a:extLst>
                  <a:ext uri="{FF2B5EF4-FFF2-40B4-BE49-F238E27FC236}">
                    <a16:creationId xmlns:a16="http://schemas.microsoft.com/office/drawing/2014/main" id="{B6B995A9-140B-B747-A265-C02A20ABD8A6}"/>
                  </a:ext>
                </a:extLst>
              </p:cNvPr>
              <p:cNvSpPr>
                <a:spLocks noChangeShapeType="1"/>
              </p:cNvSpPr>
              <p:nvPr/>
            </p:nvSpPr>
            <p:spPr bwMode="auto">
              <a:xfrm>
                <a:off x="624" y="249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4" name="Line 20">
                <a:extLst>
                  <a:ext uri="{FF2B5EF4-FFF2-40B4-BE49-F238E27FC236}">
                    <a16:creationId xmlns:a16="http://schemas.microsoft.com/office/drawing/2014/main" id="{AD1E8550-4D48-994F-A5E6-E1C7B0A7E6F7}"/>
                  </a:ext>
                </a:extLst>
              </p:cNvPr>
              <p:cNvSpPr>
                <a:spLocks noChangeShapeType="1"/>
              </p:cNvSpPr>
              <p:nvPr/>
            </p:nvSpPr>
            <p:spPr bwMode="auto">
              <a:xfrm>
                <a:off x="1440" y="249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5" name="Line 21">
                <a:extLst>
                  <a:ext uri="{FF2B5EF4-FFF2-40B4-BE49-F238E27FC236}">
                    <a16:creationId xmlns:a16="http://schemas.microsoft.com/office/drawing/2014/main" id="{F7BA935F-8232-7440-9512-14042E62018E}"/>
                  </a:ext>
                </a:extLst>
              </p:cNvPr>
              <p:cNvSpPr>
                <a:spLocks noChangeShapeType="1"/>
              </p:cNvSpPr>
              <p:nvPr/>
            </p:nvSpPr>
            <p:spPr bwMode="auto">
              <a:xfrm>
                <a:off x="2160" y="249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 name="Line 22">
                <a:extLst>
                  <a:ext uri="{FF2B5EF4-FFF2-40B4-BE49-F238E27FC236}">
                    <a16:creationId xmlns:a16="http://schemas.microsoft.com/office/drawing/2014/main" id="{25F655F1-CF09-0047-8A23-E9EDB02D2957}"/>
                  </a:ext>
                </a:extLst>
              </p:cNvPr>
              <p:cNvSpPr>
                <a:spLocks noChangeShapeType="1"/>
              </p:cNvSpPr>
              <p:nvPr/>
            </p:nvSpPr>
            <p:spPr bwMode="auto">
              <a:xfrm>
                <a:off x="3312" y="249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7" name="Line 23">
                <a:extLst>
                  <a:ext uri="{FF2B5EF4-FFF2-40B4-BE49-F238E27FC236}">
                    <a16:creationId xmlns:a16="http://schemas.microsoft.com/office/drawing/2014/main" id="{82A63FD4-8CA7-A743-B4A5-44DD9E1F9C5D}"/>
                  </a:ext>
                </a:extLst>
              </p:cNvPr>
              <p:cNvSpPr>
                <a:spLocks noChangeShapeType="1"/>
              </p:cNvSpPr>
              <p:nvPr/>
            </p:nvSpPr>
            <p:spPr bwMode="auto">
              <a:xfrm>
                <a:off x="4032" y="249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8" name="Line 24">
                <a:extLst>
                  <a:ext uri="{FF2B5EF4-FFF2-40B4-BE49-F238E27FC236}">
                    <a16:creationId xmlns:a16="http://schemas.microsoft.com/office/drawing/2014/main" id="{20B5E79F-AD2E-5146-B494-8E7CDEA49610}"/>
                  </a:ext>
                </a:extLst>
              </p:cNvPr>
              <p:cNvSpPr>
                <a:spLocks noChangeShapeType="1"/>
              </p:cNvSpPr>
              <p:nvPr/>
            </p:nvSpPr>
            <p:spPr bwMode="auto">
              <a:xfrm>
                <a:off x="4848" y="2496"/>
                <a:ext cx="720"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0" name="Text Box 25">
              <a:extLst>
                <a:ext uri="{FF2B5EF4-FFF2-40B4-BE49-F238E27FC236}">
                  <a16:creationId xmlns:a16="http://schemas.microsoft.com/office/drawing/2014/main" id="{5D35D6DE-FAEC-F842-9E96-37D3C10D3A03}"/>
                </a:ext>
              </a:extLst>
            </p:cNvPr>
            <p:cNvSpPr txBox="1">
              <a:spLocks noChangeArrowheads="1"/>
            </p:cNvSpPr>
            <p:nvPr/>
          </p:nvSpPr>
          <p:spPr bwMode="auto">
            <a:xfrm>
              <a:off x="2438" y="2646"/>
              <a:ext cx="404"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sz="3600" b="1"/>
                <a:t>…</a:t>
              </a:r>
            </a:p>
          </p:txBody>
        </p:sp>
        <p:sp>
          <p:nvSpPr>
            <p:cNvPr id="21" name="Text Box 26">
              <a:extLst>
                <a:ext uri="{FF2B5EF4-FFF2-40B4-BE49-F238E27FC236}">
                  <a16:creationId xmlns:a16="http://schemas.microsoft.com/office/drawing/2014/main" id="{FFC3C057-D107-354D-A6C4-EA855ABC3844}"/>
                </a:ext>
              </a:extLst>
            </p:cNvPr>
            <p:cNvSpPr txBox="1">
              <a:spLocks noChangeArrowheads="1"/>
            </p:cNvSpPr>
            <p:nvPr/>
          </p:nvSpPr>
          <p:spPr bwMode="auto">
            <a:xfrm>
              <a:off x="710" y="2352"/>
              <a:ext cx="17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rPr>
                <a:t>l</a:t>
              </a:r>
              <a:endParaRPr lang="en-US" altLang="en-US" baseline="-25000">
                <a:latin typeface="Symbol" pitchFamily="2" charset="2"/>
              </a:endParaRPr>
            </a:p>
          </p:txBody>
        </p:sp>
        <p:sp>
          <p:nvSpPr>
            <p:cNvPr id="22" name="Text Box 27">
              <a:extLst>
                <a:ext uri="{FF2B5EF4-FFF2-40B4-BE49-F238E27FC236}">
                  <a16:creationId xmlns:a16="http://schemas.microsoft.com/office/drawing/2014/main" id="{54DA7C64-1825-534D-9925-487500AFCB41}"/>
                </a:ext>
              </a:extLst>
            </p:cNvPr>
            <p:cNvSpPr txBox="1">
              <a:spLocks noChangeArrowheads="1"/>
            </p:cNvSpPr>
            <p:nvPr/>
          </p:nvSpPr>
          <p:spPr bwMode="auto">
            <a:xfrm>
              <a:off x="1440" y="2352"/>
              <a:ext cx="17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rPr>
                <a:t>l</a:t>
              </a:r>
              <a:endParaRPr lang="en-US" altLang="en-US" baseline="-25000">
                <a:latin typeface="Symbol" pitchFamily="2" charset="2"/>
              </a:endParaRPr>
            </a:p>
          </p:txBody>
        </p:sp>
        <p:sp>
          <p:nvSpPr>
            <p:cNvPr id="23" name="Text Box 28">
              <a:extLst>
                <a:ext uri="{FF2B5EF4-FFF2-40B4-BE49-F238E27FC236}">
                  <a16:creationId xmlns:a16="http://schemas.microsoft.com/office/drawing/2014/main" id="{B333F966-5804-A844-9215-ED1089543B3A}"/>
                </a:ext>
              </a:extLst>
            </p:cNvPr>
            <p:cNvSpPr txBox="1">
              <a:spLocks noChangeArrowheads="1"/>
            </p:cNvSpPr>
            <p:nvPr/>
          </p:nvSpPr>
          <p:spPr bwMode="auto">
            <a:xfrm>
              <a:off x="2160" y="2352"/>
              <a:ext cx="17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rPr>
                <a:t>l</a:t>
              </a:r>
              <a:endParaRPr lang="en-US" altLang="en-US" baseline="-25000">
                <a:latin typeface="Symbol" pitchFamily="2" charset="2"/>
              </a:endParaRPr>
            </a:p>
          </p:txBody>
        </p:sp>
        <p:sp>
          <p:nvSpPr>
            <p:cNvPr id="24" name="Text Box 29">
              <a:extLst>
                <a:ext uri="{FF2B5EF4-FFF2-40B4-BE49-F238E27FC236}">
                  <a16:creationId xmlns:a16="http://schemas.microsoft.com/office/drawing/2014/main" id="{91C7C685-B957-5A4A-A2DF-8FCE4B240145}"/>
                </a:ext>
              </a:extLst>
            </p:cNvPr>
            <p:cNvSpPr txBox="1">
              <a:spLocks noChangeArrowheads="1"/>
            </p:cNvSpPr>
            <p:nvPr/>
          </p:nvSpPr>
          <p:spPr bwMode="auto">
            <a:xfrm>
              <a:off x="3312" y="2352"/>
              <a:ext cx="17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rPr>
                <a:t>l</a:t>
              </a:r>
            </a:p>
          </p:txBody>
        </p:sp>
        <p:sp>
          <p:nvSpPr>
            <p:cNvPr id="25" name="Text Box 30">
              <a:extLst>
                <a:ext uri="{FF2B5EF4-FFF2-40B4-BE49-F238E27FC236}">
                  <a16:creationId xmlns:a16="http://schemas.microsoft.com/office/drawing/2014/main" id="{FBEA9634-E810-2D4E-8000-37058625B28C}"/>
                </a:ext>
              </a:extLst>
            </p:cNvPr>
            <p:cNvSpPr txBox="1">
              <a:spLocks noChangeArrowheads="1"/>
            </p:cNvSpPr>
            <p:nvPr/>
          </p:nvSpPr>
          <p:spPr bwMode="auto">
            <a:xfrm>
              <a:off x="4080" y="2352"/>
              <a:ext cx="17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rPr>
                <a:t>l</a:t>
              </a:r>
              <a:endParaRPr lang="en-US" altLang="en-US" baseline="-25000">
                <a:latin typeface="Symbol" pitchFamily="2" charset="2"/>
              </a:endParaRPr>
            </a:p>
          </p:txBody>
        </p:sp>
        <p:sp>
          <p:nvSpPr>
            <p:cNvPr id="26" name="Text Box 31">
              <a:extLst>
                <a:ext uri="{FF2B5EF4-FFF2-40B4-BE49-F238E27FC236}">
                  <a16:creationId xmlns:a16="http://schemas.microsoft.com/office/drawing/2014/main" id="{1303854E-4A82-4D43-BFE5-EFB7BE0273A2}"/>
                </a:ext>
              </a:extLst>
            </p:cNvPr>
            <p:cNvSpPr txBox="1">
              <a:spLocks noChangeArrowheads="1"/>
            </p:cNvSpPr>
            <p:nvPr/>
          </p:nvSpPr>
          <p:spPr bwMode="auto">
            <a:xfrm>
              <a:off x="4752" y="2352"/>
              <a:ext cx="17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rPr>
                <a:t>l</a:t>
              </a:r>
            </a:p>
          </p:txBody>
        </p:sp>
        <p:sp>
          <p:nvSpPr>
            <p:cNvPr id="27" name="Text Box 32">
              <a:extLst>
                <a:ext uri="{FF2B5EF4-FFF2-40B4-BE49-F238E27FC236}">
                  <a16:creationId xmlns:a16="http://schemas.microsoft.com/office/drawing/2014/main" id="{11CC6A61-4C83-7045-8F72-46895BE479A3}"/>
                </a:ext>
              </a:extLst>
            </p:cNvPr>
            <p:cNvSpPr txBox="1">
              <a:spLocks noChangeArrowheads="1"/>
            </p:cNvSpPr>
            <p:nvPr/>
          </p:nvSpPr>
          <p:spPr bwMode="auto">
            <a:xfrm>
              <a:off x="758" y="3120"/>
              <a:ext cx="18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rPr>
                <a:t>m</a:t>
              </a:r>
              <a:endParaRPr lang="en-US" altLang="en-US" baseline="-25000">
                <a:latin typeface="Symbol" pitchFamily="2" charset="2"/>
              </a:endParaRPr>
            </a:p>
          </p:txBody>
        </p:sp>
        <p:sp>
          <p:nvSpPr>
            <p:cNvPr id="28" name="Text Box 33">
              <a:extLst>
                <a:ext uri="{FF2B5EF4-FFF2-40B4-BE49-F238E27FC236}">
                  <a16:creationId xmlns:a16="http://schemas.microsoft.com/office/drawing/2014/main" id="{BED9E585-7622-F143-9540-FA03B57E686B}"/>
                </a:ext>
              </a:extLst>
            </p:cNvPr>
            <p:cNvSpPr txBox="1">
              <a:spLocks noChangeArrowheads="1"/>
            </p:cNvSpPr>
            <p:nvPr/>
          </p:nvSpPr>
          <p:spPr bwMode="auto">
            <a:xfrm>
              <a:off x="1440" y="3120"/>
              <a:ext cx="18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rPr>
                <a:t>m</a:t>
              </a:r>
              <a:endParaRPr lang="en-US" altLang="en-US" baseline="-25000">
                <a:latin typeface="Symbol" pitchFamily="2" charset="2"/>
              </a:endParaRPr>
            </a:p>
          </p:txBody>
        </p:sp>
        <p:sp>
          <p:nvSpPr>
            <p:cNvPr id="29" name="Text Box 34">
              <a:extLst>
                <a:ext uri="{FF2B5EF4-FFF2-40B4-BE49-F238E27FC236}">
                  <a16:creationId xmlns:a16="http://schemas.microsoft.com/office/drawing/2014/main" id="{21C28132-0EAC-3640-BE9E-64E5C7E24982}"/>
                </a:ext>
              </a:extLst>
            </p:cNvPr>
            <p:cNvSpPr txBox="1">
              <a:spLocks noChangeArrowheads="1"/>
            </p:cNvSpPr>
            <p:nvPr/>
          </p:nvSpPr>
          <p:spPr bwMode="auto">
            <a:xfrm>
              <a:off x="2208" y="3120"/>
              <a:ext cx="18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rPr>
                <a:t>m</a:t>
              </a:r>
              <a:endParaRPr lang="en-US" altLang="en-US" baseline="-25000">
                <a:latin typeface="Symbol" pitchFamily="2" charset="2"/>
              </a:endParaRPr>
            </a:p>
          </p:txBody>
        </p:sp>
        <p:sp>
          <p:nvSpPr>
            <p:cNvPr id="30" name="Text Box 35">
              <a:extLst>
                <a:ext uri="{FF2B5EF4-FFF2-40B4-BE49-F238E27FC236}">
                  <a16:creationId xmlns:a16="http://schemas.microsoft.com/office/drawing/2014/main" id="{BC5B11D2-23FF-3B41-89A6-5438AC91E64D}"/>
                </a:ext>
              </a:extLst>
            </p:cNvPr>
            <p:cNvSpPr txBox="1">
              <a:spLocks noChangeArrowheads="1"/>
            </p:cNvSpPr>
            <p:nvPr/>
          </p:nvSpPr>
          <p:spPr bwMode="auto">
            <a:xfrm>
              <a:off x="3360" y="3120"/>
              <a:ext cx="18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rPr>
                <a:t>m</a:t>
              </a:r>
              <a:endParaRPr lang="en-US" altLang="en-US" baseline="-25000">
                <a:latin typeface="Symbol" pitchFamily="2" charset="2"/>
              </a:endParaRPr>
            </a:p>
          </p:txBody>
        </p:sp>
        <p:sp>
          <p:nvSpPr>
            <p:cNvPr id="31" name="Text Box 36">
              <a:extLst>
                <a:ext uri="{FF2B5EF4-FFF2-40B4-BE49-F238E27FC236}">
                  <a16:creationId xmlns:a16="http://schemas.microsoft.com/office/drawing/2014/main" id="{5EF36399-975E-1643-BD86-AC1670C4EAFD}"/>
                </a:ext>
              </a:extLst>
            </p:cNvPr>
            <p:cNvSpPr txBox="1">
              <a:spLocks noChangeArrowheads="1"/>
            </p:cNvSpPr>
            <p:nvPr/>
          </p:nvSpPr>
          <p:spPr bwMode="auto">
            <a:xfrm>
              <a:off x="4128" y="3120"/>
              <a:ext cx="18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sym typeface="Symbol" pitchFamily="2" charset="2"/>
                </a:rPr>
                <a:t></a:t>
              </a:r>
              <a:endParaRPr lang="en-US" altLang="en-US" baseline="-25000">
                <a:latin typeface="Symbol" pitchFamily="2" charset="2"/>
              </a:endParaRPr>
            </a:p>
          </p:txBody>
        </p:sp>
        <p:sp>
          <p:nvSpPr>
            <p:cNvPr id="32" name="Text Box 37">
              <a:extLst>
                <a:ext uri="{FF2B5EF4-FFF2-40B4-BE49-F238E27FC236}">
                  <a16:creationId xmlns:a16="http://schemas.microsoft.com/office/drawing/2014/main" id="{E2967D0A-34A9-C842-9C8A-02FD23F27736}"/>
                </a:ext>
              </a:extLst>
            </p:cNvPr>
            <p:cNvSpPr txBox="1">
              <a:spLocks noChangeArrowheads="1"/>
            </p:cNvSpPr>
            <p:nvPr/>
          </p:nvSpPr>
          <p:spPr bwMode="auto">
            <a:xfrm>
              <a:off x="4848" y="3120"/>
              <a:ext cx="18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latin typeface="Symbol" pitchFamily="2" charset="2"/>
                  <a:sym typeface="Symbol" pitchFamily="2" charset="2"/>
                </a:rPr>
                <a:t></a:t>
              </a:r>
              <a:endParaRPr lang="en-US" altLang="en-US" baseline="-25000">
                <a:latin typeface="Symbol" pitchFamily="2" charset="2"/>
              </a:endParaRPr>
            </a:p>
          </p:txBody>
        </p:sp>
      </p:grpSp>
      <p:cxnSp>
        <p:nvCxnSpPr>
          <p:cNvPr id="3" name="Straight Connector 2">
            <a:extLst>
              <a:ext uri="{FF2B5EF4-FFF2-40B4-BE49-F238E27FC236}">
                <a16:creationId xmlns:a16="http://schemas.microsoft.com/office/drawing/2014/main" id="{0284C6A8-831B-AE4D-A890-51D78FDA2E76}"/>
              </a:ext>
            </a:extLst>
          </p:cNvPr>
          <p:cNvCxnSpPr/>
          <p:nvPr/>
        </p:nvCxnSpPr>
        <p:spPr>
          <a:xfrm flipV="1">
            <a:off x="2922197" y="1608150"/>
            <a:ext cx="396875" cy="1412583"/>
          </a:xfrm>
          <a:prstGeom prst="line">
            <a:avLst/>
          </a:prstGeom>
          <a:ln w="28575">
            <a:solidFill>
              <a:srgbClr val="FF2D55"/>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E3BE42F-E666-0F4E-8CDE-D01884A525F7}"/>
              </a:ext>
            </a:extLst>
          </p:cNvPr>
          <p:cNvCxnSpPr/>
          <p:nvPr/>
        </p:nvCxnSpPr>
        <p:spPr>
          <a:xfrm flipV="1">
            <a:off x="4122581" y="1608150"/>
            <a:ext cx="396875" cy="1412583"/>
          </a:xfrm>
          <a:prstGeom prst="line">
            <a:avLst/>
          </a:prstGeom>
          <a:ln w="28575">
            <a:solidFill>
              <a:srgbClr val="FF2D55"/>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0106F0-6177-CD47-B4AD-8270A212FC1A}"/>
              </a:ext>
            </a:extLst>
          </p:cNvPr>
          <p:cNvCxnSpPr/>
          <p:nvPr/>
        </p:nvCxnSpPr>
        <p:spPr>
          <a:xfrm flipV="1">
            <a:off x="5354090" y="1608150"/>
            <a:ext cx="396875" cy="1412583"/>
          </a:xfrm>
          <a:prstGeom prst="line">
            <a:avLst/>
          </a:prstGeom>
          <a:ln w="28575">
            <a:solidFill>
              <a:srgbClr val="FF2D55"/>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42D624-2630-4A49-BDB7-2F6E1B686DCD}"/>
              </a:ext>
            </a:extLst>
          </p:cNvPr>
          <p:cNvSpPr txBox="1"/>
          <p:nvPr/>
        </p:nvSpPr>
        <p:spPr>
          <a:xfrm>
            <a:off x="7790135" y="766219"/>
            <a:ext cx="2486578" cy="707886"/>
          </a:xfrm>
          <a:prstGeom prst="rect">
            <a:avLst/>
          </a:prstGeom>
          <a:noFill/>
        </p:spPr>
        <p:txBody>
          <a:bodyPr wrap="none" rtlCol="0">
            <a:spAutoFit/>
          </a:bodyPr>
          <a:lstStyle/>
          <a:p>
            <a:r>
              <a:rPr lang="en-US" sz="2000" dirty="0">
                <a:solidFill>
                  <a:srgbClr val="FF0000"/>
                </a:solidFill>
                <a:latin typeface="Happy Monkey" panose="02000500000000020004" pitchFamily="2" charset="0"/>
              </a:rPr>
              <a:t>What is the state?</a:t>
            </a:r>
          </a:p>
          <a:p>
            <a:endParaRPr lang="en-US" sz="2000" dirty="0">
              <a:solidFill>
                <a:srgbClr val="FF0000"/>
              </a:solidFill>
              <a:latin typeface="Happy Monkey" panose="02000500000000020004" pitchFamily="2" charset="0"/>
            </a:endParaRPr>
          </a:p>
        </p:txBody>
      </p:sp>
      <p:sp>
        <p:nvSpPr>
          <p:cNvPr id="4" name="Right Arrow 3">
            <a:extLst>
              <a:ext uri="{FF2B5EF4-FFF2-40B4-BE49-F238E27FC236}">
                <a16:creationId xmlns:a16="http://schemas.microsoft.com/office/drawing/2014/main" id="{5E62421E-48A5-4B4A-B967-677ABB89F149}"/>
              </a:ext>
            </a:extLst>
          </p:cNvPr>
          <p:cNvSpPr/>
          <p:nvPr/>
        </p:nvSpPr>
        <p:spPr>
          <a:xfrm>
            <a:off x="7373026" y="4073689"/>
            <a:ext cx="625475" cy="266700"/>
          </a:xfrm>
          <a:prstGeom prst="rightArrow">
            <a:avLst/>
          </a:prstGeom>
          <a:solidFill>
            <a:srgbClr val="FF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2D55"/>
              </a:solidFill>
            </a:endParaRPr>
          </a:p>
        </p:txBody>
      </p:sp>
      <p:sp>
        <p:nvSpPr>
          <p:cNvPr id="45" name="Right Arrow 44">
            <a:extLst>
              <a:ext uri="{FF2B5EF4-FFF2-40B4-BE49-F238E27FC236}">
                <a16:creationId xmlns:a16="http://schemas.microsoft.com/office/drawing/2014/main" id="{0EC260BD-E27B-B94C-89E4-D26CA8FEE77F}"/>
              </a:ext>
            </a:extLst>
          </p:cNvPr>
          <p:cNvSpPr/>
          <p:nvPr/>
        </p:nvSpPr>
        <p:spPr>
          <a:xfrm>
            <a:off x="7374782" y="5549011"/>
            <a:ext cx="625475" cy="266700"/>
          </a:xfrm>
          <a:prstGeom prst="rightArrow">
            <a:avLst/>
          </a:prstGeom>
          <a:solidFill>
            <a:srgbClr val="FF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2D55"/>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31DE36-1E65-5740-B0D2-DD5304145E56}"/>
                  </a:ext>
                </a:extLst>
              </p:cNvPr>
              <p:cNvSpPr/>
              <p:nvPr/>
            </p:nvSpPr>
            <p:spPr>
              <a:xfrm>
                <a:off x="8281700" y="5395122"/>
                <a:ext cx="2945933" cy="461665"/>
              </a:xfrm>
              <a:prstGeom prst="rect">
                <a:avLst/>
              </a:prstGeom>
            </p:spPr>
            <p:txBody>
              <a:bodyPr wrap="square">
                <a:spAutoFit/>
              </a:bodyPr>
              <a:lstStyle/>
              <a:p>
                <a14:m>
                  <m:oMath xmlns:m="http://schemas.openxmlformats.org/officeDocument/2006/math">
                    <m:sSub>
                      <m:sSubPr>
                        <m:ctrlPr>
                          <a:rPr lang="en-US" sz="2400" i="1" smtClean="0">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panose="02040503050406030204" pitchFamily="18" charset="0"/>
                          </a:rPr>
                          <m:t>𝑃</m:t>
                        </m:r>
                      </m:e>
                      <m:sub>
                        <m:r>
                          <a:rPr lang="en-US" sz="2400" i="1">
                            <a:solidFill>
                              <a:schemeClr val="bg1">
                                <a:lumMod val="50000"/>
                              </a:schemeClr>
                            </a:solidFill>
                            <a:latin typeface="Cambria Math" panose="02040503050406030204" pitchFamily="18" charset="0"/>
                          </a:rPr>
                          <m:t>𝑜</m:t>
                        </m:r>
                      </m:sub>
                    </m:sSub>
                  </m:oMath>
                </a14:m>
                <a:r>
                  <a:rPr lang="en-US" sz="2400" dirty="0">
                    <a:solidFill>
                      <a:schemeClr val="bg1">
                        <a:lumMod val="50000"/>
                      </a:schemeClr>
                    </a:solidFill>
                  </a:rPr>
                  <a:t>=</a:t>
                </a:r>
              </a:p>
            </p:txBody>
          </p:sp>
        </mc:Choice>
        <mc:Fallback xmlns="">
          <p:sp>
            <p:nvSpPr>
              <p:cNvPr id="5" name="Rectangle 4">
                <a:extLst>
                  <a:ext uri="{FF2B5EF4-FFF2-40B4-BE49-F238E27FC236}">
                    <a16:creationId xmlns:a16="http://schemas.microsoft.com/office/drawing/2014/main" id="{6231DE36-1E65-5740-B0D2-DD5304145E56}"/>
                  </a:ext>
                </a:extLst>
              </p:cNvPr>
              <p:cNvSpPr>
                <a:spLocks noRot="1" noChangeAspect="1" noMove="1" noResize="1" noEditPoints="1" noAdjustHandles="1" noChangeArrowheads="1" noChangeShapeType="1" noTextEdit="1"/>
              </p:cNvSpPr>
              <p:nvPr/>
            </p:nvSpPr>
            <p:spPr>
              <a:xfrm>
                <a:off x="8281700" y="5395122"/>
                <a:ext cx="2945933" cy="461665"/>
              </a:xfrm>
              <a:prstGeom prst="rect">
                <a:avLst/>
              </a:prstGeom>
              <a:blipFill>
                <a:blip r:embed="rId5"/>
                <a:stretch>
                  <a:fillRect l="-429" t="-10811" b="-27027"/>
                </a:stretch>
              </a:blipFill>
            </p:spPr>
            <p:txBody>
              <a:bodyPr/>
              <a:lstStyle/>
              <a:p>
                <a:r>
                  <a:rPr lang="en-US">
                    <a:noFill/>
                  </a:rPr>
                  <a:t> </a:t>
                </a:r>
              </a:p>
            </p:txBody>
          </p:sp>
        </mc:Fallback>
      </mc:AlternateContent>
    </p:spTree>
    <p:extLst>
      <p:ext uri="{BB962C8B-B14F-4D97-AF65-F5344CB8AC3E}">
        <p14:creationId xmlns:p14="http://schemas.microsoft.com/office/powerpoint/2010/main" val="3617530431"/>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2">
            <a:extLst>
              <a:ext uri="{FF2B5EF4-FFF2-40B4-BE49-F238E27FC236}">
                <a16:creationId xmlns:a16="http://schemas.microsoft.com/office/drawing/2014/main" id="{E3D5D648-10E4-2B47-A8E2-61FD6AB132C0}"/>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Results for M/M/1 Queue</a:t>
            </a:r>
          </a:p>
        </p:txBody>
      </p:sp>
      <p:sp>
        <p:nvSpPr>
          <p:cNvPr id="14338" name="Rectangle 3">
            <a:extLst>
              <a:ext uri="{FF2B5EF4-FFF2-40B4-BE49-F238E27FC236}">
                <a16:creationId xmlns:a16="http://schemas.microsoft.com/office/drawing/2014/main" id="{FFFCE6B4-CF63-0E45-A26F-FABA762F2A22}"/>
              </a:ext>
            </a:extLst>
          </p:cNvPr>
          <p:cNvSpPr txBox="1">
            <a:spLocks noGrp="1" noChangeArrowheads="1"/>
          </p:cNvSpPr>
          <p:nvPr>
            <p:ph idx="1"/>
          </p:nvPr>
        </p:nvSpPr>
        <p:spPr>
          <a:xfrm>
            <a:off x="1191600" y="1831450"/>
            <a:ext cx="10290866" cy="4736400"/>
          </a:xfrm>
        </p:spPr>
        <p:txBody>
          <a:bodyPr/>
          <a:lstStyle/>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quantity </a:t>
            </a:r>
            <a:r>
              <a:rPr lang="en-US" altLang="zh-CN" sz="2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l/m</a:t>
            </a:r>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is called traffic intensity and is usually denoted by symbol </a:t>
            </a:r>
            <a:r>
              <a:rPr lang="en-US" altLang="zh-CN" sz="2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r</a:t>
            </a:r>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t>
            </a:r>
          </a:p>
          <a:p>
            <a:pPr>
              <a:buFont typeface="Lato" panose="020F0502020204030203" pitchFamily="34" charset="77"/>
              <a:buChar char="▷"/>
            </a:pPr>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en-US" altLang="zh-CN" sz="28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zh-CN" altLang="en-US"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p:txBody>
      </p:sp>
      <p:pic>
        <p:nvPicPr>
          <p:cNvPr id="14339" name="Picture 4" descr="D:\perf\TP_tmp.png">
            <a:extLst>
              <a:ext uri="{FF2B5EF4-FFF2-40B4-BE49-F238E27FC236}">
                <a16:creationId xmlns:a16="http://schemas.microsoft.com/office/drawing/2014/main" id="{1D931D08-B58D-C042-B8A4-6949B5250EE0}"/>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367791" y="3024606"/>
            <a:ext cx="4722813"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5" descr="D:\perf\TP_tmp.png">
            <a:extLst>
              <a:ext uri="{FF2B5EF4-FFF2-40B4-BE49-F238E27FC236}">
                <a16:creationId xmlns:a16="http://schemas.microsoft.com/office/drawing/2014/main" id="{E07934B2-6355-C443-9881-2328BD9B0E22}"/>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4419601" y="5562600"/>
            <a:ext cx="201136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462976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A9B72C06-D004-8B4B-8994-B0496E0505E2}"/>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Results for M/M/1 Queue(Cont)</a:t>
            </a:r>
          </a:p>
        </p:txBody>
      </p:sp>
      <p:sp>
        <p:nvSpPr>
          <p:cNvPr id="15362" name="Rectangle 3">
            <a:extLst>
              <a:ext uri="{FF2B5EF4-FFF2-40B4-BE49-F238E27FC236}">
                <a16:creationId xmlns:a16="http://schemas.microsoft.com/office/drawing/2014/main" id="{D0B3A2A2-331E-6D46-AD72-B6A86F66CF81}"/>
              </a:ext>
            </a:extLst>
          </p:cNvPr>
          <p:cNvSpPr txBox="1">
            <a:spLocks noGrp="1" noChangeArrowheads="1"/>
          </p:cNvSpPr>
          <p:nvPr>
            <p:ph idx="1"/>
          </p:nvPr>
        </p:nvSpPr>
        <p:spPr>
          <a:xfrm>
            <a:off x="1191600" y="1831450"/>
            <a:ext cx="9751220" cy="4736400"/>
          </a:xfrm>
        </p:spPr>
        <p:txBody>
          <a:bodyPr/>
          <a:lstStyle/>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Mean number of jobs in the system:</a:t>
            </a:r>
          </a:p>
          <a:p>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Variance of the number of jobs in the system:</a:t>
            </a: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p:txBody>
      </p:sp>
      <p:pic>
        <p:nvPicPr>
          <p:cNvPr id="15363" name="Picture 6" descr="D:\perf\TP_tmp.png">
            <a:extLst>
              <a:ext uri="{FF2B5EF4-FFF2-40B4-BE49-F238E27FC236}">
                <a16:creationId xmlns:a16="http://schemas.microsoft.com/office/drawing/2014/main" id="{726471D8-5D5E-074E-B889-4BA982E7F8BF}"/>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520191" y="2574925"/>
            <a:ext cx="5484813" cy="854075"/>
          </a:xfrm>
          <a:prstGeom prst="rect">
            <a:avLst/>
          </a:prstGeom>
          <a:solidFill>
            <a:schemeClr val="tx2"/>
          </a:solidFill>
          <a:ln>
            <a:noFill/>
          </a:ln>
          <a:effectLst/>
        </p:spPr>
      </p:pic>
      <p:pic>
        <p:nvPicPr>
          <p:cNvPr id="15364" name="Picture 7" descr="D:\POWERPNT\97\TP_tmp.png">
            <a:extLst>
              <a:ext uri="{FF2B5EF4-FFF2-40B4-BE49-F238E27FC236}">
                <a16:creationId xmlns:a16="http://schemas.microsoft.com/office/drawing/2014/main" id="{CE681941-0F1E-C74D-B1BE-B99B7863104A}"/>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2728028" y="4813092"/>
            <a:ext cx="7069138"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a:extLst>
              <a:ext uri="{FF2B5EF4-FFF2-40B4-BE49-F238E27FC236}">
                <a16:creationId xmlns:a16="http://schemas.microsoft.com/office/drawing/2014/main" id="{3471D9F2-F591-7D43-A4F9-A832F0932767}"/>
              </a:ext>
            </a:extLst>
          </p:cNvPr>
          <p:cNvSpPr/>
          <p:nvPr/>
        </p:nvSpPr>
        <p:spPr>
          <a:xfrm>
            <a:off x="4227226" y="2574924"/>
            <a:ext cx="1364106" cy="8540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2D55"/>
                </a:solidFill>
                <a:latin typeface="Happy Monkey" panose="02000500000000020004" pitchFamily="2" charset="0"/>
              </a:rPr>
              <a:t>How?</a:t>
            </a:r>
          </a:p>
        </p:txBody>
      </p:sp>
      <p:sp>
        <p:nvSpPr>
          <p:cNvPr id="8" name="Rectangle 7">
            <a:extLst>
              <a:ext uri="{FF2B5EF4-FFF2-40B4-BE49-F238E27FC236}">
                <a16:creationId xmlns:a16="http://schemas.microsoft.com/office/drawing/2014/main" id="{03CECF88-6F87-DA43-9452-4CC5F699142E}"/>
              </a:ext>
            </a:extLst>
          </p:cNvPr>
          <p:cNvSpPr/>
          <p:nvPr/>
        </p:nvSpPr>
        <p:spPr>
          <a:xfrm>
            <a:off x="4227225" y="4490259"/>
            <a:ext cx="2428407" cy="85407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2D55"/>
                </a:solidFill>
                <a:latin typeface="Happy Monkey" panose="02000500000000020004" pitchFamily="2" charset="0"/>
              </a:rPr>
              <a:t>How?</a:t>
            </a:r>
          </a:p>
        </p:txBody>
      </p:sp>
    </p:spTree>
    <p:extLst>
      <p:ext uri="{BB962C8B-B14F-4D97-AF65-F5344CB8AC3E}">
        <p14:creationId xmlns:p14="http://schemas.microsoft.com/office/powerpoint/2010/main" val="314028583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2">
            <a:extLst>
              <a:ext uri="{FF2B5EF4-FFF2-40B4-BE49-F238E27FC236}">
                <a16:creationId xmlns:a16="http://schemas.microsoft.com/office/drawing/2014/main" id="{F8C739FB-B1E1-1D41-8A7A-4407094BCBA3}"/>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zh-CN" altLang="en-US">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 </a:t>
            </a:r>
            <a:r>
              <a:rPr lang="en-US" altLang="zh-CN">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Results for M/M/1 Queue(Cont)</a:t>
            </a:r>
          </a:p>
        </p:txBody>
      </p:sp>
      <p:sp>
        <p:nvSpPr>
          <p:cNvPr id="16386" name="Rectangle 3">
            <a:extLst>
              <a:ext uri="{FF2B5EF4-FFF2-40B4-BE49-F238E27FC236}">
                <a16:creationId xmlns:a16="http://schemas.microsoft.com/office/drawing/2014/main" id="{255B77FC-A467-6A42-B547-0B87A5830C8D}"/>
              </a:ext>
            </a:extLst>
          </p:cNvPr>
          <p:cNvSpPr txBox="1">
            <a:spLocks noGrp="1" noChangeArrowheads="1"/>
          </p:cNvSpPr>
          <p:nvPr>
            <p:ph idx="1"/>
          </p:nvPr>
        </p:nvSpPr>
        <p:spPr>
          <a:xfrm>
            <a:off x="1191600" y="1696538"/>
            <a:ext cx="10021043" cy="4736400"/>
          </a:xfrm>
        </p:spPr>
        <p:txBody>
          <a:bodyPr/>
          <a:lstStyle/>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Probability of n or more jobs in the system:</a:t>
            </a:r>
            <a:b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br>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8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Mean response time </a:t>
            </a:r>
          </a:p>
        </p:txBody>
      </p:sp>
      <p:pic>
        <p:nvPicPr>
          <p:cNvPr id="16387" name="Picture 6" descr="D:\perf\TP_tmp.png">
            <a:extLst>
              <a:ext uri="{FF2B5EF4-FFF2-40B4-BE49-F238E27FC236}">
                <a16:creationId xmlns:a16="http://schemas.microsoft.com/office/drawing/2014/main" id="{7F409F59-EF1F-8946-A9B5-70FBE543185C}"/>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316956" y="2604962"/>
            <a:ext cx="6916738"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7" descr="D:\perf\TP_tmp.png">
            <a:extLst>
              <a:ext uri="{FF2B5EF4-FFF2-40B4-BE49-F238E27FC236}">
                <a16:creationId xmlns:a16="http://schemas.microsoft.com/office/drawing/2014/main" id="{FA12E296-3093-5B4F-B20C-E633BD53B6B7}"/>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4541044" y="4783114"/>
            <a:ext cx="4692650" cy="1401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DA39D66C-7D8E-2E49-9900-D1486BFBFB06}"/>
              </a:ext>
            </a:extLst>
          </p:cNvPr>
          <p:cNvSpPr txBox="1"/>
          <p:nvPr/>
        </p:nvSpPr>
        <p:spPr>
          <a:xfrm>
            <a:off x="5315246" y="4003153"/>
            <a:ext cx="3144246" cy="707886"/>
          </a:xfrm>
          <a:prstGeom prst="rect">
            <a:avLst/>
          </a:prstGeom>
          <a:noFill/>
        </p:spPr>
        <p:txBody>
          <a:bodyPr wrap="square" rtlCol="0">
            <a:spAutoFit/>
          </a:bodyPr>
          <a:lstStyle/>
          <a:p>
            <a:r>
              <a:rPr lang="en-US" sz="2000" dirty="0">
                <a:solidFill>
                  <a:srgbClr val="FF2D55"/>
                </a:solidFill>
                <a:latin typeface="Happy Monkey" panose="02000500000000020004" pitchFamily="2" charset="0"/>
              </a:rPr>
              <a:t>What theorem helps?</a:t>
            </a:r>
          </a:p>
          <a:p>
            <a:endParaRPr lang="en-US" sz="2000" dirty="0">
              <a:solidFill>
                <a:srgbClr val="FF2D55"/>
              </a:solidFill>
              <a:latin typeface="Happy Monkey" panose="02000500000000020004" pitchFamily="2" charset="0"/>
            </a:endParaRPr>
          </a:p>
        </p:txBody>
      </p:sp>
      <p:sp>
        <p:nvSpPr>
          <p:cNvPr id="7" name="Rectangle 6">
            <a:extLst>
              <a:ext uri="{FF2B5EF4-FFF2-40B4-BE49-F238E27FC236}">
                <a16:creationId xmlns:a16="http://schemas.microsoft.com/office/drawing/2014/main" id="{BE6693AF-E2F6-3C4F-B425-DF4102A385BC}"/>
              </a:ext>
            </a:extLst>
          </p:cNvPr>
          <p:cNvSpPr/>
          <p:nvPr/>
        </p:nvSpPr>
        <p:spPr>
          <a:xfrm>
            <a:off x="5315246" y="2604962"/>
            <a:ext cx="3274118"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2D55"/>
                </a:solidFill>
                <a:latin typeface="Happy Monkey" panose="02000500000000020004" pitchFamily="2" charset="0"/>
              </a:rPr>
              <a:t>How?</a:t>
            </a:r>
          </a:p>
        </p:txBody>
      </p:sp>
      <p:sp>
        <p:nvSpPr>
          <p:cNvPr id="8" name="Rectangle 7">
            <a:extLst>
              <a:ext uri="{FF2B5EF4-FFF2-40B4-BE49-F238E27FC236}">
                <a16:creationId xmlns:a16="http://schemas.microsoft.com/office/drawing/2014/main" id="{1F1CD2CB-374F-5848-8B97-A7C11EF79071}"/>
              </a:ext>
            </a:extLst>
          </p:cNvPr>
          <p:cNvSpPr/>
          <p:nvPr/>
        </p:nvSpPr>
        <p:spPr>
          <a:xfrm>
            <a:off x="5315246" y="4377870"/>
            <a:ext cx="3274118" cy="914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2D55"/>
                </a:solidFill>
                <a:latin typeface="Happy Monkey" panose="02000500000000020004" pitchFamily="2" charset="0"/>
              </a:rPr>
              <a:t>How?</a:t>
            </a:r>
          </a:p>
        </p:txBody>
      </p:sp>
    </p:spTree>
    <p:extLst>
      <p:ext uri="{BB962C8B-B14F-4D97-AF65-F5344CB8AC3E}">
        <p14:creationId xmlns:p14="http://schemas.microsoft.com/office/powerpoint/2010/main" val="1899190636"/>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537A7DE-1F53-C747-9812-3BEB882B3FE2}"/>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Results for M/M/1 Queue(Cont)</a:t>
            </a:r>
          </a:p>
        </p:txBody>
      </p:sp>
      <p:sp>
        <p:nvSpPr>
          <p:cNvPr id="17410" name="Rectangle 3">
            <a:extLst>
              <a:ext uri="{FF2B5EF4-FFF2-40B4-BE49-F238E27FC236}">
                <a16:creationId xmlns:a16="http://schemas.microsoft.com/office/drawing/2014/main" id="{67151689-2119-894D-9601-803512D2ED49}"/>
              </a:ext>
            </a:extLst>
          </p:cNvPr>
          <p:cNvSpPr txBox="1">
            <a:spLocks noGrp="1" noChangeArrowheads="1"/>
          </p:cNvSpPr>
          <p:nvPr>
            <p:ph idx="1"/>
          </p:nvPr>
        </p:nvSpPr>
        <p:spPr>
          <a:xfrm>
            <a:off x="1191599" y="1831450"/>
            <a:ext cx="9916111" cy="4736400"/>
          </a:xfrm>
        </p:spPr>
        <p:txBody>
          <a:bodyPr/>
          <a:lstStyle/>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Cumulative distribution  function of the response time:</a:t>
            </a: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response time is exponentially distributed. </a:t>
            </a:r>
            <a:b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b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t>
            </a:r>
            <a:r>
              <a:rPr lang="en-US" altLang="zh-CN" sz="2400" dirty="0">
                <a:latin typeface="Lato" panose="020F0502020204030203" pitchFamily="34" charset="77"/>
                <a:ea typeface="宋体" panose="02010600030101010101" pitchFamily="2" charset="-122"/>
                <a:cs typeface="Times New Roman" panose="02020603050405020304" pitchFamily="18" charset="0"/>
                <a:sym typeface="Symbol" pitchFamily="2" charset="2"/>
              </a:rPr>
              <a:t></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t>
            </a:r>
            <a:r>
              <a:rPr lang="en-US" altLang="zh-CN" sz="24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q-</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percentile of the response time</a:t>
            </a:r>
            <a:endPar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p:txBody>
      </p:sp>
      <p:pic>
        <p:nvPicPr>
          <p:cNvPr id="17411" name="Picture 4" descr="D:\perf\TP_tmp.png">
            <a:extLst>
              <a:ext uri="{FF2B5EF4-FFF2-40B4-BE49-F238E27FC236}">
                <a16:creationId xmlns:a16="http://schemas.microsoft.com/office/drawing/2014/main" id="{43A0E326-B20B-4341-86BE-C3FE40C9321F}"/>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4762972" y="2657371"/>
            <a:ext cx="27733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2" name="Picture 6" descr="D:\perf\TP_tmp.png">
            <a:extLst>
              <a:ext uri="{FF2B5EF4-FFF2-40B4-BE49-F238E27FC236}">
                <a16:creationId xmlns:a16="http://schemas.microsoft.com/office/drawing/2014/main" id="{B2A9FC29-3AFC-E24E-B279-8FC36E17068C}"/>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4762972" y="4503986"/>
            <a:ext cx="3656013" cy="164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a:extLst>
              <a:ext uri="{FF2B5EF4-FFF2-40B4-BE49-F238E27FC236}">
                <a16:creationId xmlns:a16="http://schemas.microsoft.com/office/drawing/2014/main" id="{AA35221A-1D37-CF4D-BC30-B8A194FB3C27}"/>
              </a:ext>
            </a:extLst>
          </p:cNvPr>
          <p:cNvSpPr txBox="1"/>
          <p:nvPr/>
        </p:nvSpPr>
        <p:spPr>
          <a:xfrm>
            <a:off x="8542290" y="2855808"/>
            <a:ext cx="3209996" cy="1569660"/>
          </a:xfrm>
          <a:prstGeom prst="rect">
            <a:avLst/>
          </a:prstGeom>
          <a:noFill/>
        </p:spPr>
        <p:txBody>
          <a:bodyPr wrap="square" rtlCol="0">
            <a:spAutoFit/>
          </a:bodyPr>
          <a:lstStyle/>
          <a:p>
            <a:r>
              <a:rPr lang="en-US" sz="2400" b="1" dirty="0">
                <a:solidFill>
                  <a:srgbClr val="FF2D55"/>
                </a:solidFill>
                <a:latin typeface="Happy Monkey" panose="02000500000000020004" pitchFamily="2" charset="0"/>
              </a:rPr>
              <a:t>Response time distribution is a HARD problem!!!!!</a:t>
            </a:r>
          </a:p>
          <a:p>
            <a:endParaRPr lang="en-US" sz="2400" b="1" dirty="0">
              <a:solidFill>
                <a:srgbClr val="FF2D55"/>
              </a:solidFill>
              <a:latin typeface="Happy Monkey" panose="02000500000000020004" pitchFamily="2" charset="0"/>
            </a:endParaRPr>
          </a:p>
        </p:txBody>
      </p:sp>
    </p:spTree>
    <p:extLst>
      <p:ext uri="{BB962C8B-B14F-4D97-AF65-F5344CB8AC3E}">
        <p14:creationId xmlns:p14="http://schemas.microsoft.com/office/powerpoint/2010/main" val="108675651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B8643-1E66-C944-BE43-2A52C911F9ED}"/>
              </a:ext>
            </a:extLst>
          </p:cNvPr>
          <p:cNvSpPr>
            <a:spLocks noGrp="1"/>
          </p:cNvSpPr>
          <p:nvPr>
            <p:ph type="title"/>
          </p:nvPr>
        </p:nvSpPr>
        <p:spPr/>
        <p:txBody>
          <a:bodyPr/>
          <a:lstStyle/>
          <a:p>
            <a:r>
              <a:rPr lang="en-US" dirty="0"/>
              <a:t>Modern computing systems</a:t>
            </a:r>
          </a:p>
        </p:txBody>
      </p:sp>
      <p:sp>
        <p:nvSpPr>
          <p:cNvPr id="3" name="Text Placeholder 2">
            <a:extLst>
              <a:ext uri="{FF2B5EF4-FFF2-40B4-BE49-F238E27FC236}">
                <a16:creationId xmlns:a16="http://schemas.microsoft.com/office/drawing/2014/main" id="{A5E237FD-302C-F443-9100-5ABD26DC97B0}"/>
              </a:ext>
            </a:extLst>
          </p:cNvPr>
          <p:cNvSpPr>
            <a:spLocks noGrp="1"/>
          </p:cNvSpPr>
          <p:nvPr>
            <p:ph type="body" idx="1"/>
          </p:nvPr>
        </p:nvSpPr>
        <p:spPr/>
        <p:txBody>
          <a:bodyPr/>
          <a:lstStyle/>
          <a:p>
            <a:r>
              <a:rPr lang="en-US" dirty="0"/>
              <a:t>Server</a:t>
            </a:r>
          </a:p>
          <a:p>
            <a:r>
              <a:rPr lang="en-US" dirty="0"/>
              <a:t>Number of servers</a:t>
            </a:r>
          </a:p>
          <a:p>
            <a:r>
              <a:rPr lang="en-US" dirty="0"/>
              <a:t>Number of cores</a:t>
            </a:r>
          </a:p>
          <a:p>
            <a:r>
              <a:rPr lang="en-US" dirty="0"/>
              <a:t>Memory</a:t>
            </a:r>
          </a:p>
          <a:p>
            <a:r>
              <a:rPr lang="en-US" dirty="0"/>
              <a:t>Cache</a:t>
            </a:r>
          </a:p>
          <a:p>
            <a:r>
              <a:rPr lang="en-US" dirty="0"/>
              <a:t>Communication</a:t>
            </a:r>
          </a:p>
        </p:txBody>
      </p:sp>
      <p:sp>
        <p:nvSpPr>
          <p:cNvPr id="5" name="Slide Number Placeholder 4">
            <a:extLst>
              <a:ext uri="{FF2B5EF4-FFF2-40B4-BE49-F238E27FC236}">
                <a16:creationId xmlns:a16="http://schemas.microsoft.com/office/drawing/2014/main" id="{92AC1EB3-4157-5F48-9C44-D63D9296F9E5}"/>
              </a:ext>
            </a:extLst>
          </p:cNvPr>
          <p:cNvSpPr>
            <a:spLocks noGrp="1"/>
          </p:cNvSpPr>
          <p:nvPr>
            <p:ph type="sldNum" idx="12"/>
          </p:nvPr>
        </p:nvSpPr>
        <p:spPr/>
        <p:txBody>
          <a:bodyPr/>
          <a:lstStyle/>
          <a:p>
            <a:fld id="{00000000-1234-1234-1234-123412341234}" type="slidenum">
              <a:rPr lang="en" smtClean="0"/>
              <a:pPr/>
              <a:t>2</a:t>
            </a:fld>
            <a:endParaRPr lang="en"/>
          </a:p>
        </p:txBody>
      </p:sp>
      <p:sp>
        <p:nvSpPr>
          <p:cNvPr id="6" name="Text Placeholder 2">
            <a:extLst>
              <a:ext uri="{FF2B5EF4-FFF2-40B4-BE49-F238E27FC236}">
                <a16:creationId xmlns:a16="http://schemas.microsoft.com/office/drawing/2014/main" id="{A22A6016-40A2-134D-BB0B-97E158B9821D}"/>
              </a:ext>
            </a:extLst>
          </p:cNvPr>
          <p:cNvSpPr txBox="1">
            <a:spLocks/>
          </p:cNvSpPr>
          <p:nvPr/>
        </p:nvSpPr>
        <p:spPr>
          <a:xfrm>
            <a:off x="6249466" y="1600200"/>
            <a:ext cx="4182400" cy="4967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342900" algn="l" rtl="0" eaLnBrk="1" hangingPunct="1">
              <a:lnSpc>
                <a:spcPct val="100000"/>
              </a:lnSpc>
              <a:spcBef>
                <a:spcPts val="60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1pPr>
            <a:lvl2pPr marL="914400" marR="0" lvl="1"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2pPr>
            <a:lvl3pPr marL="1371600" marR="0" lvl="2"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3pPr>
            <a:lvl4pPr marL="1828800" marR="0" lvl="3"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4pPr>
            <a:lvl5pPr marL="2286000" marR="0" lvl="4"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en-US" b="1" dirty="0"/>
              <a:t>Workload</a:t>
            </a:r>
          </a:p>
          <a:p>
            <a:r>
              <a:rPr lang="en-US" b="1" dirty="0"/>
              <a:t>Arrival rate</a:t>
            </a:r>
          </a:p>
          <a:p>
            <a:r>
              <a:rPr lang="en-US" b="1" dirty="0"/>
              <a:t>Applications</a:t>
            </a:r>
          </a:p>
          <a:p>
            <a:r>
              <a:rPr lang="en-US" b="1" dirty="0"/>
              <a:t>Number of threads</a:t>
            </a:r>
          </a:p>
          <a:p>
            <a:endParaRPr lang="en-US" b="1" dirty="0"/>
          </a:p>
        </p:txBody>
      </p:sp>
    </p:spTree>
    <p:extLst>
      <p:ext uri="{BB962C8B-B14F-4D97-AF65-F5344CB8AC3E}">
        <p14:creationId xmlns:p14="http://schemas.microsoft.com/office/powerpoint/2010/main" val="4030816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a:extLst>
              <a:ext uri="{FF2B5EF4-FFF2-40B4-BE49-F238E27FC236}">
                <a16:creationId xmlns:a16="http://schemas.microsoft.com/office/drawing/2014/main" id="{8C3456B2-E4F5-D746-AA00-8FF35EC6DE29}"/>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Results for M/M/1 Queue (Advanced)</a:t>
            </a:r>
          </a:p>
        </p:txBody>
      </p:sp>
      <p:sp>
        <p:nvSpPr>
          <p:cNvPr id="18434" name="Rectangle 3">
            <a:extLst>
              <a:ext uri="{FF2B5EF4-FFF2-40B4-BE49-F238E27FC236}">
                <a16:creationId xmlns:a16="http://schemas.microsoft.com/office/drawing/2014/main" id="{EF194D51-4D18-7048-89CD-B046BE05D988}"/>
              </a:ext>
            </a:extLst>
          </p:cNvPr>
          <p:cNvSpPr txBox="1">
            <a:spLocks noGrp="1" noChangeArrowheads="1"/>
          </p:cNvSpPr>
          <p:nvPr>
            <p:ph idx="1"/>
          </p:nvPr>
        </p:nvSpPr>
        <p:spPr>
          <a:xfrm>
            <a:off x="1191600" y="1767727"/>
            <a:ext cx="10006052" cy="4736400"/>
          </a:xfrm>
        </p:spPr>
        <p:txBody>
          <a:bodyPr/>
          <a:lstStyle/>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Cumulative distribution function of the waiting time:</a:t>
            </a: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This is a truncated exponential distribution. Its q-percentile  is given by:</a:t>
            </a:r>
            <a:b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b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above formula applies only if </a:t>
            </a:r>
            <a:r>
              <a:rPr lang="en-US" altLang="zh-CN" sz="24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q </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is greater than </a:t>
            </a:r>
            <a:r>
              <a:rPr lang="en-US" altLang="zh-CN" sz="24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100(1-</a:t>
            </a:r>
            <a:r>
              <a:rPr lang="en-US" altLang="zh-CN" sz="2400" i="1" dirty="0">
                <a:latin typeface="Symbol" pitchFamily="2" charset="2"/>
                <a:ea typeface="宋体" panose="02010600030101010101" pitchFamily="2" charset="-122"/>
                <a:cs typeface="Lato" panose="020F0502020204030203" pitchFamily="34" charset="77"/>
                <a:sym typeface="Lato" panose="020F0502020204030203" pitchFamily="34" charset="77"/>
              </a:rPr>
              <a:t>r</a:t>
            </a:r>
            <a:r>
              <a:rPr lang="en-US" altLang="zh-CN" sz="24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All lower percentiles are zero</a:t>
            </a:r>
            <a:r>
              <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t>
            </a:r>
          </a:p>
        </p:txBody>
      </p:sp>
      <p:pic>
        <p:nvPicPr>
          <p:cNvPr id="18435" name="Picture 4" descr="D:\perf\TP_tmp.png">
            <a:extLst>
              <a:ext uri="{FF2B5EF4-FFF2-40B4-BE49-F238E27FC236}">
                <a16:creationId xmlns:a16="http://schemas.microsoft.com/office/drawing/2014/main" id="{8A7945B2-A0A0-C34A-9523-F99B665D42B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4389436" y="2382364"/>
            <a:ext cx="30765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5" descr="D:\perf\TP_tmp.png">
            <a:extLst>
              <a:ext uri="{FF2B5EF4-FFF2-40B4-BE49-F238E27FC236}">
                <a16:creationId xmlns:a16="http://schemas.microsoft.com/office/drawing/2014/main" id="{3CA81A62-C120-3948-A84A-CAB317744961}"/>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4083660" y="3334685"/>
            <a:ext cx="3591304" cy="73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7" name="Picture 6" descr="D:\perf\TP_tmp.png">
            <a:extLst>
              <a:ext uri="{FF2B5EF4-FFF2-40B4-BE49-F238E27FC236}">
                <a16:creationId xmlns:a16="http://schemas.microsoft.com/office/drawing/2014/main" id="{D7AC972B-3E8E-6642-A0CA-5714AE607E00}"/>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848301" y="4903467"/>
            <a:ext cx="5159236" cy="83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437138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a:extLst>
              <a:ext uri="{FF2B5EF4-FFF2-40B4-BE49-F238E27FC236}">
                <a16:creationId xmlns:a16="http://schemas.microsoft.com/office/drawing/2014/main" id="{CB48D845-0EEB-0F4E-BBA2-0C9E6171A186}"/>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Example of M/&lt;/1</a:t>
            </a:r>
          </a:p>
        </p:txBody>
      </p:sp>
      <p:sp>
        <p:nvSpPr>
          <p:cNvPr id="20482" name="Rectangle 3">
            <a:extLst>
              <a:ext uri="{FF2B5EF4-FFF2-40B4-BE49-F238E27FC236}">
                <a16:creationId xmlns:a16="http://schemas.microsoft.com/office/drawing/2014/main" id="{30380D30-72AB-1947-9D42-A1CF93289098}"/>
              </a:ext>
            </a:extLst>
          </p:cNvPr>
          <p:cNvSpPr txBox="1">
            <a:spLocks noGrp="1" noChangeArrowheads="1"/>
          </p:cNvSpPr>
          <p:nvPr>
            <p:ph idx="1"/>
          </p:nvPr>
        </p:nvSpPr>
        <p:spPr>
          <a:xfrm>
            <a:off x="1191600" y="1261823"/>
            <a:ext cx="9901121" cy="4736400"/>
          </a:xfrm>
        </p:spPr>
        <p:txBody>
          <a:bodyPr/>
          <a:lstStyle/>
          <a:p>
            <a:pPr marL="38100" indent="0">
              <a:buNone/>
            </a:pP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On a network gateway, measurements show that the packets arrive at a mean rate of 125 packets per  second (</a:t>
            </a:r>
            <a:r>
              <a:rPr lang="en-US" altLang="zh-CN" sz="2400" dirty="0" err="1">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pps</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and the gateway takes about two milliseconds to forward  them. Using  an M/M/1 model, analyze the gateway. What is the probability  of buffer overflow if the gateway had only 13 buffers? How  many buffers do we need to keep packet loss below one packet per million? </a:t>
            </a: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Probability of buffer overflow </a:t>
            </a: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To limit the probability of loss to less than 10</a:t>
            </a:r>
            <a:r>
              <a:rPr lang="en-US" altLang="zh-CN" sz="2400" baseline="300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-6</a:t>
            </a: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en-US" altLang="zh-CN"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p:txBody>
      </p:sp>
      <p:sp>
        <p:nvSpPr>
          <p:cNvPr id="4" name="Snip and Round Single Corner Rectangle 3">
            <a:extLst>
              <a:ext uri="{FF2B5EF4-FFF2-40B4-BE49-F238E27FC236}">
                <a16:creationId xmlns:a16="http://schemas.microsoft.com/office/drawing/2014/main" id="{82CDD3D3-0CC3-EF4A-AB1A-D451922E3E12}"/>
              </a:ext>
            </a:extLst>
          </p:cNvPr>
          <p:cNvSpPr/>
          <p:nvPr/>
        </p:nvSpPr>
        <p:spPr>
          <a:xfrm>
            <a:off x="8284564" y="3573909"/>
            <a:ext cx="3907436" cy="1746351"/>
          </a:xfrm>
          <a:prstGeom prst="snip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altLang="zh-CN" sz="1800" dirty="0">
                <a:solidFill>
                  <a:srgbClr val="0070C0"/>
                </a:solidFill>
                <a:latin typeface="Lato" panose="020F0502020204030203" pitchFamily="34" charset="77"/>
                <a:cs typeface="Lato" panose="020F0502020204030203" pitchFamily="34" charset="77"/>
                <a:sym typeface="Lato" panose="020F0502020204030203" pitchFamily="34" charset="77"/>
              </a:rPr>
              <a:t>Arrival rate l = 125 </a:t>
            </a:r>
            <a:r>
              <a:rPr lang="en-US" altLang="zh-CN" sz="1800" dirty="0" err="1">
                <a:solidFill>
                  <a:srgbClr val="0070C0"/>
                </a:solidFill>
                <a:latin typeface="Lato" panose="020F0502020204030203" pitchFamily="34" charset="77"/>
                <a:cs typeface="Lato" panose="020F0502020204030203" pitchFamily="34" charset="77"/>
                <a:sym typeface="Lato" panose="020F0502020204030203" pitchFamily="34" charset="77"/>
              </a:rPr>
              <a:t>pps</a:t>
            </a:r>
            <a:endParaRPr lang="en-US" altLang="zh-CN" sz="1800" dirty="0">
              <a:solidFill>
                <a:srgbClr val="0070C0"/>
              </a:solidFill>
              <a:latin typeface="Lato" panose="020F0502020204030203" pitchFamily="34" charset="77"/>
              <a:cs typeface="Lato" panose="020F0502020204030203" pitchFamily="34" charset="77"/>
              <a:sym typeface="Lato" panose="020F0502020204030203" pitchFamily="34" charset="77"/>
            </a:endParaRPr>
          </a:p>
          <a:p>
            <a:r>
              <a:rPr lang="en-US" altLang="zh-CN" sz="1800" dirty="0">
                <a:solidFill>
                  <a:srgbClr val="0070C0"/>
                </a:solidFill>
                <a:latin typeface="Lato" panose="020F0502020204030203" pitchFamily="34" charset="77"/>
                <a:cs typeface="Lato" panose="020F0502020204030203" pitchFamily="34" charset="77"/>
                <a:sym typeface="Lato" panose="020F0502020204030203" pitchFamily="34" charset="77"/>
              </a:rPr>
              <a:t>Service rate m = 1/.002 = 500 </a:t>
            </a:r>
            <a:r>
              <a:rPr lang="en-US" altLang="zh-CN" sz="1800" dirty="0" err="1">
                <a:solidFill>
                  <a:srgbClr val="0070C0"/>
                </a:solidFill>
                <a:latin typeface="Lato" panose="020F0502020204030203" pitchFamily="34" charset="77"/>
                <a:cs typeface="Lato" panose="020F0502020204030203" pitchFamily="34" charset="77"/>
                <a:sym typeface="Lato" panose="020F0502020204030203" pitchFamily="34" charset="77"/>
              </a:rPr>
              <a:t>pps</a:t>
            </a:r>
            <a:endParaRPr lang="en-US" altLang="zh-CN" sz="1800" dirty="0">
              <a:solidFill>
                <a:srgbClr val="0070C0"/>
              </a:solidFill>
              <a:latin typeface="Lato" panose="020F0502020204030203" pitchFamily="34" charset="77"/>
              <a:cs typeface="Lato" panose="020F0502020204030203" pitchFamily="34" charset="77"/>
              <a:sym typeface="Lato" panose="020F0502020204030203" pitchFamily="34" charset="77"/>
            </a:endParaRPr>
          </a:p>
          <a:p>
            <a:r>
              <a:rPr lang="en-US" altLang="zh-CN" sz="1800" dirty="0">
                <a:solidFill>
                  <a:srgbClr val="0070C0"/>
                </a:solidFill>
                <a:latin typeface="Lato" panose="020F0502020204030203" pitchFamily="34" charset="77"/>
                <a:cs typeface="Lato" panose="020F0502020204030203" pitchFamily="34" charset="77"/>
                <a:sym typeface="Lato" panose="020F0502020204030203" pitchFamily="34" charset="77"/>
              </a:rPr>
              <a:t>Gateway utilization U</a:t>
            </a:r>
            <a:r>
              <a:rPr lang="en-US" altLang="zh-CN" sz="1800" i="1" dirty="0">
                <a:solidFill>
                  <a:srgbClr val="0070C0"/>
                </a:solidFill>
                <a:latin typeface="Lato" panose="020F0502020204030203" pitchFamily="34" charset="77"/>
                <a:cs typeface="Lato" panose="020F0502020204030203" pitchFamily="34" charset="77"/>
                <a:sym typeface="Lato" panose="020F0502020204030203" pitchFamily="34" charset="77"/>
              </a:rPr>
              <a:t> = 0.25</a:t>
            </a:r>
          </a:p>
        </p:txBody>
      </p:sp>
      <p:pic>
        <p:nvPicPr>
          <p:cNvPr id="5" name="Picture 7" descr="D:\POWERPNT\97\TP_tmp.png">
            <a:extLst>
              <a:ext uri="{FF2B5EF4-FFF2-40B4-BE49-F238E27FC236}">
                <a16:creationId xmlns:a16="http://schemas.microsoft.com/office/drawing/2014/main" id="{8A62CAD6-D3C1-3B43-9E15-183CB565425B}"/>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1681240" y="4126278"/>
            <a:ext cx="5922963" cy="1068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a:extLst>
              <a:ext uri="{FF2B5EF4-FFF2-40B4-BE49-F238E27FC236}">
                <a16:creationId xmlns:a16="http://schemas.microsoft.com/office/drawing/2014/main" id="{1E4BD399-15A9-CA47-8CD4-3DED018D6AB0}"/>
              </a:ext>
            </a:extLst>
          </p:cNvPr>
          <p:cNvGrpSpPr/>
          <p:nvPr/>
        </p:nvGrpSpPr>
        <p:grpSpPr>
          <a:xfrm>
            <a:off x="3225877" y="5815660"/>
            <a:ext cx="4173538" cy="803557"/>
            <a:chOff x="3225877" y="5815660"/>
            <a:chExt cx="4173538" cy="803557"/>
          </a:xfrm>
        </p:grpSpPr>
        <p:pic>
          <p:nvPicPr>
            <p:cNvPr id="6" name="Picture 5" descr="D:\perf\TP_tmp.png">
              <a:extLst>
                <a:ext uri="{FF2B5EF4-FFF2-40B4-BE49-F238E27FC236}">
                  <a16:creationId xmlns:a16="http://schemas.microsoft.com/office/drawing/2014/main" id="{5930F466-893F-814D-A125-D4C5CC6E74B2}"/>
                </a:ext>
              </a:extLst>
            </p:cNvPr>
            <p:cNvPicPr>
              <a:picLocks noChangeAspect="1" noChangeArrowheads="1"/>
            </p:cNvPicPr>
            <p:nvPr>
              <p:custDataLst>
                <p:tags r:id="rId2"/>
              </p:custDataLst>
            </p:nvPr>
          </p:nvPicPr>
          <p:blipFill>
            <a:blip r:embed="rId6">
              <a:extLst>
                <a:ext uri="{28A0092B-C50C-407E-A947-70E740481C1C}">
                  <a14:useLocalDpi xmlns:a14="http://schemas.microsoft.com/office/drawing/2010/main" val="0"/>
                </a:ext>
              </a:extLst>
            </a:blip>
            <a:srcRect/>
            <a:stretch>
              <a:fillRect/>
            </a:stretch>
          </p:blipFill>
          <p:spPr bwMode="auto">
            <a:xfrm>
              <a:off x="4642721" y="5815660"/>
              <a:ext cx="1339850"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descr="D:\perf\TP_tmp.png">
              <a:extLst>
                <a:ext uri="{FF2B5EF4-FFF2-40B4-BE49-F238E27FC236}">
                  <a16:creationId xmlns:a16="http://schemas.microsoft.com/office/drawing/2014/main" id="{39789FAF-1367-534A-8EA3-B69E4D55F92E}"/>
                </a:ext>
              </a:extLst>
            </p:cNvPr>
            <p:cNvPicPr>
              <a:picLocks noChangeAspect="1" noChangeArrowheads="1"/>
            </p:cNvPicPr>
            <p:nvPr>
              <p:custDataLst>
                <p:tags r:id="rId3"/>
              </p:custDataLst>
            </p:nvPr>
          </p:nvPicPr>
          <p:blipFill>
            <a:blip r:embed="rId7">
              <a:extLst>
                <a:ext uri="{28A0092B-C50C-407E-A947-70E740481C1C}">
                  <a14:useLocalDpi xmlns:a14="http://schemas.microsoft.com/office/drawing/2010/main" val="0"/>
                </a:ext>
              </a:extLst>
            </a:blip>
            <a:srcRect/>
            <a:stretch>
              <a:fillRect/>
            </a:stretch>
          </p:blipFill>
          <p:spPr bwMode="auto">
            <a:xfrm>
              <a:off x="3225877" y="6222342"/>
              <a:ext cx="4173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754374641"/>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B39-030E-F74B-993B-D9CDEDCF08FE}"/>
              </a:ext>
            </a:extLst>
          </p:cNvPr>
          <p:cNvSpPr>
            <a:spLocks noGrp="1"/>
          </p:cNvSpPr>
          <p:nvPr>
            <p:ph type="title"/>
          </p:nvPr>
        </p:nvSpPr>
        <p:spPr>
          <a:xfrm>
            <a:off x="1191599" y="274650"/>
            <a:ext cx="9676269" cy="1143000"/>
          </a:xfrm>
        </p:spPr>
        <p:txBody>
          <a:bodyPr/>
          <a:lstStyle/>
          <a:p>
            <a:r>
              <a:rPr lang="en-US" dirty="0"/>
              <a:t>Other queues</a:t>
            </a:r>
          </a:p>
        </p:txBody>
      </p:sp>
      <p:sp>
        <p:nvSpPr>
          <p:cNvPr id="3" name="Content Placeholder 2">
            <a:extLst>
              <a:ext uri="{FF2B5EF4-FFF2-40B4-BE49-F238E27FC236}">
                <a16:creationId xmlns:a16="http://schemas.microsoft.com/office/drawing/2014/main" id="{F41586F8-8D4D-6843-BCBF-2DF8D90147B2}"/>
              </a:ext>
            </a:extLst>
          </p:cNvPr>
          <p:cNvSpPr>
            <a:spLocks noGrp="1"/>
          </p:cNvSpPr>
          <p:nvPr>
            <p:ph idx="1"/>
          </p:nvPr>
        </p:nvSpPr>
        <p:spPr>
          <a:xfrm>
            <a:off x="1191600" y="1831450"/>
            <a:ext cx="10350826" cy="4736400"/>
          </a:xfrm>
        </p:spPr>
        <p:txBody>
          <a:bodyPr/>
          <a:lstStyle/>
          <a:p>
            <a:r>
              <a:rPr lang="en-US" dirty="0"/>
              <a:t>M/G/1</a:t>
            </a:r>
          </a:p>
          <a:p>
            <a:endParaRPr lang="en-US" dirty="0"/>
          </a:p>
          <a:p>
            <a:endParaRPr lang="en-US" dirty="0"/>
          </a:p>
          <a:p>
            <a:r>
              <a:rPr lang="en-US" dirty="0"/>
              <a:t>G/M/1</a:t>
            </a:r>
          </a:p>
          <a:p>
            <a:endParaRPr lang="en-US" dirty="0"/>
          </a:p>
          <a:p>
            <a:endParaRPr lang="en-US" dirty="0"/>
          </a:p>
          <a:p>
            <a:r>
              <a:rPr lang="en-US" dirty="0"/>
              <a:t>G/G/1</a:t>
            </a:r>
          </a:p>
          <a:p>
            <a:endParaRPr lang="en-US" dirty="0"/>
          </a:p>
          <a:p>
            <a:pPr marL="38100" indent="0">
              <a:buNone/>
            </a:pPr>
            <a:endParaRPr lang="en-US" dirty="0"/>
          </a:p>
        </p:txBody>
      </p:sp>
      <p:sp>
        <p:nvSpPr>
          <p:cNvPr id="4" name="Slide Number Placeholder 3">
            <a:extLst>
              <a:ext uri="{FF2B5EF4-FFF2-40B4-BE49-F238E27FC236}">
                <a16:creationId xmlns:a16="http://schemas.microsoft.com/office/drawing/2014/main" id="{0C1FE585-280C-C747-8037-1DE2BC21A4D1}"/>
              </a:ext>
            </a:extLst>
          </p:cNvPr>
          <p:cNvSpPr>
            <a:spLocks noGrp="1"/>
          </p:cNvSpPr>
          <p:nvPr>
            <p:ph type="sldNum" idx="12"/>
          </p:nvPr>
        </p:nvSpPr>
        <p:spPr/>
        <p:txBody>
          <a:bodyPr/>
          <a:lstStyle/>
          <a:p>
            <a:fld id="{00000000-1234-1234-1234-123412341234}" type="slidenum">
              <a:rPr lang="en" smtClean="0"/>
              <a:pPr/>
              <a:t>22</a:t>
            </a:fld>
            <a:endParaRPr lang="en"/>
          </a:p>
        </p:txBody>
      </p:sp>
      <p:graphicFrame>
        <p:nvGraphicFramePr>
          <p:cNvPr id="5" name="Object 4">
            <a:extLst>
              <a:ext uri="{FF2B5EF4-FFF2-40B4-BE49-F238E27FC236}">
                <a16:creationId xmlns:a16="http://schemas.microsoft.com/office/drawing/2014/main" id="{63BB8BA0-30F5-A64C-89A4-FCC3391E6E5B}"/>
              </a:ext>
            </a:extLst>
          </p:cNvPr>
          <p:cNvGraphicFramePr>
            <a:graphicFrameLocks noChangeAspect="1"/>
          </p:cNvGraphicFramePr>
          <p:nvPr>
            <p:extLst>
              <p:ext uri="{D42A27DB-BD31-4B8C-83A1-F6EECF244321}">
                <p14:modId xmlns:p14="http://schemas.microsoft.com/office/powerpoint/2010/main" val="526674763"/>
              </p:ext>
            </p:extLst>
          </p:nvPr>
        </p:nvGraphicFramePr>
        <p:xfrm>
          <a:off x="3636303" y="2231707"/>
          <a:ext cx="3557670" cy="1197293"/>
        </p:xfrm>
        <a:graphic>
          <a:graphicData uri="http://schemas.openxmlformats.org/presentationml/2006/ole">
            <mc:AlternateContent xmlns:mc="http://schemas.openxmlformats.org/markup-compatibility/2006">
              <mc:Choice xmlns:v="urn:schemas-microsoft-com:vml" Requires="v">
                <p:oleObj spid="_x0000_s105490" name="Equation" r:id="rId3" imgW="1320480" imgH="444240" progId="Equation.DSMT4">
                  <p:embed/>
                </p:oleObj>
              </mc:Choice>
              <mc:Fallback>
                <p:oleObj name="Equation" r:id="rId3" imgW="1320480" imgH="444240" progId="Equation.DSMT4">
                  <p:embed/>
                  <p:pic>
                    <p:nvPicPr>
                      <p:cNvPr id="91" name="Object 90"/>
                      <p:cNvPicPr/>
                      <p:nvPr/>
                    </p:nvPicPr>
                    <p:blipFill>
                      <a:blip r:embed="rId4"/>
                      <a:stretch>
                        <a:fillRect/>
                      </a:stretch>
                    </p:blipFill>
                    <p:spPr>
                      <a:xfrm>
                        <a:off x="3636303" y="2231707"/>
                        <a:ext cx="3557670" cy="1197293"/>
                      </a:xfrm>
                      <a:prstGeom prst="rect">
                        <a:avLst/>
                      </a:prstGeom>
                    </p:spPr>
                  </p:pic>
                </p:oleObj>
              </mc:Fallback>
            </mc:AlternateContent>
          </a:graphicData>
        </a:graphic>
      </p:graphicFrame>
      <p:sp>
        <p:nvSpPr>
          <p:cNvPr id="6" name="Oval 5">
            <a:extLst>
              <a:ext uri="{FF2B5EF4-FFF2-40B4-BE49-F238E27FC236}">
                <a16:creationId xmlns:a16="http://schemas.microsoft.com/office/drawing/2014/main" id="{321F6F1E-6AEE-164F-99DF-F78E3C7D7611}"/>
              </a:ext>
            </a:extLst>
          </p:cNvPr>
          <p:cNvSpPr/>
          <p:nvPr/>
        </p:nvSpPr>
        <p:spPr>
          <a:xfrm>
            <a:off x="6048191" y="2075718"/>
            <a:ext cx="1394085" cy="1604321"/>
          </a:xfrm>
          <a:prstGeom prst="ellipse">
            <a:avLst/>
          </a:prstGeom>
          <a:noFill/>
          <a:ln w="28575">
            <a:solidFill>
              <a:srgbClr val="FF2D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795F925-BECD-C344-80DC-979500ACF91F}"/>
              </a:ext>
            </a:extLst>
          </p:cNvPr>
          <p:cNvSpPr txBox="1"/>
          <p:nvPr/>
        </p:nvSpPr>
        <p:spPr>
          <a:xfrm>
            <a:off x="7488630" y="2231707"/>
            <a:ext cx="3144246" cy="1015663"/>
          </a:xfrm>
          <a:prstGeom prst="rect">
            <a:avLst/>
          </a:prstGeom>
          <a:noFill/>
        </p:spPr>
        <p:txBody>
          <a:bodyPr wrap="square" rtlCol="0">
            <a:spAutoFit/>
          </a:bodyPr>
          <a:lstStyle/>
          <a:p>
            <a:r>
              <a:rPr lang="en-US" sz="2000" dirty="0">
                <a:solidFill>
                  <a:srgbClr val="FF2D55"/>
                </a:solidFill>
                <a:latin typeface="Happy Monkey" panose="02000500000000020004" pitchFamily="2" charset="0"/>
              </a:rPr>
              <a:t>What does that mean?</a:t>
            </a:r>
          </a:p>
          <a:p>
            <a:endParaRPr lang="en-US" sz="2000" dirty="0">
              <a:solidFill>
                <a:srgbClr val="FF2D55"/>
              </a:solidFill>
              <a:latin typeface="Happy Monkey" panose="02000500000000020004" pitchFamily="2" charset="0"/>
            </a:endParaRPr>
          </a:p>
          <a:p>
            <a:endParaRPr lang="en-US" sz="2000" dirty="0">
              <a:solidFill>
                <a:srgbClr val="FF2D55"/>
              </a:solidFill>
              <a:latin typeface="Happy Monkey" panose="02000500000000020004" pitchFamily="2" charset="0"/>
            </a:endParaRPr>
          </a:p>
        </p:txBody>
      </p:sp>
    </p:spTree>
    <p:extLst>
      <p:ext uri="{BB962C8B-B14F-4D97-AF65-F5344CB8AC3E}">
        <p14:creationId xmlns:p14="http://schemas.microsoft.com/office/powerpoint/2010/main" val="4251112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7" name="Group 76"/>
          <p:cNvGrpSpPr/>
          <p:nvPr/>
        </p:nvGrpSpPr>
        <p:grpSpPr>
          <a:xfrm>
            <a:off x="4281823" y="1709414"/>
            <a:ext cx="3168451" cy="719589"/>
            <a:chOff x="2647950" y="1771051"/>
            <a:chExt cx="4328417" cy="1143389"/>
          </a:xfrm>
        </p:grpSpPr>
        <p:sp>
          <p:nvSpPr>
            <p:cNvPr id="78" name="Line 91"/>
            <p:cNvSpPr>
              <a:spLocks noChangeShapeType="1"/>
            </p:cNvSpPr>
            <p:nvPr/>
          </p:nvSpPr>
          <p:spPr bwMode="auto">
            <a:xfrm>
              <a:off x="3328989" y="1834199"/>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92"/>
            <p:cNvSpPr>
              <a:spLocks noChangeShapeType="1"/>
            </p:cNvSpPr>
            <p:nvPr/>
          </p:nvSpPr>
          <p:spPr bwMode="auto">
            <a:xfrm flipH="1">
              <a:off x="4825496" y="1816526"/>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93"/>
            <p:cNvSpPr>
              <a:spLocks noChangeShapeType="1"/>
            </p:cNvSpPr>
            <p:nvPr/>
          </p:nvSpPr>
          <p:spPr bwMode="auto">
            <a:xfrm>
              <a:off x="3328989" y="2751866"/>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94"/>
            <p:cNvSpPr>
              <a:spLocks noChangeShapeType="1"/>
            </p:cNvSpPr>
            <p:nvPr/>
          </p:nvSpPr>
          <p:spPr bwMode="auto">
            <a:xfrm>
              <a:off x="4461884"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95"/>
            <p:cNvSpPr>
              <a:spLocks noChangeShapeType="1"/>
            </p:cNvSpPr>
            <p:nvPr/>
          </p:nvSpPr>
          <p:spPr bwMode="auto">
            <a:xfrm>
              <a:off x="4084253"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96"/>
            <p:cNvSpPr>
              <a:spLocks noChangeShapeType="1"/>
            </p:cNvSpPr>
            <p:nvPr/>
          </p:nvSpPr>
          <p:spPr bwMode="auto">
            <a:xfrm>
              <a:off x="3706621"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Oval 97"/>
            <p:cNvSpPr>
              <a:spLocks noChangeArrowheads="1"/>
            </p:cNvSpPr>
            <p:nvPr/>
          </p:nvSpPr>
          <p:spPr bwMode="auto">
            <a:xfrm>
              <a:off x="4832003" y="1771051"/>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89" name="Line 98"/>
            <p:cNvSpPr>
              <a:spLocks noChangeShapeType="1"/>
            </p:cNvSpPr>
            <p:nvPr/>
          </p:nvSpPr>
          <p:spPr bwMode="auto">
            <a:xfrm>
              <a:off x="6178518" y="2333371"/>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4" name="AutoShape 119"/>
            <p:cNvSpPr>
              <a:spLocks noChangeArrowheads="1"/>
            </p:cNvSpPr>
            <p:nvPr/>
          </p:nvSpPr>
          <p:spPr bwMode="auto">
            <a:xfrm rot="5400000" flipH="1" flipV="1">
              <a:off x="2834463" y="1953399"/>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6" name="Rectangle 145" descr="Purple mesh"/>
            <p:cNvSpPr>
              <a:spLocks noChangeArrowheads="1"/>
            </p:cNvSpPr>
            <p:nvPr/>
          </p:nvSpPr>
          <p:spPr bwMode="auto">
            <a:xfrm rot="5400000">
              <a:off x="3629195" y="2272701"/>
              <a:ext cx="533400" cy="1524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97" name="Rectangle 174" descr="Purple mesh"/>
            <p:cNvSpPr>
              <a:spLocks noChangeArrowheads="1"/>
            </p:cNvSpPr>
            <p:nvPr/>
          </p:nvSpPr>
          <p:spPr bwMode="auto">
            <a:xfrm rot="5400000">
              <a:off x="3939552" y="2192532"/>
              <a:ext cx="692150" cy="1539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98" name="Rectangle 175" descr="Purple mesh"/>
            <p:cNvSpPr>
              <a:spLocks noChangeArrowheads="1"/>
            </p:cNvSpPr>
            <p:nvPr/>
          </p:nvSpPr>
          <p:spPr bwMode="auto">
            <a:xfrm rot="5400000">
              <a:off x="4492795" y="2353664"/>
              <a:ext cx="315913" cy="1666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grpSp>
        <p:nvGrpSpPr>
          <p:cNvPr id="101" name="Group 100"/>
          <p:cNvGrpSpPr/>
          <p:nvPr/>
        </p:nvGrpSpPr>
        <p:grpSpPr>
          <a:xfrm>
            <a:off x="6022493" y="1182910"/>
            <a:ext cx="322147" cy="921754"/>
            <a:chOff x="5092666" y="1112478"/>
            <a:chExt cx="440085" cy="1464619"/>
          </a:xfrm>
        </p:grpSpPr>
        <p:sp>
          <p:nvSpPr>
            <p:cNvPr id="106" name="Text Box 142"/>
            <p:cNvSpPr txBox="1">
              <a:spLocks noChangeArrowheads="1"/>
            </p:cNvSpPr>
            <p:nvPr/>
          </p:nvSpPr>
          <p:spPr bwMode="auto">
            <a:xfrm>
              <a:off x="5348020" y="1112478"/>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pPr algn="ctr"/>
              <a:endParaRPr lang="en-US" sz="2000" b="0" dirty="0"/>
            </a:p>
          </p:txBody>
        </p:sp>
        <p:sp>
          <p:nvSpPr>
            <p:cNvPr id="129" name="Text Box 142"/>
            <p:cNvSpPr txBox="1">
              <a:spLocks noChangeArrowheads="1"/>
            </p:cNvSpPr>
            <p:nvPr/>
          </p:nvSpPr>
          <p:spPr bwMode="auto">
            <a:xfrm>
              <a:off x="5092666" y="1992321"/>
              <a:ext cx="421910" cy="58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m</a:t>
              </a:r>
              <a:endParaRPr lang="en-US" b="0" baseline="-24000" dirty="0"/>
            </a:p>
          </p:txBody>
        </p:sp>
      </p:grpSp>
      <p:grpSp>
        <p:nvGrpSpPr>
          <p:cNvPr id="9" name="Group 8">
            <a:extLst>
              <a:ext uri="{FF2B5EF4-FFF2-40B4-BE49-F238E27FC236}">
                <a16:creationId xmlns:a16="http://schemas.microsoft.com/office/drawing/2014/main" id="{86889161-9AA3-A14E-9AA4-E9FE10357BC7}"/>
              </a:ext>
            </a:extLst>
          </p:cNvPr>
          <p:cNvGrpSpPr/>
          <p:nvPr/>
        </p:nvGrpSpPr>
        <p:grpSpPr>
          <a:xfrm>
            <a:off x="3561317" y="1932388"/>
            <a:ext cx="375728" cy="465974"/>
            <a:chOff x="3562678" y="1956616"/>
            <a:chExt cx="375728" cy="465974"/>
          </a:xfrm>
        </p:grpSpPr>
        <p:cxnSp>
          <p:nvCxnSpPr>
            <p:cNvPr id="131" name="Straight Connector 130"/>
            <p:cNvCxnSpPr/>
            <p:nvPr/>
          </p:nvCxnSpPr>
          <p:spPr bwMode="auto">
            <a:xfrm>
              <a:off x="3590400" y="2251889"/>
              <a:ext cx="347930" cy="2848"/>
            </a:xfrm>
            <a:prstGeom prst="line">
              <a:avLst/>
            </a:prstGeom>
            <a:noFill/>
            <a:ln w="28575" cap="flat" cmpd="sng" algn="ctr">
              <a:solidFill>
                <a:schemeClr val="accent2"/>
              </a:solidFill>
              <a:prstDash val="solid"/>
              <a:round/>
              <a:headEnd type="none" w="med" len="med"/>
              <a:tailEnd type="none" w="med" len="med"/>
            </a:ln>
            <a:effectLst/>
          </p:spPr>
        </p:cxnSp>
        <p:sp>
          <p:nvSpPr>
            <p:cNvPr id="132" name="TextBox 131"/>
            <p:cNvSpPr txBox="1"/>
            <p:nvPr/>
          </p:nvSpPr>
          <p:spPr>
            <a:xfrm>
              <a:off x="3562678" y="1956616"/>
              <a:ext cx="375728" cy="193699"/>
            </a:xfrm>
            <a:prstGeom prst="rect">
              <a:avLst/>
            </a:prstGeom>
            <a:noFill/>
          </p:spPr>
          <p:txBody>
            <a:bodyPr wrap="none" rtlCol="0">
              <a:spAutoFit/>
            </a:bodyPr>
            <a:lstStyle/>
            <a:p>
              <a:r>
                <a:rPr lang="en-US" dirty="0"/>
                <a:t>jobs</a:t>
              </a:r>
            </a:p>
          </p:txBody>
        </p:sp>
        <p:sp>
          <p:nvSpPr>
            <p:cNvPr id="133" name="TextBox 132"/>
            <p:cNvSpPr txBox="1"/>
            <p:nvPr/>
          </p:nvSpPr>
          <p:spPr>
            <a:xfrm>
              <a:off x="3576670" y="2228891"/>
              <a:ext cx="339351" cy="193699"/>
            </a:xfrm>
            <a:prstGeom prst="rect">
              <a:avLst/>
            </a:prstGeom>
            <a:noFill/>
          </p:spPr>
          <p:txBody>
            <a:bodyPr wrap="none" rtlCol="0">
              <a:spAutoFit/>
            </a:bodyPr>
            <a:lstStyle/>
            <a:p>
              <a:r>
                <a:rPr lang="en-US" dirty="0"/>
                <a:t>sec</a:t>
              </a:r>
              <a:endParaRPr lang="en-US" sz="1600" dirty="0"/>
            </a:p>
          </p:txBody>
        </p:sp>
      </p:grpSp>
      <p:sp>
        <p:nvSpPr>
          <p:cNvPr id="134" name="Text Box 142"/>
          <p:cNvSpPr txBox="1">
            <a:spLocks noChangeArrowheads="1"/>
          </p:cNvSpPr>
          <p:nvPr/>
        </p:nvSpPr>
        <p:spPr bwMode="auto">
          <a:xfrm>
            <a:off x="3221340" y="1911637"/>
            <a:ext cx="308843" cy="368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l</a:t>
            </a:r>
            <a:endParaRPr lang="en-US" b="0" baseline="-24000" dirty="0"/>
          </a:p>
        </p:txBody>
      </p:sp>
      <p:grpSp>
        <p:nvGrpSpPr>
          <p:cNvPr id="140" name="Group 139"/>
          <p:cNvGrpSpPr/>
          <p:nvPr/>
        </p:nvGrpSpPr>
        <p:grpSpPr>
          <a:xfrm>
            <a:off x="5105915" y="1118578"/>
            <a:ext cx="2175016" cy="495177"/>
            <a:chOff x="6248959" y="6025983"/>
            <a:chExt cx="2895041" cy="536575"/>
          </a:xfrm>
        </p:grpSpPr>
        <p:sp>
          <p:nvSpPr>
            <p:cNvPr id="141" name="Line 178"/>
            <p:cNvSpPr>
              <a:spLocks noChangeShapeType="1"/>
            </p:cNvSpPr>
            <p:nvPr/>
          </p:nvSpPr>
          <p:spPr bwMode="auto">
            <a:xfrm>
              <a:off x="6248959" y="6027570"/>
              <a:ext cx="2895041"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42" name="Line 180"/>
            <p:cNvSpPr>
              <a:spLocks noChangeShapeType="1"/>
            </p:cNvSpPr>
            <p:nvPr/>
          </p:nvSpPr>
          <p:spPr bwMode="auto">
            <a:xfrm flipH="1">
              <a:off x="9142160" y="6029158"/>
              <a:ext cx="1840" cy="51435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43" name="Line 189"/>
            <p:cNvSpPr>
              <a:spLocks noChangeShapeType="1"/>
            </p:cNvSpPr>
            <p:nvPr/>
          </p:nvSpPr>
          <p:spPr bwMode="auto">
            <a:xfrm flipH="1">
              <a:off x="6269204" y="6025983"/>
              <a:ext cx="0" cy="536575"/>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pSp>
      <p:grpSp>
        <p:nvGrpSpPr>
          <p:cNvPr id="144" name="Group 143"/>
          <p:cNvGrpSpPr/>
          <p:nvPr/>
        </p:nvGrpSpPr>
        <p:grpSpPr>
          <a:xfrm>
            <a:off x="5226418" y="1480084"/>
            <a:ext cx="997165" cy="269894"/>
            <a:chOff x="6248959" y="6025983"/>
            <a:chExt cx="2895041" cy="536575"/>
          </a:xfrm>
        </p:grpSpPr>
        <p:sp>
          <p:nvSpPr>
            <p:cNvPr id="145" name="Line 178"/>
            <p:cNvSpPr>
              <a:spLocks noChangeShapeType="1"/>
            </p:cNvSpPr>
            <p:nvPr/>
          </p:nvSpPr>
          <p:spPr bwMode="auto">
            <a:xfrm>
              <a:off x="6248959" y="6027570"/>
              <a:ext cx="2895041" cy="0"/>
            </a:xfrm>
            <a:prstGeom prst="line">
              <a:avLst/>
            </a:prstGeom>
            <a:noFill/>
            <a:ln w="28575">
              <a:solidFill>
                <a:srgbClr val="00B050"/>
              </a:solidFill>
              <a:round/>
              <a:headEnd/>
              <a:tailEnd/>
            </a:ln>
            <a:extLst>
              <a:ext uri="{909E8E84-426E-40DD-AFC4-6F175D3DCCD1}">
                <a14:hiddenFill xmlns:a14="http://schemas.microsoft.com/office/drawing/2010/main">
                  <a:noFill/>
                </a14:hiddenFill>
              </a:ext>
            </a:extLst>
          </p:spPr>
          <p:txBody>
            <a:bodyPr wrap="none">
              <a:spAutoFit/>
            </a:bodyPr>
            <a:lstStyle/>
            <a:p>
              <a:endParaRPr lang="en-US"/>
            </a:p>
          </p:txBody>
        </p:sp>
        <p:sp>
          <p:nvSpPr>
            <p:cNvPr id="146" name="Line 180"/>
            <p:cNvSpPr>
              <a:spLocks noChangeShapeType="1"/>
            </p:cNvSpPr>
            <p:nvPr/>
          </p:nvSpPr>
          <p:spPr bwMode="auto">
            <a:xfrm flipH="1">
              <a:off x="9142160" y="6029158"/>
              <a:ext cx="1840" cy="514350"/>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sp>
          <p:nvSpPr>
            <p:cNvPr id="147" name="Line 189"/>
            <p:cNvSpPr>
              <a:spLocks noChangeShapeType="1"/>
            </p:cNvSpPr>
            <p:nvPr/>
          </p:nvSpPr>
          <p:spPr bwMode="auto">
            <a:xfrm flipH="1">
              <a:off x="6269204" y="6025983"/>
              <a:ext cx="0" cy="536575"/>
            </a:xfrm>
            <a:prstGeom prst="line">
              <a:avLst/>
            </a:prstGeom>
            <a:noFill/>
            <a:ln w="28575">
              <a:solidFill>
                <a:srgbClr val="00B050"/>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en-US"/>
            </a:p>
          </p:txBody>
        </p:sp>
      </p:grpSp>
      <p:graphicFrame>
        <p:nvGraphicFramePr>
          <p:cNvPr id="4" name="Object 3"/>
          <p:cNvGraphicFramePr>
            <a:graphicFrameLocks noChangeAspect="1"/>
          </p:cNvGraphicFramePr>
          <p:nvPr>
            <p:extLst>
              <p:ext uri="{D42A27DB-BD31-4B8C-83A1-F6EECF244321}">
                <p14:modId xmlns:p14="http://schemas.microsoft.com/office/powerpoint/2010/main" val="608617668"/>
              </p:ext>
            </p:extLst>
          </p:nvPr>
        </p:nvGraphicFramePr>
        <p:xfrm>
          <a:off x="5702303" y="1256799"/>
          <a:ext cx="230218" cy="376457"/>
        </p:xfrm>
        <a:graphic>
          <a:graphicData uri="http://schemas.openxmlformats.org/presentationml/2006/ole">
            <mc:AlternateContent xmlns:mc="http://schemas.openxmlformats.org/markup-compatibility/2006">
              <mc:Choice xmlns:v="urn:schemas-microsoft-com:vml" Requires="v">
                <p:oleObj spid="_x0000_s70846" name="Equation" r:id="rId5" imgW="177480" imgH="241200" progId="Equation.DSMT4">
                  <p:embed/>
                </p:oleObj>
              </mc:Choice>
              <mc:Fallback>
                <p:oleObj name="Equation" r:id="rId5" imgW="177480" imgH="241200" progId="Equation.DSMT4">
                  <p:embed/>
                  <p:pic>
                    <p:nvPicPr>
                      <p:cNvPr id="4" name="Object 3"/>
                      <p:cNvPicPr/>
                      <p:nvPr/>
                    </p:nvPicPr>
                    <p:blipFill>
                      <a:blip r:embed="rId6"/>
                      <a:stretch>
                        <a:fillRect/>
                      </a:stretch>
                    </p:blipFill>
                    <p:spPr>
                      <a:xfrm>
                        <a:off x="5702303" y="1256799"/>
                        <a:ext cx="230218" cy="376457"/>
                      </a:xfrm>
                      <a:prstGeom prst="rect">
                        <a:avLst/>
                      </a:prstGeom>
                      <a:solidFill>
                        <a:schemeClr val="bg1"/>
                      </a:solidFill>
                    </p:spPr>
                  </p:pic>
                </p:oleObj>
              </mc:Fallback>
            </mc:AlternateContent>
          </a:graphicData>
        </a:graphic>
      </p:graphicFrame>
      <p:graphicFrame>
        <p:nvGraphicFramePr>
          <p:cNvPr id="148" name="Object 147"/>
          <p:cNvGraphicFramePr>
            <a:graphicFrameLocks noChangeAspect="1"/>
          </p:cNvGraphicFramePr>
          <p:nvPr>
            <p:extLst>
              <p:ext uri="{D42A27DB-BD31-4B8C-83A1-F6EECF244321}">
                <p14:modId xmlns:p14="http://schemas.microsoft.com/office/powerpoint/2010/main" val="1534710485"/>
              </p:ext>
            </p:extLst>
          </p:nvPr>
        </p:nvGraphicFramePr>
        <p:xfrm>
          <a:off x="6589383" y="852763"/>
          <a:ext cx="326352" cy="431354"/>
        </p:xfrm>
        <a:graphic>
          <a:graphicData uri="http://schemas.openxmlformats.org/presentationml/2006/ole">
            <mc:AlternateContent xmlns:mc="http://schemas.openxmlformats.org/markup-compatibility/2006">
              <mc:Choice xmlns:v="urn:schemas-microsoft-com:vml" Requires="v">
                <p:oleObj spid="_x0000_s70847" name="Equation" r:id="rId7" imgW="139680" imgH="164880" progId="Equation.DSMT4">
                  <p:embed/>
                </p:oleObj>
              </mc:Choice>
              <mc:Fallback>
                <p:oleObj name="Equation" r:id="rId7" imgW="139680" imgH="164880" progId="Equation.DSMT4">
                  <p:embed/>
                  <p:pic>
                    <p:nvPicPr>
                      <p:cNvPr id="148" name="Object 147"/>
                      <p:cNvPicPr/>
                      <p:nvPr/>
                    </p:nvPicPr>
                    <p:blipFill>
                      <a:blip r:embed="rId8"/>
                      <a:stretch>
                        <a:fillRect/>
                      </a:stretch>
                    </p:blipFill>
                    <p:spPr>
                      <a:xfrm>
                        <a:off x="6589383" y="852763"/>
                        <a:ext cx="326352" cy="431354"/>
                      </a:xfrm>
                      <a:prstGeom prst="rect">
                        <a:avLst/>
                      </a:prstGeom>
                      <a:solidFill>
                        <a:schemeClr val="bg1"/>
                      </a:solidFill>
                    </p:spPr>
                  </p:pic>
                </p:oleObj>
              </mc:Fallback>
            </mc:AlternateContent>
          </a:graphicData>
        </a:graphic>
      </p:graphicFrame>
      <p:sp>
        <p:nvSpPr>
          <p:cNvPr id="151" name="TextBox 150"/>
          <p:cNvSpPr txBox="1"/>
          <p:nvPr/>
        </p:nvSpPr>
        <p:spPr>
          <a:xfrm>
            <a:off x="5203513" y="2693183"/>
            <a:ext cx="1327257" cy="461665"/>
          </a:xfrm>
          <a:prstGeom prst="rect">
            <a:avLst/>
          </a:prstGeom>
          <a:noFill/>
          <a:ln w="34925">
            <a:solidFill>
              <a:srgbClr val="0070C0"/>
            </a:solidFill>
          </a:ln>
        </p:spPr>
        <p:txBody>
          <a:bodyPr wrap="square" rtlCol="0">
            <a:spAutoFit/>
          </a:bodyPr>
          <a:lstStyle/>
          <a:p>
            <a:r>
              <a:rPr lang="en-US" sz="2400" dirty="0">
                <a:solidFill>
                  <a:schemeClr val="tx1"/>
                </a:solidFill>
                <a:latin typeface="Lato" panose="020F0502020204030203" pitchFamily="34" charset="77"/>
              </a:rPr>
              <a:t>M/M/1</a:t>
            </a:r>
          </a:p>
        </p:txBody>
      </p:sp>
      <p:sp>
        <p:nvSpPr>
          <p:cNvPr id="152" name="TextBox 151"/>
          <p:cNvSpPr txBox="1"/>
          <p:nvPr/>
        </p:nvSpPr>
        <p:spPr>
          <a:xfrm>
            <a:off x="8652007" y="2693183"/>
            <a:ext cx="1261280" cy="461665"/>
          </a:xfrm>
          <a:prstGeom prst="rect">
            <a:avLst/>
          </a:prstGeom>
          <a:noFill/>
          <a:ln w="34925">
            <a:solidFill>
              <a:srgbClr val="0070C0"/>
            </a:solidFill>
          </a:ln>
        </p:spPr>
        <p:txBody>
          <a:bodyPr wrap="square" rtlCol="0">
            <a:spAutoFit/>
          </a:bodyPr>
          <a:lstStyle/>
          <a:p>
            <a:r>
              <a:rPr lang="en-US" sz="2400" dirty="0">
                <a:solidFill>
                  <a:schemeClr val="tx1"/>
                </a:solidFill>
                <a:latin typeface="Lato" panose="020F0502020204030203" pitchFamily="34" charset="77"/>
              </a:rPr>
              <a:t>M/G/1</a:t>
            </a:r>
          </a:p>
        </p:txBody>
      </p:sp>
      <p:sp>
        <p:nvSpPr>
          <p:cNvPr id="15" name="TextBox 14"/>
          <p:cNvSpPr txBox="1"/>
          <p:nvPr/>
        </p:nvSpPr>
        <p:spPr>
          <a:xfrm>
            <a:off x="1765654" y="2693183"/>
            <a:ext cx="1209963" cy="461665"/>
          </a:xfrm>
          <a:prstGeom prst="rect">
            <a:avLst/>
          </a:prstGeom>
          <a:noFill/>
          <a:ln w="34925">
            <a:solidFill>
              <a:srgbClr val="0070C0"/>
            </a:solidFill>
          </a:ln>
        </p:spPr>
        <p:txBody>
          <a:bodyPr wrap="square" rtlCol="0">
            <a:spAutoFit/>
          </a:bodyPr>
          <a:lstStyle/>
          <a:p>
            <a:r>
              <a:rPr lang="en-US" sz="2400" dirty="0">
                <a:solidFill>
                  <a:schemeClr val="tx1"/>
                </a:solidFill>
                <a:latin typeface="Lato" panose="020F0502020204030203" pitchFamily="34" charset="77"/>
              </a:rPr>
              <a:t>D/D/1</a:t>
            </a:r>
          </a:p>
        </p:txBody>
      </p:sp>
      <p:graphicFrame>
        <p:nvGraphicFramePr>
          <p:cNvPr id="2" name="Object 1"/>
          <p:cNvGraphicFramePr>
            <a:graphicFrameLocks noChangeAspect="1"/>
          </p:cNvGraphicFramePr>
          <p:nvPr>
            <p:extLst>
              <p:ext uri="{D42A27DB-BD31-4B8C-83A1-F6EECF244321}">
                <p14:modId xmlns:p14="http://schemas.microsoft.com/office/powerpoint/2010/main" val="2696637830"/>
              </p:ext>
            </p:extLst>
          </p:nvPr>
        </p:nvGraphicFramePr>
        <p:xfrm>
          <a:off x="1944635" y="3242944"/>
          <a:ext cx="1209962" cy="565302"/>
        </p:xfrm>
        <a:graphic>
          <a:graphicData uri="http://schemas.openxmlformats.org/presentationml/2006/ole">
            <mc:AlternateContent xmlns:mc="http://schemas.openxmlformats.org/markup-compatibility/2006">
              <mc:Choice xmlns:v="urn:schemas-microsoft-com:vml" Requires="v">
                <p:oleObj spid="_x0000_s70848" name="Equation" r:id="rId9" imgW="622080" imgH="241200" progId="Equation.DSMT4">
                  <p:embed/>
                </p:oleObj>
              </mc:Choice>
              <mc:Fallback>
                <p:oleObj name="Equation" r:id="rId9" imgW="622080" imgH="241200" progId="Equation.DSMT4">
                  <p:embed/>
                  <p:pic>
                    <p:nvPicPr>
                      <p:cNvPr id="2" name="Object 1"/>
                      <p:cNvPicPr/>
                      <p:nvPr/>
                    </p:nvPicPr>
                    <p:blipFill>
                      <a:blip r:embed="rId10"/>
                      <a:stretch>
                        <a:fillRect/>
                      </a:stretch>
                    </p:blipFill>
                    <p:spPr>
                      <a:xfrm>
                        <a:off x="1944635" y="3242944"/>
                        <a:ext cx="1209962" cy="565302"/>
                      </a:xfrm>
                      <a:prstGeom prst="rect">
                        <a:avLst/>
                      </a:prstGeom>
                    </p:spPr>
                  </p:pic>
                </p:oleObj>
              </mc:Fallback>
            </mc:AlternateContent>
          </a:graphicData>
        </a:graphic>
      </p:graphicFrame>
      <p:graphicFrame>
        <p:nvGraphicFramePr>
          <p:cNvPr id="90" name="Object 89"/>
          <p:cNvGraphicFramePr>
            <a:graphicFrameLocks noChangeAspect="1"/>
          </p:cNvGraphicFramePr>
          <p:nvPr>
            <p:extLst>
              <p:ext uri="{D42A27DB-BD31-4B8C-83A1-F6EECF244321}">
                <p14:modId xmlns:p14="http://schemas.microsoft.com/office/powerpoint/2010/main" val="572638427"/>
              </p:ext>
            </p:extLst>
          </p:nvPr>
        </p:nvGraphicFramePr>
        <p:xfrm>
          <a:off x="4910383" y="3123029"/>
          <a:ext cx="2269923" cy="940168"/>
        </p:xfrm>
        <a:graphic>
          <a:graphicData uri="http://schemas.openxmlformats.org/presentationml/2006/ole">
            <mc:AlternateContent xmlns:mc="http://schemas.openxmlformats.org/markup-compatibility/2006">
              <mc:Choice xmlns:v="urn:schemas-microsoft-com:vml" Requires="v">
                <p:oleObj spid="_x0000_s70849" name="Equation" r:id="rId11" imgW="1218960" imgH="419040" progId="Equation.DSMT4">
                  <p:embed/>
                </p:oleObj>
              </mc:Choice>
              <mc:Fallback>
                <p:oleObj name="Equation" r:id="rId11" imgW="1218960" imgH="419040" progId="Equation.DSMT4">
                  <p:embed/>
                  <p:pic>
                    <p:nvPicPr>
                      <p:cNvPr id="90" name="Object 89"/>
                      <p:cNvPicPr/>
                      <p:nvPr/>
                    </p:nvPicPr>
                    <p:blipFill>
                      <a:blip r:embed="rId12"/>
                      <a:stretch>
                        <a:fillRect/>
                      </a:stretch>
                    </p:blipFill>
                    <p:spPr>
                      <a:xfrm>
                        <a:off x="4910383" y="3123029"/>
                        <a:ext cx="2269923" cy="940168"/>
                      </a:xfrm>
                      <a:prstGeom prst="rect">
                        <a:avLst/>
                      </a:prstGeom>
                    </p:spPr>
                  </p:pic>
                </p:oleObj>
              </mc:Fallback>
            </mc:AlternateContent>
          </a:graphicData>
        </a:graphic>
      </p:graphicFrame>
      <p:graphicFrame>
        <p:nvGraphicFramePr>
          <p:cNvPr id="91" name="Object 90"/>
          <p:cNvGraphicFramePr>
            <a:graphicFrameLocks noChangeAspect="1"/>
          </p:cNvGraphicFramePr>
          <p:nvPr>
            <p:extLst>
              <p:ext uri="{D42A27DB-BD31-4B8C-83A1-F6EECF244321}">
                <p14:modId xmlns:p14="http://schemas.microsoft.com/office/powerpoint/2010/main" val="3560309412"/>
              </p:ext>
            </p:extLst>
          </p:nvPr>
        </p:nvGraphicFramePr>
        <p:xfrm>
          <a:off x="7981763" y="2964368"/>
          <a:ext cx="2684651" cy="1088615"/>
        </p:xfrm>
        <a:graphic>
          <a:graphicData uri="http://schemas.openxmlformats.org/presentationml/2006/ole">
            <mc:AlternateContent xmlns:mc="http://schemas.openxmlformats.org/markup-compatibility/2006">
              <mc:Choice xmlns:v="urn:schemas-microsoft-com:vml" Requires="v">
                <p:oleObj spid="_x0000_s70850" name="Equation" r:id="rId13" imgW="1320480" imgH="444240" progId="Equation.DSMT4">
                  <p:embed/>
                </p:oleObj>
              </mc:Choice>
              <mc:Fallback>
                <p:oleObj name="Equation" r:id="rId13" imgW="1320480" imgH="444240" progId="Equation.DSMT4">
                  <p:embed/>
                  <p:pic>
                    <p:nvPicPr>
                      <p:cNvPr id="91" name="Object 90"/>
                      <p:cNvPicPr/>
                      <p:nvPr/>
                    </p:nvPicPr>
                    <p:blipFill>
                      <a:blip r:embed="rId14"/>
                      <a:stretch>
                        <a:fillRect/>
                      </a:stretch>
                    </p:blipFill>
                    <p:spPr>
                      <a:xfrm>
                        <a:off x="7981763" y="2964368"/>
                        <a:ext cx="2684651" cy="1088615"/>
                      </a:xfrm>
                      <a:prstGeom prst="rect">
                        <a:avLst/>
                      </a:prstGeom>
                    </p:spPr>
                  </p:pic>
                </p:oleObj>
              </mc:Fallback>
            </mc:AlternateContent>
          </a:graphicData>
        </a:graphic>
      </p:graphicFrame>
      <p:sp>
        <p:nvSpPr>
          <p:cNvPr id="3" name="Oval 2"/>
          <p:cNvSpPr/>
          <p:nvPr/>
        </p:nvSpPr>
        <p:spPr bwMode="auto">
          <a:xfrm>
            <a:off x="9626876" y="3093804"/>
            <a:ext cx="1261280" cy="979887"/>
          </a:xfrm>
          <a:prstGeom prst="ellipse">
            <a:avLst/>
          </a:prstGeom>
          <a:noFill/>
          <a:ln w="28575" cap="flat" cmpd="sng" algn="ctr">
            <a:solidFill>
              <a:srgbClr val="FF2D55"/>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eaLnBrk="0" fontAlgn="base" hangingPunct="0">
              <a:spcBef>
                <a:spcPct val="0"/>
              </a:spcBef>
              <a:spcAft>
                <a:spcPct val="0"/>
              </a:spcAft>
              <a:buClrTx/>
            </a:pPr>
            <a:endParaRPr lang="en-US" sz="2800" b="1">
              <a:solidFill>
                <a:schemeClr val="accent2"/>
              </a:solidFill>
              <a:latin typeface="Comic Sans MS" pitchFamily="66" charset="0"/>
            </a:endParaRPr>
          </a:p>
        </p:txBody>
      </p:sp>
      <p:sp>
        <p:nvSpPr>
          <p:cNvPr id="53" name="Slide Number Placeholder 4"/>
          <p:cNvSpPr>
            <a:spLocks noGrp="1"/>
          </p:cNvSpPr>
          <p:nvPr>
            <p:ph type="sldNum" sz="quarter" idx="11"/>
          </p:nvPr>
        </p:nvSpPr>
        <p:spPr>
          <a:xfrm>
            <a:off x="9282647" y="6416038"/>
            <a:ext cx="2589213" cy="417513"/>
          </a:xfrm>
        </p:spPr>
        <p:txBody>
          <a:bodyPr/>
          <a:lstStyle/>
          <a:p>
            <a:fld id="{D4FC7063-CC01-4F48-B036-E0408CD6ECB6}" type="slidenum">
              <a:rPr lang="en-US"/>
              <a:pPr/>
              <a:t>23</a:t>
            </a:fld>
            <a:endParaRPr lang="en-US" dirty="0"/>
          </a:p>
        </p:txBody>
      </p:sp>
      <p:sp>
        <p:nvSpPr>
          <p:cNvPr id="54" name="Title 1">
            <a:extLst>
              <a:ext uri="{FF2B5EF4-FFF2-40B4-BE49-F238E27FC236}">
                <a16:creationId xmlns:a16="http://schemas.microsoft.com/office/drawing/2014/main" id="{C6D52679-6871-2043-8282-1E3B352A8500}"/>
              </a:ext>
            </a:extLst>
          </p:cNvPr>
          <p:cNvSpPr txBox="1">
            <a:spLocks/>
          </p:cNvSpPr>
          <p:nvPr/>
        </p:nvSpPr>
        <p:spPr>
          <a:xfrm>
            <a:off x="799181" y="22183"/>
            <a:ext cx="8616800"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r>
              <a:rPr lang="en-US" dirty="0"/>
              <a:t>Closed look </a:t>
            </a:r>
          </a:p>
        </p:txBody>
      </p:sp>
      <p:sp>
        <p:nvSpPr>
          <p:cNvPr id="8" name="Rectangle 7">
            <a:extLst>
              <a:ext uri="{FF2B5EF4-FFF2-40B4-BE49-F238E27FC236}">
                <a16:creationId xmlns:a16="http://schemas.microsoft.com/office/drawing/2014/main" id="{4AC749A2-2855-AF4C-BFE8-58722D133689}"/>
              </a:ext>
            </a:extLst>
          </p:cNvPr>
          <p:cNvSpPr/>
          <p:nvPr/>
        </p:nvSpPr>
        <p:spPr>
          <a:xfrm>
            <a:off x="8215840" y="943342"/>
            <a:ext cx="3430771" cy="830997"/>
          </a:xfrm>
          <a:prstGeom prst="rect">
            <a:avLst/>
          </a:prstGeom>
        </p:spPr>
        <p:txBody>
          <a:bodyPr wrap="square">
            <a:spAutoFit/>
          </a:bodyPr>
          <a:lstStyle/>
          <a:p>
            <a:r>
              <a:rPr lang="en-US" sz="2400" dirty="0">
                <a:solidFill>
                  <a:srgbClr val="FF2D55"/>
                </a:solidFill>
                <a:latin typeface="Happy Monkey" panose="02000500000000020004" pitchFamily="2" charset="0"/>
              </a:rPr>
              <a:t>Which one has the highest queue?</a:t>
            </a:r>
          </a:p>
        </p:txBody>
      </p:sp>
      <p:grpSp>
        <p:nvGrpSpPr>
          <p:cNvPr id="57" name="Group 56">
            <a:extLst>
              <a:ext uri="{FF2B5EF4-FFF2-40B4-BE49-F238E27FC236}">
                <a16:creationId xmlns:a16="http://schemas.microsoft.com/office/drawing/2014/main" id="{F4B05B44-3071-F94A-A4E1-CE995E25B9F3}"/>
              </a:ext>
            </a:extLst>
          </p:cNvPr>
          <p:cNvGrpSpPr/>
          <p:nvPr/>
        </p:nvGrpSpPr>
        <p:grpSpPr>
          <a:xfrm>
            <a:off x="6303199" y="1829850"/>
            <a:ext cx="375728" cy="465974"/>
            <a:chOff x="3562678" y="1956616"/>
            <a:chExt cx="375728" cy="465974"/>
          </a:xfrm>
        </p:grpSpPr>
        <p:cxnSp>
          <p:nvCxnSpPr>
            <p:cNvPr id="58" name="Straight Connector 57">
              <a:extLst>
                <a:ext uri="{FF2B5EF4-FFF2-40B4-BE49-F238E27FC236}">
                  <a16:creationId xmlns:a16="http://schemas.microsoft.com/office/drawing/2014/main" id="{DEDA3426-BA76-764B-99FE-37F78204A56C}"/>
                </a:ext>
              </a:extLst>
            </p:cNvPr>
            <p:cNvCxnSpPr/>
            <p:nvPr/>
          </p:nvCxnSpPr>
          <p:spPr bwMode="auto">
            <a:xfrm>
              <a:off x="3590400" y="2251889"/>
              <a:ext cx="347930" cy="2848"/>
            </a:xfrm>
            <a:prstGeom prst="line">
              <a:avLst/>
            </a:prstGeom>
            <a:noFill/>
            <a:ln w="28575" cap="flat" cmpd="sng" algn="ctr">
              <a:solidFill>
                <a:schemeClr val="accent2"/>
              </a:solidFill>
              <a:prstDash val="solid"/>
              <a:round/>
              <a:headEnd type="none" w="med" len="med"/>
              <a:tailEnd type="none" w="med" len="med"/>
            </a:ln>
            <a:effectLst/>
          </p:spPr>
        </p:cxnSp>
        <p:sp>
          <p:nvSpPr>
            <p:cNvPr id="59" name="TextBox 58">
              <a:extLst>
                <a:ext uri="{FF2B5EF4-FFF2-40B4-BE49-F238E27FC236}">
                  <a16:creationId xmlns:a16="http://schemas.microsoft.com/office/drawing/2014/main" id="{2AE9A848-051D-A74A-8706-48E48C6262B6}"/>
                </a:ext>
              </a:extLst>
            </p:cNvPr>
            <p:cNvSpPr txBox="1"/>
            <p:nvPr/>
          </p:nvSpPr>
          <p:spPr>
            <a:xfrm>
              <a:off x="3562678" y="1956616"/>
              <a:ext cx="375728" cy="193699"/>
            </a:xfrm>
            <a:prstGeom prst="rect">
              <a:avLst/>
            </a:prstGeom>
            <a:noFill/>
          </p:spPr>
          <p:txBody>
            <a:bodyPr wrap="none" rtlCol="0">
              <a:spAutoFit/>
            </a:bodyPr>
            <a:lstStyle/>
            <a:p>
              <a:r>
                <a:rPr lang="en-US" dirty="0"/>
                <a:t>jobs</a:t>
              </a:r>
            </a:p>
          </p:txBody>
        </p:sp>
        <p:sp>
          <p:nvSpPr>
            <p:cNvPr id="60" name="TextBox 59">
              <a:extLst>
                <a:ext uri="{FF2B5EF4-FFF2-40B4-BE49-F238E27FC236}">
                  <a16:creationId xmlns:a16="http://schemas.microsoft.com/office/drawing/2014/main" id="{019ED355-0D3B-0F4C-A410-CE32B0586589}"/>
                </a:ext>
              </a:extLst>
            </p:cNvPr>
            <p:cNvSpPr txBox="1"/>
            <p:nvPr/>
          </p:nvSpPr>
          <p:spPr>
            <a:xfrm>
              <a:off x="3576670" y="2228891"/>
              <a:ext cx="339351" cy="193699"/>
            </a:xfrm>
            <a:prstGeom prst="rect">
              <a:avLst/>
            </a:prstGeom>
            <a:noFill/>
          </p:spPr>
          <p:txBody>
            <a:bodyPr wrap="none" rtlCol="0">
              <a:spAutoFit/>
            </a:bodyPr>
            <a:lstStyle/>
            <a:p>
              <a:r>
                <a:rPr lang="en-US" dirty="0"/>
                <a:t>sec</a:t>
              </a:r>
              <a:endParaRPr lang="en-US" sz="1600" dirty="0"/>
            </a:p>
          </p:txBody>
        </p:sp>
      </p:grpSp>
      <p:sp>
        <p:nvSpPr>
          <p:cNvPr id="61" name="TextBox 60">
            <a:extLst>
              <a:ext uri="{FF2B5EF4-FFF2-40B4-BE49-F238E27FC236}">
                <a16:creationId xmlns:a16="http://schemas.microsoft.com/office/drawing/2014/main" id="{8C7F591B-6F0B-9F48-91F5-EC6643470F2E}"/>
              </a:ext>
            </a:extLst>
          </p:cNvPr>
          <p:cNvSpPr txBox="1"/>
          <p:nvPr/>
        </p:nvSpPr>
        <p:spPr>
          <a:xfrm>
            <a:off x="8284550" y="4579755"/>
            <a:ext cx="2684651" cy="1200329"/>
          </a:xfrm>
          <a:prstGeom prst="rect">
            <a:avLst/>
          </a:prstGeom>
          <a:noFill/>
        </p:spPr>
        <p:txBody>
          <a:bodyPr wrap="square" rtlCol="0">
            <a:spAutoFit/>
          </a:bodyPr>
          <a:lstStyle/>
          <a:p>
            <a:r>
              <a:rPr lang="en-US" sz="2400" dirty="0">
                <a:solidFill>
                  <a:srgbClr val="FF2D55"/>
                </a:solidFill>
                <a:latin typeface="Happy Monkey" panose="02000500000000020004" pitchFamily="2" charset="0"/>
              </a:rPr>
              <a:t>Variability matters a lot!</a:t>
            </a:r>
          </a:p>
          <a:p>
            <a:r>
              <a:rPr lang="en-US" sz="2400" dirty="0">
                <a:solidFill>
                  <a:srgbClr val="FF2D55"/>
                </a:solidFill>
                <a:latin typeface="Happy Monkey" panose="02000500000000020004" pitchFamily="2" charset="0"/>
              </a:rPr>
              <a:t>From where?</a:t>
            </a:r>
          </a:p>
        </p:txBody>
      </p:sp>
      <p:grpSp>
        <p:nvGrpSpPr>
          <p:cNvPr id="11" name="Group 10">
            <a:extLst>
              <a:ext uri="{FF2B5EF4-FFF2-40B4-BE49-F238E27FC236}">
                <a16:creationId xmlns:a16="http://schemas.microsoft.com/office/drawing/2014/main" id="{0F8C7F18-299C-F843-A582-515C1A6DE8D4}"/>
              </a:ext>
            </a:extLst>
          </p:cNvPr>
          <p:cNvGrpSpPr/>
          <p:nvPr/>
        </p:nvGrpSpPr>
        <p:grpSpPr>
          <a:xfrm>
            <a:off x="1330594" y="4133556"/>
            <a:ext cx="5827662" cy="2786069"/>
            <a:chOff x="0" y="3752326"/>
            <a:chExt cx="5827662" cy="2786069"/>
          </a:xfrm>
        </p:grpSpPr>
        <p:graphicFrame>
          <p:nvGraphicFramePr>
            <p:cNvPr id="62" name="Object 61">
              <a:extLst>
                <a:ext uri="{FF2B5EF4-FFF2-40B4-BE49-F238E27FC236}">
                  <a16:creationId xmlns:a16="http://schemas.microsoft.com/office/drawing/2014/main" id="{F7D4B9E3-22AD-4C4C-A055-134EFD4C7973}"/>
                </a:ext>
              </a:extLst>
            </p:cNvPr>
            <p:cNvGraphicFramePr>
              <a:graphicFrameLocks noChangeAspect="1"/>
            </p:cNvGraphicFramePr>
            <p:nvPr>
              <p:extLst>
                <p:ext uri="{D42A27DB-BD31-4B8C-83A1-F6EECF244321}">
                  <p14:modId xmlns:p14="http://schemas.microsoft.com/office/powerpoint/2010/main" val="484853190"/>
                </p:ext>
              </p:extLst>
            </p:nvPr>
          </p:nvGraphicFramePr>
          <p:xfrm>
            <a:off x="0" y="3928363"/>
            <a:ext cx="1160141" cy="579495"/>
          </p:xfrm>
          <a:graphic>
            <a:graphicData uri="http://schemas.openxmlformats.org/presentationml/2006/ole">
              <mc:AlternateContent xmlns:mc="http://schemas.openxmlformats.org/markup-compatibility/2006">
                <mc:Choice xmlns:v="urn:schemas-microsoft-com:vml" Requires="v">
                  <p:oleObj spid="_x0000_s70851" name="Equation" r:id="rId15" imgW="393480" imgH="241200" progId="Equation.DSMT4">
                    <p:embed/>
                  </p:oleObj>
                </mc:Choice>
                <mc:Fallback>
                  <p:oleObj name="Equation" r:id="rId15" imgW="393480" imgH="241200" progId="Equation.DSMT4">
                    <p:embed/>
                    <p:pic>
                      <p:nvPicPr>
                        <p:cNvPr id="5" name="Object 4"/>
                        <p:cNvPicPr/>
                        <p:nvPr/>
                      </p:nvPicPr>
                      <p:blipFill>
                        <a:blip r:embed="rId16"/>
                        <a:stretch>
                          <a:fillRect/>
                        </a:stretch>
                      </p:blipFill>
                      <p:spPr>
                        <a:xfrm>
                          <a:off x="0" y="3928363"/>
                          <a:ext cx="1160141" cy="579495"/>
                        </a:xfrm>
                        <a:prstGeom prst="rect">
                          <a:avLst/>
                        </a:prstGeom>
                      </p:spPr>
                    </p:pic>
                  </p:oleObj>
                </mc:Fallback>
              </mc:AlternateContent>
            </a:graphicData>
          </a:graphic>
        </p:graphicFrame>
        <p:graphicFrame>
          <p:nvGraphicFramePr>
            <p:cNvPr id="63" name="Object 62">
              <a:extLst>
                <a:ext uri="{FF2B5EF4-FFF2-40B4-BE49-F238E27FC236}">
                  <a16:creationId xmlns:a16="http://schemas.microsoft.com/office/drawing/2014/main" id="{73251D12-23F8-DF45-BA77-C280D2E5A9BE}"/>
                </a:ext>
              </a:extLst>
            </p:cNvPr>
            <p:cNvGraphicFramePr>
              <a:graphicFrameLocks noChangeAspect="1"/>
            </p:cNvGraphicFramePr>
            <p:nvPr>
              <p:extLst>
                <p:ext uri="{D42A27DB-BD31-4B8C-83A1-F6EECF244321}">
                  <p14:modId xmlns:p14="http://schemas.microsoft.com/office/powerpoint/2010/main" val="790395556"/>
                </p:ext>
              </p:extLst>
            </p:nvPr>
          </p:nvGraphicFramePr>
          <p:xfrm>
            <a:off x="4465840" y="6099044"/>
            <a:ext cx="497824" cy="439351"/>
          </p:xfrm>
          <a:graphic>
            <a:graphicData uri="http://schemas.openxmlformats.org/presentationml/2006/ole">
              <mc:AlternateContent xmlns:mc="http://schemas.openxmlformats.org/markup-compatibility/2006">
                <mc:Choice xmlns:v="urn:schemas-microsoft-com:vml" Requires="v">
                  <p:oleObj spid="_x0000_s70852" name="Equation" r:id="rId17" imgW="152280" imgH="164880" progId="Equation.DSMT4">
                    <p:embed/>
                  </p:oleObj>
                </mc:Choice>
                <mc:Fallback>
                  <p:oleObj name="Equation" r:id="rId17" imgW="152280" imgH="164880" progId="Equation.DSMT4">
                    <p:embed/>
                    <p:pic>
                      <p:nvPicPr>
                        <p:cNvPr id="58" name="Object 57"/>
                        <p:cNvPicPr/>
                        <p:nvPr/>
                      </p:nvPicPr>
                      <p:blipFill>
                        <a:blip r:embed="rId18"/>
                        <a:stretch>
                          <a:fillRect/>
                        </a:stretch>
                      </p:blipFill>
                      <p:spPr>
                        <a:xfrm>
                          <a:off x="4465840" y="6099044"/>
                          <a:ext cx="497824" cy="439351"/>
                        </a:xfrm>
                        <a:prstGeom prst="rect">
                          <a:avLst/>
                        </a:prstGeom>
                      </p:spPr>
                    </p:pic>
                  </p:oleObj>
                </mc:Fallback>
              </mc:AlternateContent>
            </a:graphicData>
          </a:graphic>
        </p:graphicFrame>
        <p:sp>
          <p:nvSpPr>
            <p:cNvPr id="64" name="TextBox 63">
              <a:extLst>
                <a:ext uri="{FF2B5EF4-FFF2-40B4-BE49-F238E27FC236}">
                  <a16:creationId xmlns:a16="http://schemas.microsoft.com/office/drawing/2014/main" id="{B1B9DDBD-6282-8C49-A9D3-8BD5616C5F45}"/>
                </a:ext>
              </a:extLst>
            </p:cNvPr>
            <p:cNvSpPr txBox="1"/>
            <p:nvPr/>
          </p:nvSpPr>
          <p:spPr>
            <a:xfrm>
              <a:off x="1595843" y="3766153"/>
              <a:ext cx="2125422" cy="369332"/>
            </a:xfrm>
            <a:prstGeom prst="rect">
              <a:avLst/>
            </a:prstGeom>
            <a:noFill/>
          </p:spPr>
          <p:txBody>
            <a:bodyPr wrap="square" rtlCol="0">
              <a:spAutoFit/>
            </a:bodyPr>
            <a:lstStyle/>
            <a:p>
              <a:r>
                <a:rPr lang="en-US" sz="1800" b="0" dirty="0">
                  <a:solidFill>
                    <a:schemeClr val="tx1"/>
                  </a:solidFill>
                </a:rPr>
                <a:t>M/G/1,C</a:t>
              </a:r>
              <a:r>
                <a:rPr lang="en-US" sz="1800" b="0" baseline="30000" dirty="0">
                  <a:solidFill>
                    <a:schemeClr val="tx1"/>
                  </a:solidFill>
                </a:rPr>
                <a:t>2 </a:t>
              </a:r>
              <a:r>
                <a:rPr lang="en-US" sz="1800" b="0" dirty="0">
                  <a:solidFill>
                    <a:schemeClr val="tx1"/>
                  </a:solidFill>
                </a:rPr>
                <a:t>= 100</a:t>
              </a:r>
            </a:p>
          </p:txBody>
        </p:sp>
        <p:sp>
          <p:nvSpPr>
            <p:cNvPr id="65" name="TextBox 64">
              <a:extLst>
                <a:ext uri="{FF2B5EF4-FFF2-40B4-BE49-F238E27FC236}">
                  <a16:creationId xmlns:a16="http://schemas.microsoft.com/office/drawing/2014/main" id="{E6ED19FF-596B-6741-B8A1-3E316EE206CD}"/>
                </a:ext>
              </a:extLst>
            </p:cNvPr>
            <p:cNvSpPr txBox="1"/>
            <p:nvPr/>
          </p:nvSpPr>
          <p:spPr>
            <a:xfrm>
              <a:off x="3632814" y="3752326"/>
              <a:ext cx="1957939" cy="369332"/>
            </a:xfrm>
            <a:prstGeom prst="rect">
              <a:avLst/>
            </a:prstGeom>
            <a:noFill/>
          </p:spPr>
          <p:txBody>
            <a:bodyPr wrap="square" rtlCol="0">
              <a:spAutoFit/>
            </a:bodyPr>
            <a:lstStyle/>
            <a:p>
              <a:r>
                <a:rPr lang="en-US" sz="1800" b="0" dirty="0">
                  <a:solidFill>
                    <a:schemeClr val="tx1"/>
                  </a:solidFill>
                </a:rPr>
                <a:t>M/G/1 C</a:t>
              </a:r>
              <a:r>
                <a:rPr lang="en-US" sz="1800" b="0" baseline="30000" dirty="0">
                  <a:solidFill>
                    <a:schemeClr val="tx1"/>
                  </a:solidFill>
                </a:rPr>
                <a:t>2</a:t>
              </a:r>
              <a:r>
                <a:rPr lang="en-US" sz="1800" b="0" dirty="0">
                  <a:solidFill>
                    <a:schemeClr val="tx1"/>
                  </a:solidFill>
                </a:rPr>
                <a:t> = 10</a:t>
              </a:r>
            </a:p>
          </p:txBody>
        </p:sp>
        <p:sp>
          <p:nvSpPr>
            <p:cNvPr id="66" name="TextBox 65">
              <a:extLst>
                <a:ext uri="{FF2B5EF4-FFF2-40B4-BE49-F238E27FC236}">
                  <a16:creationId xmlns:a16="http://schemas.microsoft.com/office/drawing/2014/main" id="{CBE20161-7C8F-5744-8776-1759E85CB9CC}"/>
                </a:ext>
              </a:extLst>
            </p:cNvPr>
            <p:cNvSpPr txBox="1"/>
            <p:nvPr/>
          </p:nvSpPr>
          <p:spPr>
            <a:xfrm>
              <a:off x="4561926" y="4950202"/>
              <a:ext cx="1092176" cy="350868"/>
            </a:xfrm>
            <a:prstGeom prst="rect">
              <a:avLst/>
            </a:prstGeom>
            <a:noFill/>
          </p:spPr>
          <p:txBody>
            <a:bodyPr wrap="none" rtlCol="0">
              <a:spAutoFit/>
            </a:bodyPr>
            <a:lstStyle/>
            <a:p>
              <a:r>
                <a:rPr lang="en-US" sz="2000" b="0" dirty="0">
                  <a:solidFill>
                    <a:schemeClr val="tx1"/>
                  </a:solidFill>
                </a:rPr>
                <a:t>M/M/1</a:t>
              </a:r>
            </a:p>
          </p:txBody>
        </p:sp>
        <p:sp>
          <p:nvSpPr>
            <p:cNvPr id="67" name="TextBox 66">
              <a:extLst>
                <a:ext uri="{FF2B5EF4-FFF2-40B4-BE49-F238E27FC236}">
                  <a16:creationId xmlns:a16="http://schemas.microsoft.com/office/drawing/2014/main" id="{CE02F2BB-DA90-934C-BAD6-37278809827F}"/>
                </a:ext>
              </a:extLst>
            </p:cNvPr>
            <p:cNvSpPr txBox="1"/>
            <p:nvPr/>
          </p:nvSpPr>
          <p:spPr>
            <a:xfrm>
              <a:off x="4825178" y="5795902"/>
              <a:ext cx="1002484" cy="350868"/>
            </a:xfrm>
            <a:prstGeom prst="rect">
              <a:avLst/>
            </a:prstGeom>
            <a:noFill/>
          </p:spPr>
          <p:txBody>
            <a:bodyPr wrap="none" rtlCol="0">
              <a:spAutoFit/>
            </a:bodyPr>
            <a:lstStyle/>
            <a:p>
              <a:r>
                <a:rPr lang="en-US" sz="2000" b="0" dirty="0">
                  <a:solidFill>
                    <a:schemeClr val="tx1"/>
                  </a:solidFill>
                </a:rPr>
                <a:t>D/D/1</a:t>
              </a:r>
            </a:p>
          </p:txBody>
        </p:sp>
        <p:grpSp>
          <p:nvGrpSpPr>
            <p:cNvPr id="68" name="Group 67">
              <a:extLst>
                <a:ext uri="{FF2B5EF4-FFF2-40B4-BE49-F238E27FC236}">
                  <a16:creationId xmlns:a16="http://schemas.microsoft.com/office/drawing/2014/main" id="{7C29BCB0-E216-F54E-BC9A-1984E839AE4D}"/>
                </a:ext>
              </a:extLst>
            </p:cNvPr>
            <p:cNvGrpSpPr/>
            <p:nvPr/>
          </p:nvGrpSpPr>
          <p:grpSpPr>
            <a:xfrm>
              <a:off x="992151" y="4083951"/>
              <a:ext cx="536775" cy="1673345"/>
              <a:chOff x="1713563" y="3384645"/>
              <a:chExt cx="498855" cy="1908187"/>
            </a:xfrm>
          </p:grpSpPr>
          <p:sp>
            <p:nvSpPr>
              <p:cNvPr id="69" name="TextBox 68">
                <a:extLst>
                  <a:ext uri="{FF2B5EF4-FFF2-40B4-BE49-F238E27FC236}">
                    <a16:creationId xmlns:a16="http://schemas.microsoft.com/office/drawing/2014/main" id="{F60A70E5-3B94-E14C-88C0-59D4764D7B3F}"/>
                  </a:ext>
                </a:extLst>
              </p:cNvPr>
              <p:cNvSpPr txBox="1"/>
              <p:nvPr/>
            </p:nvSpPr>
            <p:spPr>
              <a:xfrm>
                <a:off x="1713563" y="3384645"/>
                <a:ext cx="498855" cy="400110"/>
              </a:xfrm>
              <a:prstGeom prst="rect">
                <a:avLst/>
              </a:prstGeom>
              <a:noFill/>
            </p:spPr>
            <p:txBody>
              <a:bodyPr wrap="none" rtlCol="0">
                <a:spAutoFit/>
              </a:bodyPr>
              <a:lstStyle/>
              <a:p>
                <a:r>
                  <a:rPr lang="en-US" sz="2000" b="0" dirty="0">
                    <a:solidFill>
                      <a:schemeClr val="tx1"/>
                    </a:solidFill>
                  </a:rPr>
                  <a:t>20</a:t>
                </a:r>
              </a:p>
            </p:txBody>
          </p:sp>
          <p:sp>
            <p:nvSpPr>
              <p:cNvPr id="70" name="TextBox 69">
                <a:extLst>
                  <a:ext uri="{FF2B5EF4-FFF2-40B4-BE49-F238E27FC236}">
                    <a16:creationId xmlns:a16="http://schemas.microsoft.com/office/drawing/2014/main" id="{19CAE567-B822-2242-9E1D-8EE0E9F0D736}"/>
                  </a:ext>
                </a:extLst>
              </p:cNvPr>
              <p:cNvSpPr txBox="1"/>
              <p:nvPr/>
            </p:nvSpPr>
            <p:spPr>
              <a:xfrm>
                <a:off x="1734402" y="3850944"/>
                <a:ext cx="457176" cy="400110"/>
              </a:xfrm>
              <a:prstGeom prst="rect">
                <a:avLst/>
              </a:prstGeom>
              <a:noFill/>
            </p:spPr>
            <p:txBody>
              <a:bodyPr wrap="none" rtlCol="0">
                <a:spAutoFit/>
              </a:bodyPr>
              <a:lstStyle/>
              <a:p>
                <a:r>
                  <a:rPr lang="en-US" sz="2000" b="0" dirty="0">
                    <a:solidFill>
                      <a:schemeClr val="tx1"/>
                    </a:solidFill>
                  </a:rPr>
                  <a:t>15</a:t>
                </a:r>
              </a:p>
            </p:txBody>
          </p:sp>
          <p:sp>
            <p:nvSpPr>
              <p:cNvPr id="71" name="TextBox 70">
                <a:extLst>
                  <a:ext uri="{FF2B5EF4-FFF2-40B4-BE49-F238E27FC236}">
                    <a16:creationId xmlns:a16="http://schemas.microsoft.com/office/drawing/2014/main" id="{36B9614E-1C24-3848-A0D4-7DA5ECBA9AA1}"/>
                  </a:ext>
                </a:extLst>
              </p:cNvPr>
              <p:cNvSpPr txBox="1"/>
              <p:nvPr/>
            </p:nvSpPr>
            <p:spPr>
              <a:xfrm>
                <a:off x="1734402" y="4358185"/>
                <a:ext cx="457176" cy="400110"/>
              </a:xfrm>
              <a:prstGeom prst="rect">
                <a:avLst/>
              </a:prstGeom>
              <a:noFill/>
            </p:spPr>
            <p:txBody>
              <a:bodyPr wrap="none" rtlCol="0">
                <a:spAutoFit/>
              </a:bodyPr>
              <a:lstStyle/>
              <a:p>
                <a:r>
                  <a:rPr lang="en-US" sz="2000" b="0" dirty="0">
                    <a:solidFill>
                      <a:schemeClr val="tx1"/>
                    </a:solidFill>
                  </a:rPr>
                  <a:t>10</a:t>
                </a:r>
              </a:p>
            </p:txBody>
          </p:sp>
          <p:sp>
            <p:nvSpPr>
              <p:cNvPr id="72" name="TextBox 71">
                <a:extLst>
                  <a:ext uri="{FF2B5EF4-FFF2-40B4-BE49-F238E27FC236}">
                    <a16:creationId xmlns:a16="http://schemas.microsoft.com/office/drawing/2014/main" id="{B9FB2E13-656C-C84F-A07C-230886CE1718}"/>
                  </a:ext>
                </a:extLst>
              </p:cNvPr>
              <p:cNvSpPr txBox="1"/>
              <p:nvPr/>
            </p:nvSpPr>
            <p:spPr>
              <a:xfrm>
                <a:off x="1792110" y="4892722"/>
                <a:ext cx="341760" cy="400110"/>
              </a:xfrm>
              <a:prstGeom prst="rect">
                <a:avLst/>
              </a:prstGeom>
              <a:noFill/>
            </p:spPr>
            <p:txBody>
              <a:bodyPr wrap="none" rtlCol="0">
                <a:spAutoFit/>
              </a:bodyPr>
              <a:lstStyle/>
              <a:p>
                <a:r>
                  <a:rPr lang="en-US" sz="2000" b="0" dirty="0">
                    <a:solidFill>
                      <a:schemeClr val="tx1"/>
                    </a:solidFill>
                  </a:rPr>
                  <a:t>5</a:t>
                </a:r>
              </a:p>
            </p:txBody>
          </p:sp>
        </p:grpSp>
        <p:grpSp>
          <p:nvGrpSpPr>
            <p:cNvPr id="73" name="Group 72">
              <a:extLst>
                <a:ext uri="{FF2B5EF4-FFF2-40B4-BE49-F238E27FC236}">
                  <a16:creationId xmlns:a16="http://schemas.microsoft.com/office/drawing/2014/main" id="{23E71DD9-E50D-1E47-9DCF-131722474C5E}"/>
                </a:ext>
              </a:extLst>
            </p:cNvPr>
            <p:cNvGrpSpPr/>
            <p:nvPr/>
          </p:nvGrpSpPr>
          <p:grpSpPr>
            <a:xfrm>
              <a:off x="1302986" y="6086615"/>
              <a:ext cx="3126724" cy="350868"/>
              <a:chOff x="2057031" y="5613779"/>
              <a:chExt cx="2905840" cy="400110"/>
            </a:xfrm>
          </p:grpSpPr>
          <p:sp>
            <p:nvSpPr>
              <p:cNvPr id="74" name="TextBox 73">
                <a:extLst>
                  <a:ext uri="{FF2B5EF4-FFF2-40B4-BE49-F238E27FC236}">
                    <a16:creationId xmlns:a16="http://schemas.microsoft.com/office/drawing/2014/main" id="{22845C17-4DA6-7B48-9773-A3B8592BDAD0}"/>
                  </a:ext>
                </a:extLst>
              </p:cNvPr>
              <p:cNvSpPr txBox="1"/>
              <p:nvPr/>
            </p:nvSpPr>
            <p:spPr>
              <a:xfrm>
                <a:off x="2057031" y="5613779"/>
                <a:ext cx="341760" cy="400110"/>
              </a:xfrm>
              <a:prstGeom prst="rect">
                <a:avLst/>
              </a:prstGeom>
              <a:noFill/>
            </p:spPr>
            <p:txBody>
              <a:bodyPr wrap="none" rtlCol="0">
                <a:spAutoFit/>
              </a:bodyPr>
              <a:lstStyle/>
              <a:p>
                <a:r>
                  <a:rPr lang="en-US" sz="2000" b="0" dirty="0">
                    <a:solidFill>
                      <a:schemeClr val="tx1"/>
                    </a:solidFill>
                  </a:rPr>
                  <a:t>0</a:t>
                </a:r>
              </a:p>
            </p:txBody>
          </p:sp>
          <p:sp>
            <p:nvSpPr>
              <p:cNvPr id="75" name="TextBox 74">
                <a:extLst>
                  <a:ext uri="{FF2B5EF4-FFF2-40B4-BE49-F238E27FC236}">
                    <a16:creationId xmlns:a16="http://schemas.microsoft.com/office/drawing/2014/main" id="{53B61CA2-C931-9945-BF33-CD3BD1A0966F}"/>
                  </a:ext>
                </a:extLst>
              </p:cNvPr>
              <p:cNvSpPr txBox="1"/>
              <p:nvPr/>
            </p:nvSpPr>
            <p:spPr>
              <a:xfrm>
                <a:off x="2577920" y="5613779"/>
                <a:ext cx="562975" cy="400110"/>
              </a:xfrm>
              <a:prstGeom prst="rect">
                <a:avLst/>
              </a:prstGeom>
              <a:noFill/>
            </p:spPr>
            <p:txBody>
              <a:bodyPr wrap="none" rtlCol="0">
                <a:spAutoFit/>
              </a:bodyPr>
              <a:lstStyle/>
              <a:p>
                <a:r>
                  <a:rPr lang="en-US" sz="2000" b="0" dirty="0">
                    <a:solidFill>
                      <a:schemeClr val="tx1"/>
                    </a:solidFill>
                  </a:rPr>
                  <a:t>0.2</a:t>
                </a:r>
              </a:p>
            </p:txBody>
          </p:sp>
          <p:sp>
            <p:nvSpPr>
              <p:cNvPr id="76" name="TextBox 75">
                <a:extLst>
                  <a:ext uri="{FF2B5EF4-FFF2-40B4-BE49-F238E27FC236}">
                    <a16:creationId xmlns:a16="http://schemas.microsoft.com/office/drawing/2014/main" id="{B47C94AB-55CF-8B4B-8F00-62D2DBF74BC8}"/>
                  </a:ext>
                </a:extLst>
              </p:cNvPr>
              <p:cNvSpPr txBox="1"/>
              <p:nvPr/>
            </p:nvSpPr>
            <p:spPr>
              <a:xfrm>
                <a:off x="3139753" y="5613779"/>
                <a:ext cx="562975" cy="400110"/>
              </a:xfrm>
              <a:prstGeom prst="rect">
                <a:avLst/>
              </a:prstGeom>
              <a:noFill/>
            </p:spPr>
            <p:txBody>
              <a:bodyPr wrap="none" rtlCol="0">
                <a:spAutoFit/>
              </a:bodyPr>
              <a:lstStyle/>
              <a:p>
                <a:r>
                  <a:rPr lang="en-US" sz="2000" b="0" dirty="0">
                    <a:solidFill>
                      <a:schemeClr val="tx1"/>
                    </a:solidFill>
                  </a:rPr>
                  <a:t>0.4</a:t>
                </a:r>
              </a:p>
            </p:txBody>
          </p:sp>
          <p:sp>
            <p:nvSpPr>
              <p:cNvPr id="80" name="TextBox 79">
                <a:extLst>
                  <a:ext uri="{FF2B5EF4-FFF2-40B4-BE49-F238E27FC236}">
                    <a16:creationId xmlns:a16="http://schemas.microsoft.com/office/drawing/2014/main" id="{46F1147E-FA93-B843-AEBF-5E4215C8596A}"/>
                  </a:ext>
                </a:extLst>
              </p:cNvPr>
              <p:cNvSpPr txBox="1"/>
              <p:nvPr/>
            </p:nvSpPr>
            <p:spPr>
              <a:xfrm>
                <a:off x="3783473" y="5613779"/>
                <a:ext cx="562975" cy="400110"/>
              </a:xfrm>
              <a:prstGeom prst="rect">
                <a:avLst/>
              </a:prstGeom>
              <a:noFill/>
            </p:spPr>
            <p:txBody>
              <a:bodyPr wrap="none" rtlCol="0">
                <a:spAutoFit/>
              </a:bodyPr>
              <a:lstStyle/>
              <a:p>
                <a:r>
                  <a:rPr lang="en-US" sz="2000" b="0" dirty="0">
                    <a:solidFill>
                      <a:schemeClr val="tx1"/>
                    </a:solidFill>
                  </a:rPr>
                  <a:t>0.6</a:t>
                </a:r>
              </a:p>
            </p:txBody>
          </p:sp>
          <p:sp>
            <p:nvSpPr>
              <p:cNvPr id="82" name="TextBox 81">
                <a:extLst>
                  <a:ext uri="{FF2B5EF4-FFF2-40B4-BE49-F238E27FC236}">
                    <a16:creationId xmlns:a16="http://schemas.microsoft.com/office/drawing/2014/main" id="{B5EDF086-AD0D-A348-B57A-AF58365A0065}"/>
                  </a:ext>
                </a:extLst>
              </p:cNvPr>
              <p:cNvSpPr txBox="1"/>
              <p:nvPr/>
            </p:nvSpPr>
            <p:spPr>
              <a:xfrm>
                <a:off x="4399896" y="5613779"/>
                <a:ext cx="562975" cy="400110"/>
              </a:xfrm>
              <a:prstGeom prst="rect">
                <a:avLst/>
              </a:prstGeom>
              <a:noFill/>
            </p:spPr>
            <p:txBody>
              <a:bodyPr wrap="none" rtlCol="0">
                <a:spAutoFit/>
              </a:bodyPr>
              <a:lstStyle/>
              <a:p>
                <a:r>
                  <a:rPr lang="en-US" sz="2000" b="0" dirty="0">
                    <a:solidFill>
                      <a:schemeClr val="tx1"/>
                    </a:solidFill>
                  </a:rPr>
                  <a:t>0.8</a:t>
                </a:r>
              </a:p>
            </p:txBody>
          </p:sp>
        </p:grpSp>
        <p:sp>
          <p:nvSpPr>
            <p:cNvPr id="83" name="Freeform 82">
              <a:extLst>
                <a:ext uri="{FF2B5EF4-FFF2-40B4-BE49-F238E27FC236}">
                  <a16:creationId xmlns:a16="http://schemas.microsoft.com/office/drawing/2014/main" id="{07A410FE-D01E-8E47-822F-6DFE5602C18F}"/>
                </a:ext>
              </a:extLst>
            </p:cNvPr>
            <p:cNvSpPr/>
            <p:nvPr/>
          </p:nvSpPr>
          <p:spPr bwMode="auto">
            <a:xfrm>
              <a:off x="1497962" y="5268794"/>
              <a:ext cx="2966406" cy="789896"/>
            </a:xfrm>
            <a:custGeom>
              <a:avLst/>
              <a:gdLst>
                <a:gd name="connsiteX0" fmla="*/ 0 w 2756848"/>
                <a:gd name="connsiteY0" fmla="*/ 900752 h 900752"/>
                <a:gd name="connsiteX1" fmla="*/ 1160060 w 2756848"/>
                <a:gd name="connsiteY1" fmla="*/ 859809 h 900752"/>
                <a:gd name="connsiteX2" fmla="*/ 2224585 w 2756848"/>
                <a:gd name="connsiteY2" fmla="*/ 655093 h 900752"/>
                <a:gd name="connsiteX3" fmla="*/ 2756848 w 2756848"/>
                <a:gd name="connsiteY3" fmla="*/ 0 h 900752"/>
              </a:gdLst>
              <a:ahLst/>
              <a:cxnLst>
                <a:cxn ang="0">
                  <a:pos x="connsiteX0" y="connsiteY0"/>
                </a:cxn>
                <a:cxn ang="0">
                  <a:pos x="connsiteX1" y="connsiteY1"/>
                </a:cxn>
                <a:cxn ang="0">
                  <a:pos x="connsiteX2" y="connsiteY2"/>
                </a:cxn>
                <a:cxn ang="0">
                  <a:pos x="connsiteX3" y="connsiteY3"/>
                </a:cxn>
              </a:cxnLst>
              <a:rect l="l" t="t" r="r" b="b"/>
              <a:pathLst>
                <a:path w="2756848" h="900752">
                  <a:moveTo>
                    <a:pt x="0" y="900752"/>
                  </a:moveTo>
                  <a:cubicBezTo>
                    <a:pt x="394648" y="900752"/>
                    <a:pt x="789296" y="900752"/>
                    <a:pt x="1160060" y="859809"/>
                  </a:cubicBezTo>
                  <a:cubicBezTo>
                    <a:pt x="1530824" y="818866"/>
                    <a:pt x="1958454" y="798394"/>
                    <a:pt x="2224585" y="655093"/>
                  </a:cubicBezTo>
                  <a:cubicBezTo>
                    <a:pt x="2490716" y="511792"/>
                    <a:pt x="2623782" y="255896"/>
                    <a:pt x="2756848" y="0"/>
                  </a:cubicBezTo>
                </a:path>
              </a:pathLst>
            </a:custGeom>
            <a:noFill/>
            <a:ln w="57150" cap="flat" cmpd="sng" algn="ctr">
              <a:solidFill>
                <a:schemeClr val="accent2">
                  <a:lumMod val="7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84" name="Freeform 83">
              <a:extLst>
                <a:ext uri="{FF2B5EF4-FFF2-40B4-BE49-F238E27FC236}">
                  <a16:creationId xmlns:a16="http://schemas.microsoft.com/office/drawing/2014/main" id="{28B41CC4-8A5C-494C-9540-79EB30406244}"/>
                </a:ext>
              </a:extLst>
            </p:cNvPr>
            <p:cNvSpPr/>
            <p:nvPr/>
          </p:nvSpPr>
          <p:spPr bwMode="auto">
            <a:xfrm>
              <a:off x="1497962" y="4287408"/>
              <a:ext cx="2555220" cy="1771281"/>
            </a:xfrm>
            <a:custGeom>
              <a:avLst/>
              <a:gdLst>
                <a:gd name="connsiteX0" fmla="*/ 0 w 2374710"/>
                <a:gd name="connsiteY0" fmla="*/ 2019868 h 2019868"/>
                <a:gd name="connsiteX1" fmla="*/ 1269242 w 2374710"/>
                <a:gd name="connsiteY1" fmla="*/ 1637731 h 2019868"/>
                <a:gd name="connsiteX2" fmla="*/ 2060812 w 2374710"/>
                <a:gd name="connsiteY2" fmla="*/ 791570 h 2019868"/>
                <a:gd name="connsiteX3" fmla="*/ 2374710 w 2374710"/>
                <a:gd name="connsiteY3" fmla="*/ 0 h 2019868"/>
              </a:gdLst>
              <a:ahLst/>
              <a:cxnLst>
                <a:cxn ang="0">
                  <a:pos x="connsiteX0" y="connsiteY0"/>
                </a:cxn>
                <a:cxn ang="0">
                  <a:pos x="connsiteX1" y="connsiteY1"/>
                </a:cxn>
                <a:cxn ang="0">
                  <a:pos x="connsiteX2" y="connsiteY2"/>
                </a:cxn>
                <a:cxn ang="0">
                  <a:pos x="connsiteX3" y="connsiteY3"/>
                </a:cxn>
              </a:cxnLst>
              <a:rect l="l" t="t" r="r" b="b"/>
              <a:pathLst>
                <a:path w="2374710" h="2019868">
                  <a:moveTo>
                    <a:pt x="0" y="2019868"/>
                  </a:moveTo>
                  <a:cubicBezTo>
                    <a:pt x="462886" y="1931157"/>
                    <a:pt x="925773" y="1842447"/>
                    <a:pt x="1269242" y="1637731"/>
                  </a:cubicBezTo>
                  <a:cubicBezTo>
                    <a:pt x="1612711" y="1433015"/>
                    <a:pt x="1876567" y="1064525"/>
                    <a:pt x="2060812" y="791570"/>
                  </a:cubicBezTo>
                  <a:cubicBezTo>
                    <a:pt x="2245057" y="518615"/>
                    <a:pt x="2309883" y="259307"/>
                    <a:pt x="2374710" y="0"/>
                  </a:cubicBezTo>
                </a:path>
              </a:pathLst>
            </a:custGeom>
            <a:noFill/>
            <a:ln w="57150" cap="flat" cmpd="sng" algn="ctr">
              <a:solidFill>
                <a:srgbClr val="7030A0"/>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92" name="Freeform 91">
              <a:extLst>
                <a:ext uri="{FF2B5EF4-FFF2-40B4-BE49-F238E27FC236}">
                  <a16:creationId xmlns:a16="http://schemas.microsoft.com/office/drawing/2014/main" id="{648374D2-5251-D547-B2AC-A537592AD9D2}"/>
                </a:ext>
              </a:extLst>
            </p:cNvPr>
            <p:cNvSpPr/>
            <p:nvPr/>
          </p:nvSpPr>
          <p:spPr bwMode="auto">
            <a:xfrm>
              <a:off x="1483276" y="4263471"/>
              <a:ext cx="881111" cy="1807186"/>
            </a:xfrm>
            <a:custGeom>
              <a:avLst/>
              <a:gdLst>
                <a:gd name="connsiteX0" fmla="*/ 0 w 818866"/>
                <a:gd name="connsiteY0" fmla="*/ 2060812 h 2060812"/>
                <a:gd name="connsiteX1" fmla="*/ 641445 w 818866"/>
                <a:gd name="connsiteY1" fmla="*/ 736979 h 2060812"/>
                <a:gd name="connsiteX2" fmla="*/ 818866 w 818866"/>
                <a:gd name="connsiteY2" fmla="*/ 0 h 2060812"/>
              </a:gdLst>
              <a:ahLst/>
              <a:cxnLst>
                <a:cxn ang="0">
                  <a:pos x="connsiteX0" y="connsiteY0"/>
                </a:cxn>
                <a:cxn ang="0">
                  <a:pos x="connsiteX1" y="connsiteY1"/>
                </a:cxn>
                <a:cxn ang="0">
                  <a:pos x="connsiteX2" y="connsiteY2"/>
                </a:cxn>
              </a:cxnLst>
              <a:rect l="l" t="t" r="r" b="b"/>
              <a:pathLst>
                <a:path w="818866" h="2060812">
                  <a:moveTo>
                    <a:pt x="0" y="2060812"/>
                  </a:moveTo>
                  <a:cubicBezTo>
                    <a:pt x="252483" y="1570630"/>
                    <a:pt x="504967" y="1080448"/>
                    <a:pt x="641445" y="736979"/>
                  </a:cubicBezTo>
                  <a:cubicBezTo>
                    <a:pt x="777923" y="393510"/>
                    <a:pt x="798394" y="196755"/>
                    <a:pt x="818866" y="0"/>
                  </a:cubicBezTo>
                </a:path>
              </a:pathLst>
            </a:custGeom>
            <a:noFill/>
            <a:ln w="57150" cap="flat" cmpd="sng" algn="ctr">
              <a:solidFill>
                <a:schemeClr val="tx1">
                  <a:lumMod val="75000"/>
                  <a:lumOff val="25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93" name="Rectangle 92">
              <a:extLst>
                <a:ext uri="{FF2B5EF4-FFF2-40B4-BE49-F238E27FC236}">
                  <a16:creationId xmlns:a16="http://schemas.microsoft.com/office/drawing/2014/main" id="{9E78051E-E3ED-E342-A61A-197C0DB836B9}"/>
                </a:ext>
              </a:extLst>
            </p:cNvPr>
            <p:cNvSpPr/>
            <p:nvPr/>
          </p:nvSpPr>
          <p:spPr bwMode="auto">
            <a:xfrm>
              <a:off x="1483276" y="4263471"/>
              <a:ext cx="2966406" cy="1795218"/>
            </a:xfrm>
            <a:prstGeom prst="rect">
              <a:avLst/>
            </a:prstGeom>
            <a:noFill/>
            <a:ln w="5715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grpSp>
      <p:cxnSp>
        <p:nvCxnSpPr>
          <p:cNvPr id="95" name="Straight Arrow Connector 94">
            <a:extLst>
              <a:ext uri="{FF2B5EF4-FFF2-40B4-BE49-F238E27FC236}">
                <a16:creationId xmlns:a16="http://schemas.microsoft.com/office/drawing/2014/main" id="{11D00A62-71A3-6A49-95BD-DB38E5973DBA}"/>
              </a:ext>
            </a:extLst>
          </p:cNvPr>
          <p:cNvCxnSpPr/>
          <p:nvPr/>
        </p:nvCxnSpPr>
        <p:spPr bwMode="auto">
          <a:xfrm flipV="1">
            <a:off x="2830865" y="6370607"/>
            <a:ext cx="3285900" cy="27927"/>
          </a:xfrm>
          <a:prstGeom prst="straightConnector1">
            <a:avLst/>
          </a:prstGeom>
          <a:noFill/>
          <a:ln w="57150" cap="flat" cmpd="sng" algn="ctr">
            <a:solidFill>
              <a:schemeClr val="accent6">
                <a:lumMod val="40000"/>
                <a:lumOff val="60000"/>
              </a:schemeClr>
            </a:solidFill>
            <a:prstDash val="solid"/>
            <a:round/>
            <a:headEnd type="none" w="med" len="med"/>
            <a:tailEnd type="triangle" w="med" len="med"/>
          </a:ln>
          <a:effectLst/>
        </p:spPr>
      </p:cxnSp>
      <p:sp>
        <p:nvSpPr>
          <p:cNvPr id="13" name="Rounded Rectangular Callout 12">
            <a:extLst>
              <a:ext uri="{FF2B5EF4-FFF2-40B4-BE49-F238E27FC236}">
                <a16:creationId xmlns:a16="http://schemas.microsoft.com/office/drawing/2014/main" id="{97AEC235-39C0-A049-A5A2-6342D2939589}"/>
              </a:ext>
            </a:extLst>
          </p:cNvPr>
          <p:cNvSpPr/>
          <p:nvPr/>
        </p:nvSpPr>
        <p:spPr>
          <a:xfrm>
            <a:off x="8215840" y="4465181"/>
            <a:ext cx="2672316" cy="1322477"/>
          </a:xfrm>
          <a:prstGeom prst="wedgeRoundRectCallout">
            <a:avLst>
              <a:gd name="adj1" fmla="val 27969"/>
              <a:gd name="adj2" fmla="val -68985"/>
              <a:gd name="adj3" fmla="val 16667"/>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396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7629-7905-7649-948E-63F2C824E911}"/>
              </a:ext>
            </a:extLst>
          </p:cNvPr>
          <p:cNvSpPr>
            <a:spLocks noGrp="1"/>
          </p:cNvSpPr>
          <p:nvPr>
            <p:ph type="title"/>
          </p:nvPr>
        </p:nvSpPr>
        <p:spPr>
          <a:xfrm>
            <a:off x="1191600" y="274650"/>
            <a:ext cx="10115832" cy="1143000"/>
          </a:xfrm>
        </p:spPr>
        <p:txBody>
          <a:bodyPr/>
          <a:lstStyle/>
          <a:p>
            <a:r>
              <a:rPr lang="en-US" dirty="0"/>
              <a:t>Inspection paradox</a:t>
            </a:r>
          </a:p>
        </p:txBody>
      </p:sp>
      <p:sp>
        <p:nvSpPr>
          <p:cNvPr id="4" name="Slide Number Placeholder 3">
            <a:extLst>
              <a:ext uri="{FF2B5EF4-FFF2-40B4-BE49-F238E27FC236}">
                <a16:creationId xmlns:a16="http://schemas.microsoft.com/office/drawing/2014/main" id="{C5EB8D2F-2167-0241-829C-349A550D76C3}"/>
              </a:ext>
            </a:extLst>
          </p:cNvPr>
          <p:cNvSpPr>
            <a:spLocks noGrp="1"/>
          </p:cNvSpPr>
          <p:nvPr>
            <p:ph type="sldNum" idx="12"/>
          </p:nvPr>
        </p:nvSpPr>
        <p:spPr/>
        <p:txBody>
          <a:bodyPr/>
          <a:lstStyle/>
          <a:p>
            <a:fld id="{00000000-1234-1234-1234-123412341234}" type="slidenum">
              <a:rPr lang="en" smtClean="0"/>
              <a:pPr/>
              <a:t>24</a:t>
            </a:fld>
            <a:endParaRPr lang="en"/>
          </a:p>
        </p:txBody>
      </p:sp>
      <p:grpSp>
        <p:nvGrpSpPr>
          <p:cNvPr id="6" name="Group 5">
            <a:extLst>
              <a:ext uri="{FF2B5EF4-FFF2-40B4-BE49-F238E27FC236}">
                <a16:creationId xmlns:a16="http://schemas.microsoft.com/office/drawing/2014/main" id="{64B6985A-E46B-6C45-98AE-1CFB4C12E29A}"/>
              </a:ext>
            </a:extLst>
          </p:cNvPr>
          <p:cNvGrpSpPr/>
          <p:nvPr/>
        </p:nvGrpSpPr>
        <p:grpSpPr>
          <a:xfrm>
            <a:off x="2186993" y="2538968"/>
            <a:ext cx="7571395" cy="609413"/>
            <a:chOff x="982476" y="5025612"/>
            <a:chExt cx="7571395" cy="609413"/>
          </a:xfrm>
        </p:grpSpPr>
        <p:cxnSp>
          <p:nvCxnSpPr>
            <p:cNvPr id="7" name="Straight Arrow Connector 6">
              <a:extLst>
                <a:ext uri="{FF2B5EF4-FFF2-40B4-BE49-F238E27FC236}">
                  <a16:creationId xmlns:a16="http://schemas.microsoft.com/office/drawing/2014/main" id="{51E69761-59BB-9E41-A389-9538FB153444}"/>
                </a:ext>
              </a:extLst>
            </p:cNvPr>
            <p:cNvCxnSpPr/>
            <p:nvPr/>
          </p:nvCxnSpPr>
          <p:spPr>
            <a:xfrm flipV="1">
              <a:off x="982476" y="5045770"/>
              <a:ext cx="7251405" cy="1063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E8D6243-11BD-E34E-A93E-B8D64EDB6372}"/>
                </a:ext>
              </a:extLst>
            </p:cNvPr>
            <p:cNvSpPr txBox="1"/>
            <p:nvPr/>
          </p:nvSpPr>
          <p:spPr>
            <a:xfrm>
              <a:off x="7787314" y="5173360"/>
              <a:ext cx="766557" cy="461665"/>
            </a:xfrm>
            <a:prstGeom prst="rect">
              <a:avLst/>
            </a:prstGeom>
            <a:noFill/>
            <a:ln>
              <a:noFill/>
            </a:ln>
          </p:spPr>
          <p:txBody>
            <a:bodyPr wrap="none" rtlCol="0">
              <a:spAutoFit/>
            </a:bodyPr>
            <a:lstStyle/>
            <a:p>
              <a:r>
                <a:rPr lang="en-US" sz="2400" dirty="0">
                  <a:solidFill>
                    <a:schemeClr val="tx1">
                      <a:lumMod val="50000"/>
                      <a:lumOff val="50000"/>
                    </a:schemeClr>
                  </a:solidFill>
                </a:rPr>
                <a:t>time</a:t>
              </a:r>
            </a:p>
          </p:txBody>
        </p:sp>
        <p:cxnSp>
          <p:nvCxnSpPr>
            <p:cNvPr id="9" name="Straight Connector 8">
              <a:extLst>
                <a:ext uri="{FF2B5EF4-FFF2-40B4-BE49-F238E27FC236}">
                  <a16:creationId xmlns:a16="http://schemas.microsoft.com/office/drawing/2014/main" id="{08ECFF60-E584-5A42-A5E7-1AFA3BE234D0}"/>
                </a:ext>
              </a:extLst>
            </p:cNvPr>
            <p:cNvCxnSpPr/>
            <p:nvPr/>
          </p:nvCxnSpPr>
          <p:spPr>
            <a:xfrm>
              <a:off x="6952286" y="5025612"/>
              <a:ext cx="0" cy="3402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7" descr="C:\Users\harchol\AppData\Local\Microsoft\Windows\Temporary Internet Files\Content.IE5\E3DO4QYC\ford_b2vc_liftdoor[1].jpg">
              <a:extLst>
                <a:ext uri="{FF2B5EF4-FFF2-40B4-BE49-F238E27FC236}">
                  <a16:creationId xmlns:a16="http://schemas.microsoft.com/office/drawing/2014/main" id="{40B04441-CEEC-1640-A7A5-87D923DDA3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7205" y="5221075"/>
              <a:ext cx="840304" cy="390706"/>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C0CDC964-AE9A-B249-8B80-F0DF37AEC349}"/>
                </a:ext>
              </a:extLst>
            </p:cNvPr>
            <p:cNvCxnSpPr/>
            <p:nvPr/>
          </p:nvCxnSpPr>
          <p:spPr>
            <a:xfrm>
              <a:off x="4877536" y="5070579"/>
              <a:ext cx="0" cy="3402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12BF634-3BBB-0F43-8B3A-700F8F9EA990}"/>
                </a:ext>
              </a:extLst>
            </p:cNvPr>
            <p:cNvCxnSpPr/>
            <p:nvPr/>
          </p:nvCxnSpPr>
          <p:spPr>
            <a:xfrm>
              <a:off x="3679601" y="5042225"/>
              <a:ext cx="0" cy="3402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178DD7-7A97-A941-A878-EBACC0B9B78C}"/>
                </a:ext>
              </a:extLst>
            </p:cNvPr>
            <p:cNvCxnSpPr/>
            <p:nvPr/>
          </p:nvCxnSpPr>
          <p:spPr>
            <a:xfrm>
              <a:off x="1631061" y="5067034"/>
              <a:ext cx="0" cy="3402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7" descr="C:\Users\harchol\AppData\Local\Microsoft\Windows\Temporary Internet Files\Content.IE5\E3DO4QYC\ford_b2vc_liftdoor[1].jpg">
              <a:extLst>
                <a:ext uri="{FF2B5EF4-FFF2-40B4-BE49-F238E27FC236}">
                  <a16:creationId xmlns:a16="http://schemas.microsoft.com/office/drawing/2014/main" id="{AFA440F5-9E67-2642-BFEE-0D10FB34716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00043" y="5211500"/>
              <a:ext cx="840304" cy="3907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6" name="Picture 7" descr="C:\Users\harchol\AppData\Local\Microsoft\Windows\Temporary Internet Files\Content.IE5\E3DO4QYC\ford_b2vc_liftdoor[1].jpg">
              <a:extLst>
                <a:ext uri="{FF2B5EF4-FFF2-40B4-BE49-F238E27FC236}">
                  <a16:creationId xmlns:a16="http://schemas.microsoft.com/office/drawing/2014/main" id="{42382E11-34B8-594B-91B2-6EEFA896D66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4433" y="5204412"/>
              <a:ext cx="840304" cy="390706"/>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3D59DFF5-EC0F-0448-B3C4-E04242A538C7}"/>
              </a:ext>
            </a:extLst>
          </p:cNvPr>
          <p:cNvGrpSpPr/>
          <p:nvPr/>
        </p:nvGrpSpPr>
        <p:grpSpPr>
          <a:xfrm>
            <a:off x="2822744" y="3236465"/>
            <a:ext cx="5340996" cy="340239"/>
            <a:chOff x="1641694" y="5683727"/>
            <a:chExt cx="5340996" cy="340239"/>
          </a:xfrm>
        </p:grpSpPr>
        <p:sp>
          <p:nvSpPr>
            <p:cNvPr id="18" name="Right Brace 17">
              <a:extLst>
                <a:ext uri="{FF2B5EF4-FFF2-40B4-BE49-F238E27FC236}">
                  <a16:creationId xmlns:a16="http://schemas.microsoft.com/office/drawing/2014/main" id="{F40FB690-361E-1D4A-AEDC-BB9B06FFB866}"/>
                </a:ext>
              </a:extLst>
            </p:cNvPr>
            <p:cNvSpPr/>
            <p:nvPr/>
          </p:nvSpPr>
          <p:spPr>
            <a:xfrm rot="5400000">
              <a:off x="2492299" y="4833122"/>
              <a:ext cx="329607" cy="2030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87A2413F-CE13-3E43-A2BA-0CE3B3B09DDC}"/>
                </a:ext>
              </a:extLst>
            </p:cNvPr>
            <p:cNvSpPr/>
            <p:nvPr/>
          </p:nvSpPr>
          <p:spPr>
            <a:xfrm rot="5400000">
              <a:off x="5784779" y="4794156"/>
              <a:ext cx="280034" cy="211578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CF1BFFD2-02AD-A04F-9561-A1ABC2156ED6}"/>
                </a:ext>
              </a:extLst>
            </p:cNvPr>
            <p:cNvSpPr/>
            <p:nvPr/>
          </p:nvSpPr>
          <p:spPr>
            <a:xfrm rot="5400000">
              <a:off x="4103131" y="5338165"/>
              <a:ext cx="329610" cy="104199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Text Box 23">
            <a:extLst>
              <a:ext uri="{FF2B5EF4-FFF2-40B4-BE49-F238E27FC236}">
                <a16:creationId xmlns:a16="http://schemas.microsoft.com/office/drawing/2014/main" id="{CE0E248C-B9BE-0746-99B5-CEBAE9800B68}"/>
              </a:ext>
            </a:extLst>
          </p:cNvPr>
          <p:cNvSpPr txBox="1">
            <a:spLocks noChangeArrowheads="1"/>
          </p:cNvSpPr>
          <p:nvPr/>
        </p:nvSpPr>
        <p:spPr bwMode="auto">
          <a:xfrm>
            <a:off x="2895666" y="3991314"/>
            <a:ext cx="6862720" cy="2062103"/>
          </a:xfrm>
          <a:prstGeom prst="rect">
            <a:avLst/>
          </a:prstGeom>
          <a:noFill/>
          <a:ln w="28575" algn="ctr">
            <a:solidFill>
              <a:srgbClr val="0070C0"/>
            </a:solidFill>
            <a:miter lim="800000"/>
            <a:headEnd/>
            <a:tailEnd/>
          </a:ln>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000" dirty="0">
                <a:solidFill>
                  <a:schemeClr val="tx1">
                    <a:lumMod val="50000"/>
                    <a:lumOff val="50000"/>
                  </a:schemeClr>
                </a:solidFill>
                <a:latin typeface="Happy Monkey" panose="02000500000000020004" pitchFamily="2" charset="0"/>
              </a:rPr>
              <a:t>QUESTION:</a:t>
            </a:r>
          </a:p>
          <a:p>
            <a:endParaRPr lang="en-US" sz="800" dirty="0">
              <a:solidFill>
                <a:schemeClr val="tx1">
                  <a:lumMod val="50000"/>
                  <a:lumOff val="50000"/>
                </a:schemeClr>
              </a:solidFill>
              <a:latin typeface="Happy Monkey" panose="02000500000000020004" pitchFamily="2" charset="0"/>
            </a:endParaRPr>
          </a:p>
          <a:p>
            <a:r>
              <a:rPr lang="en-US" sz="2000" b="0" dirty="0">
                <a:solidFill>
                  <a:schemeClr val="tx1">
                    <a:lumMod val="50000"/>
                    <a:lumOff val="50000"/>
                  </a:schemeClr>
                </a:solidFill>
                <a:latin typeface="Happy Monkey" panose="02000500000000020004" pitchFamily="2" charset="0"/>
              </a:rPr>
              <a:t>On average, how long do I have to wait for a bus?</a:t>
            </a:r>
          </a:p>
          <a:p>
            <a:pPr marL="457200" indent="-457200">
              <a:buAutoNum type="alphaLcParenBoth"/>
            </a:pPr>
            <a:r>
              <a:rPr lang="en-US" sz="2000" b="0" dirty="0">
                <a:solidFill>
                  <a:schemeClr val="tx1">
                    <a:lumMod val="50000"/>
                    <a:lumOff val="50000"/>
                  </a:schemeClr>
                </a:solidFill>
                <a:latin typeface="Happy Monkey" panose="02000500000000020004" pitchFamily="2" charset="0"/>
              </a:rPr>
              <a:t>&lt; 5 min</a:t>
            </a:r>
          </a:p>
          <a:p>
            <a:pPr marL="457200" indent="-457200">
              <a:buAutoNum type="alphaLcParenBoth"/>
            </a:pPr>
            <a:r>
              <a:rPr lang="en-US" sz="2000" b="0" dirty="0">
                <a:solidFill>
                  <a:schemeClr val="tx1">
                    <a:lumMod val="50000"/>
                    <a:lumOff val="50000"/>
                  </a:schemeClr>
                </a:solidFill>
                <a:latin typeface="Happy Monkey" panose="02000500000000020004" pitchFamily="2" charset="0"/>
              </a:rPr>
              <a:t>5 min</a:t>
            </a:r>
          </a:p>
          <a:p>
            <a:pPr marL="457200" indent="-457200">
              <a:buAutoNum type="alphaLcParenBoth"/>
            </a:pPr>
            <a:r>
              <a:rPr lang="en-US" sz="2000" b="0" dirty="0">
                <a:solidFill>
                  <a:schemeClr val="tx1">
                    <a:lumMod val="50000"/>
                    <a:lumOff val="50000"/>
                  </a:schemeClr>
                </a:solidFill>
                <a:latin typeface="Happy Monkey" panose="02000500000000020004" pitchFamily="2" charset="0"/>
              </a:rPr>
              <a:t>10 min</a:t>
            </a:r>
          </a:p>
          <a:p>
            <a:pPr marL="457200" indent="-457200">
              <a:buAutoNum type="alphaLcParenBoth"/>
            </a:pPr>
            <a:r>
              <a:rPr lang="en-US" sz="2000" b="0" dirty="0">
                <a:solidFill>
                  <a:schemeClr val="tx1">
                    <a:lumMod val="50000"/>
                    <a:lumOff val="50000"/>
                  </a:schemeClr>
                </a:solidFill>
                <a:latin typeface="Happy Monkey" panose="02000500000000020004" pitchFamily="2" charset="0"/>
              </a:rPr>
              <a:t>&gt;10 min</a:t>
            </a:r>
          </a:p>
        </p:txBody>
      </p:sp>
      <p:sp>
        <p:nvSpPr>
          <p:cNvPr id="26" name="TextBox 25">
            <a:extLst>
              <a:ext uri="{FF2B5EF4-FFF2-40B4-BE49-F238E27FC236}">
                <a16:creationId xmlns:a16="http://schemas.microsoft.com/office/drawing/2014/main" id="{7DA3EF39-ECF4-AF46-9B76-251595929418}"/>
              </a:ext>
            </a:extLst>
          </p:cNvPr>
          <p:cNvSpPr txBox="1"/>
          <p:nvPr/>
        </p:nvSpPr>
        <p:spPr>
          <a:xfrm>
            <a:off x="3845938" y="1606300"/>
            <a:ext cx="5912448" cy="369332"/>
          </a:xfrm>
          <a:prstGeom prst="rect">
            <a:avLst/>
          </a:prstGeom>
          <a:noFill/>
        </p:spPr>
        <p:txBody>
          <a:bodyPr wrap="square" rtlCol="0">
            <a:spAutoFit/>
          </a:bodyPr>
          <a:lstStyle/>
          <a:p>
            <a:r>
              <a:rPr lang="en-US" sz="1800" dirty="0">
                <a:solidFill>
                  <a:schemeClr val="tx1">
                    <a:lumMod val="50000"/>
                    <a:lumOff val="50000"/>
                  </a:schemeClr>
                </a:solidFill>
                <a:latin typeface="Lato" panose="020F0502020204030203" pitchFamily="34" charset="77"/>
              </a:rPr>
              <a:t>Average waiting time (S) between buses is 10 minutes </a:t>
            </a:r>
          </a:p>
        </p:txBody>
      </p:sp>
      <p:sp>
        <p:nvSpPr>
          <p:cNvPr id="27" name="Rectangle 26">
            <a:extLst>
              <a:ext uri="{FF2B5EF4-FFF2-40B4-BE49-F238E27FC236}">
                <a16:creationId xmlns:a16="http://schemas.microsoft.com/office/drawing/2014/main" id="{0DEC960A-2E02-0E48-B61C-5CF7A4DB6F13}"/>
              </a:ext>
            </a:extLst>
          </p:cNvPr>
          <p:cNvSpPr/>
          <p:nvPr/>
        </p:nvSpPr>
        <p:spPr>
          <a:xfrm>
            <a:off x="3698530" y="3604956"/>
            <a:ext cx="279244" cy="307777"/>
          </a:xfrm>
          <a:prstGeom prst="rect">
            <a:avLst/>
          </a:prstGeom>
        </p:spPr>
        <p:txBody>
          <a:bodyPr wrap="none">
            <a:spAutoFit/>
          </a:bodyPr>
          <a:lstStyle/>
          <a:p>
            <a:r>
              <a:rPr lang="en-US" dirty="0">
                <a:solidFill>
                  <a:schemeClr val="tx1">
                    <a:lumMod val="50000"/>
                    <a:lumOff val="50000"/>
                  </a:schemeClr>
                </a:solidFill>
                <a:latin typeface="Lato" panose="020F0502020204030203" pitchFamily="34" charset="77"/>
              </a:rPr>
              <a:t>S</a:t>
            </a:r>
            <a:endParaRPr lang="en-US" dirty="0">
              <a:solidFill>
                <a:schemeClr val="tx1">
                  <a:lumMod val="50000"/>
                  <a:lumOff val="50000"/>
                </a:schemeClr>
              </a:solidFill>
            </a:endParaRPr>
          </a:p>
        </p:txBody>
      </p:sp>
      <p:sp>
        <p:nvSpPr>
          <p:cNvPr id="28" name="Rectangle 27">
            <a:extLst>
              <a:ext uri="{FF2B5EF4-FFF2-40B4-BE49-F238E27FC236}">
                <a16:creationId xmlns:a16="http://schemas.microsoft.com/office/drawing/2014/main" id="{C30707E9-6FD6-D245-BA76-94778E2695F9}"/>
              </a:ext>
            </a:extLst>
          </p:cNvPr>
          <p:cNvSpPr/>
          <p:nvPr/>
        </p:nvSpPr>
        <p:spPr>
          <a:xfrm>
            <a:off x="5290284" y="3583136"/>
            <a:ext cx="279244" cy="307777"/>
          </a:xfrm>
          <a:prstGeom prst="rect">
            <a:avLst/>
          </a:prstGeom>
        </p:spPr>
        <p:txBody>
          <a:bodyPr wrap="none">
            <a:spAutoFit/>
          </a:bodyPr>
          <a:lstStyle/>
          <a:p>
            <a:r>
              <a:rPr lang="en-US" dirty="0">
                <a:solidFill>
                  <a:schemeClr val="tx1">
                    <a:lumMod val="50000"/>
                    <a:lumOff val="50000"/>
                  </a:schemeClr>
                </a:solidFill>
                <a:latin typeface="Lato" panose="020F0502020204030203" pitchFamily="34" charset="77"/>
              </a:rPr>
              <a:t>S</a:t>
            </a:r>
            <a:endParaRPr lang="en-US" dirty="0">
              <a:solidFill>
                <a:schemeClr val="tx1">
                  <a:lumMod val="50000"/>
                  <a:lumOff val="50000"/>
                </a:schemeClr>
              </a:solidFill>
            </a:endParaRPr>
          </a:p>
        </p:txBody>
      </p:sp>
      <p:sp>
        <p:nvSpPr>
          <p:cNvPr id="29" name="Rectangle 28">
            <a:extLst>
              <a:ext uri="{FF2B5EF4-FFF2-40B4-BE49-F238E27FC236}">
                <a16:creationId xmlns:a16="http://schemas.microsoft.com/office/drawing/2014/main" id="{2AFC0367-C8D8-A848-9077-B2DBC8DE9E84}"/>
              </a:ext>
            </a:extLst>
          </p:cNvPr>
          <p:cNvSpPr/>
          <p:nvPr/>
        </p:nvSpPr>
        <p:spPr>
          <a:xfrm>
            <a:off x="6966224" y="3583136"/>
            <a:ext cx="279244" cy="307777"/>
          </a:xfrm>
          <a:prstGeom prst="rect">
            <a:avLst/>
          </a:prstGeom>
        </p:spPr>
        <p:txBody>
          <a:bodyPr wrap="none">
            <a:spAutoFit/>
          </a:bodyPr>
          <a:lstStyle/>
          <a:p>
            <a:r>
              <a:rPr lang="en-US" dirty="0">
                <a:solidFill>
                  <a:schemeClr val="tx1">
                    <a:lumMod val="50000"/>
                    <a:lumOff val="50000"/>
                  </a:schemeClr>
                </a:solidFill>
                <a:latin typeface="Lato" panose="020F0502020204030203" pitchFamily="34" charset="77"/>
              </a:rPr>
              <a:t>S</a:t>
            </a:r>
            <a:endParaRPr lang="en-US" dirty="0">
              <a:solidFill>
                <a:schemeClr val="tx1">
                  <a:lumMod val="50000"/>
                  <a:lumOff val="50000"/>
                </a:schemeClr>
              </a:solidFill>
            </a:endParaRPr>
          </a:p>
        </p:txBody>
      </p:sp>
    </p:spTree>
    <p:extLst>
      <p:ext uri="{BB962C8B-B14F-4D97-AF65-F5344CB8AC3E}">
        <p14:creationId xmlns:p14="http://schemas.microsoft.com/office/powerpoint/2010/main" val="14101739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A7629-7905-7649-948E-63F2C824E911}"/>
              </a:ext>
            </a:extLst>
          </p:cNvPr>
          <p:cNvSpPr>
            <a:spLocks noGrp="1"/>
          </p:cNvSpPr>
          <p:nvPr>
            <p:ph type="title"/>
          </p:nvPr>
        </p:nvSpPr>
        <p:spPr>
          <a:xfrm>
            <a:off x="1191600" y="274650"/>
            <a:ext cx="10115832" cy="1143000"/>
          </a:xfrm>
        </p:spPr>
        <p:txBody>
          <a:bodyPr/>
          <a:lstStyle/>
          <a:p>
            <a:r>
              <a:rPr lang="en-US" dirty="0"/>
              <a:t>Inspection paradox</a:t>
            </a:r>
          </a:p>
        </p:txBody>
      </p:sp>
      <p:sp>
        <p:nvSpPr>
          <p:cNvPr id="4" name="Slide Number Placeholder 3">
            <a:extLst>
              <a:ext uri="{FF2B5EF4-FFF2-40B4-BE49-F238E27FC236}">
                <a16:creationId xmlns:a16="http://schemas.microsoft.com/office/drawing/2014/main" id="{C5EB8D2F-2167-0241-829C-349A550D76C3}"/>
              </a:ext>
            </a:extLst>
          </p:cNvPr>
          <p:cNvSpPr>
            <a:spLocks noGrp="1"/>
          </p:cNvSpPr>
          <p:nvPr>
            <p:ph type="sldNum" idx="12"/>
          </p:nvPr>
        </p:nvSpPr>
        <p:spPr/>
        <p:txBody>
          <a:bodyPr/>
          <a:lstStyle/>
          <a:p>
            <a:fld id="{00000000-1234-1234-1234-123412341234}" type="slidenum">
              <a:rPr lang="en" smtClean="0"/>
              <a:pPr/>
              <a:t>25</a:t>
            </a:fld>
            <a:endParaRPr lang="en"/>
          </a:p>
        </p:txBody>
      </p:sp>
      <p:grpSp>
        <p:nvGrpSpPr>
          <p:cNvPr id="17" name="Group 16">
            <a:extLst>
              <a:ext uri="{FF2B5EF4-FFF2-40B4-BE49-F238E27FC236}">
                <a16:creationId xmlns:a16="http://schemas.microsoft.com/office/drawing/2014/main" id="{3D59DFF5-EC0F-0448-B3C4-E04242A538C7}"/>
              </a:ext>
            </a:extLst>
          </p:cNvPr>
          <p:cNvGrpSpPr/>
          <p:nvPr/>
        </p:nvGrpSpPr>
        <p:grpSpPr>
          <a:xfrm>
            <a:off x="3039137" y="5026494"/>
            <a:ext cx="5340996" cy="340239"/>
            <a:chOff x="1641694" y="5683727"/>
            <a:chExt cx="5340996" cy="340239"/>
          </a:xfrm>
        </p:grpSpPr>
        <p:sp>
          <p:nvSpPr>
            <p:cNvPr id="18" name="Right Brace 17">
              <a:extLst>
                <a:ext uri="{FF2B5EF4-FFF2-40B4-BE49-F238E27FC236}">
                  <a16:creationId xmlns:a16="http://schemas.microsoft.com/office/drawing/2014/main" id="{F40FB690-361E-1D4A-AEDC-BB9B06FFB866}"/>
                </a:ext>
              </a:extLst>
            </p:cNvPr>
            <p:cNvSpPr/>
            <p:nvPr/>
          </p:nvSpPr>
          <p:spPr>
            <a:xfrm rot="5400000">
              <a:off x="2492299" y="4833122"/>
              <a:ext cx="329607" cy="203081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ight Brace 18">
              <a:extLst>
                <a:ext uri="{FF2B5EF4-FFF2-40B4-BE49-F238E27FC236}">
                  <a16:creationId xmlns:a16="http://schemas.microsoft.com/office/drawing/2014/main" id="{87A2413F-CE13-3E43-A2BA-0CE3B3B09DDC}"/>
                </a:ext>
              </a:extLst>
            </p:cNvPr>
            <p:cNvSpPr/>
            <p:nvPr/>
          </p:nvSpPr>
          <p:spPr>
            <a:xfrm rot="5400000">
              <a:off x="5784779" y="4794156"/>
              <a:ext cx="280034" cy="2115789"/>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ight Brace 19">
              <a:extLst>
                <a:ext uri="{FF2B5EF4-FFF2-40B4-BE49-F238E27FC236}">
                  <a16:creationId xmlns:a16="http://schemas.microsoft.com/office/drawing/2014/main" id="{CF1BFFD2-02AD-A04F-9561-A1ABC2156ED6}"/>
                </a:ext>
              </a:extLst>
            </p:cNvPr>
            <p:cNvSpPr/>
            <p:nvPr/>
          </p:nvSpPr>
          <p:spPr>
            <a:xfrm rot="5400000">
              <a:off x="4103131" y="5338165"/>
              <a:ext cx="329610" cy="104199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7" name="Rectangle 26">
            <a:extLst>
              <a:ext uri="{FF2B5EF4-FFF2-40B4-BE49-F238E27FC236}">
                <a16:creationId xmlns:a16="http://schemas.microsoft.com/office/drawing/2014/main" id="{0DEC960A-2E02-0E48-B61C-5CF7A4DB6F13}"/>
              </a:ext>
            </a:extLst>
          </p:cNvPr>
          <p:cNvSpPr/>
          <p:nvPr/>
        </p:nvSpPr>
        <p:spPr>
          <a:xfrm>
            <a:off x="3968400" y="5440229"/>
            <a:ext cx="279244" cy="307777"/>
          </a:xfrm>
          <a:prstGeom prst="rect">
            <a:avLst/>
          </a:prstGeom>
        </p:spPr>
        <p:txBody>
          <a:bodyPr wrap="none">
            <a:spAutoFit/>
          </a:bodyPr>
          <a:lstStyle/>
          <a:p>
            <a:r>
              <a:rPr lang="en-US" dirty="0">
                <a:solidFill>
                  <a:schemeClr val="tx1">
                    <a:lumMod val="50000"/>
                    <a:lumOff val="50000"/>
                  </a:schemeClr>
                </a:solidFill>
                <a:latin typeface="Lato" panose="020F0502020204030203" pitchFamily="34" charset="77"/>
              </a:rPr>
              <a:t>S</a:t>
            </a:r>
            <a:endParaRPr lang="en-US" dirty="0">
              <a:solidFill>
                <a:schemeClr val="tx1">
                  <a:lumMod val="50000"/>
                  <a:lumOff val="50000"/>
                </a:schemeClr>
              </a:solidFill>
            </a:endParaRPr>
          </a:p>
        </p:txBody>
      </p:sp>
      <p:sp>
        <p:nvSpPr>
          <p:cNvPr id="28" name="Rectangle 27">
            <a:extLst>
              <a:ext uri="{FF2B5EF4-FFF2-40B4-BE49-F238E27FC236}">
                <a16:creationId xmlns:a16="http://schemas.microsoft.com/office/drawing/2014/main" id="{C30707E9-6FD6-D245-BA76-94778E2695F9}"/>
              </a:ext>
            </a:extLst>
          </p:cNvPr>
          <p:cNvSpPr/>
          <p:nvPr/>
        </p:nvSpPr>
        <p:spPr>
          <a:xfrm>
            <a:off x="5560154" y="5418409"/>
            <a:ext cx="279244" cy="307777"/>
          </a:xfrm>
          <a:prstGeom prst="rect">
            <a:avLst/>
          </a:prstGeom>
        </p:spPr>
        <p:txBody>
          <a:bodyPr wrap="none">
            <a:spAutoFit/>
          </a:bodyPr>
          <a:lstStyle/>
          <a:p>
            <a:r>
              <a:rPr lang="en-US" dirty="0">
                <a:solidFill>
                  <a:schemeClr val="tx1">
                    <a:lumMod val="50000"/>
                    <a:lumOff val="50000"/>
                  </a:schemeClr>
                </a:solidFill>
                <a:latin typeface="Lato" panose="020F0502020204030203" pitchFamily="34" charset="77"/>
              </a:rPr>
              <a:t>S</a:t>
            </a:r>
            <a:endParaRPr lang="en-US" dirty="0">
              <a:solidFill>
                <a:schemeClr val="tx1">
                  <a:lumMod val="50000"/>
                  <a:lumOff val="50000"/>
                </a:schemeClr>
              </a:solidFill>
            </a:endParaRPr>
          </a:p>
        </p:txBody>
      </p:sp>
      <p:sp>
        <p:nvSpPr>
          <p:cNvPr id="29" name="Rectangle 28">
            <a:extLst>
              <a:ext uri="{FF2B5EF4-FFF2-40B4-BE49-F238E27FC236}">
                <a16:creationId xmlns:a16="http://schemas.microsoft.com/office/drawing/2014/main" id="{2AFC0367-C8D8-A848-9077-B2DBC8DE9E84}"/>
              </a:ext>
            </a:extLst>
          </p:cNvPr>
          <p:cNvSpPr/>
          <p:nvPr/>
        </p:nvSpPr>
        <p:spPr>
          <a:xfrm>
            <a:off x="7236094" y="5418409"/>
            <a:ext cx="279244" cy="307777"/>
          </a:xfrm>
          <a:prstGeom prst="rect">
            <a:avLst/>
          </a:prstGeom>
        </p:spPr>
        <p:txBody>
          <a:bodyPr wrap="none">
            <a:spAutoFit/>
          </a:bodyPr>
          <a:lstStyle/>
          <a:p>
            <a:r>
              <a:rPr lang="en-US" dirty="0">
                <a:solidFill>
                  <a:schemeClr val="tx1">
                    <a:lumMod val="50000"/>
                    <a:lumOff val="50000"/>
                  </a:schemeClr>
                </a:solidFill>
                <a:latin typeface="Lato" panose="020F0502020204030203" pitchFamily="34" charset="77"/>
              </a:rPr>
              <a:t>S</a:t>
            </a:r>
            <a:endParaRPr lang="en-US" dirty="0">
              <a:solidFill>
                <a:schemeClr val="tx1">
                  <a:lumMod val="50000"/>
                  <a:lumOff val="50000"/>
                </a:schemeClr>
              </a:solidFill>
            </a:endParaRPr>
          </a:p>
        </p:txBody>
      </p:sp>
      <p:grpSp>
        <p:nvGrpSpPr>
          <p:cNvPr id="23" name="Group 22">
            <a:extLst>
              <a:ext uri="{FF2B5EF4-FFF2-40B4-BE49-F238E27FC236}">
                <a16:creationId xmlns:a16="http://schemas.microsoft.com/office/drawing/2014/main" id="{0BBD8778-2CAA-F840-BA07-A7E1E56874C0}"/>
              </a:ext>
            </a:extLst>
          </p:cNvPr>
          <p:cNvGrpSpPr/>
          <p:nvPr/>
        </p:nvGrpSpPr>
        <p:grpSpPr>
          <a:xfrm>
            <a:off x="1937488" y="2139731"/>
            <a:ext cx="783165" cy="2001784"/>
            <a:chOff x="474515" y="3021294"/>
            <a:chExt cx="783165" cy="2001784"/>
          </a:xfrm>
        </p:grpSpPr>
        <p:cxnSp>
          <p:nvCxnSpPr>
            <p:cNvPr id="25" name="Straight Arrow Connector 24">
              <a:extLst>
                <a:ext uri="{FF2B5EF4-FFF2-40B4-BE49-F238E27FC236}">
                  <a16:creationId xmlns:a16="http://schemas.microsoft.com/office/drawing/2014/main" id="{61B04C91-F2A2-BA43-A1D5-2AA7B586B31D}"/>
                </a:ext>
              </a:extLst>
            </p:cNvPr>
            <p:cNvCxnSpPr/>
            <p:nvPr/>
          </p:nvCxnSpPr>
          <p:spPr>
            <a:xfrm flipV="1">
              <a:off x="1250592" y="3211998"/>
              <a:ext cx="7088" cy="181108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3A3420A-232F-7645-B2F2-432F43AD6813}"/>
                </a:ext>
              </a:extLst>
            </p:cNvPr>
            <p:cNvSpPr txBox="1"/>
            <p:nvPr/>
          </p:nvSpPr>
          <p:spPr>
            <a:xfrm>
              <a:off x="474515" y="3021294"/>
              <a:ext cx="543739" cy="307777"/>
            </a:xfrm>
            <a:prstGeom prst="rect">
              <a:avLst/>
            </a:prstGeom>
            <a:noFill/>
            <a:ln>
              <a:noFill/>
            </a:ln>
          </p:spPr>
          <p:txBody>
            <a:bodyPr wrap="none" rtlCol="0">
              <a:spAutoFit/>
            </a:bodyPr>
            <a:lstStyle/>
            <a:p>
              <a:r>
                <a:rPr lang="en-US" dirty="0">
                  <a:solidFill>
                    <a:schemeClr val="tx1">
                      <a:lumMod val="50000"/>
                      <a:lumOff val="50000"/>
                    </a:schemeClr>
                  </a:solidFill>
                </a:rPr>
                <a:t>Wait</a:t>
              </a:r>
            </a:p>
          </p:txBody>
        </p:sp>
      </p:grpSp>
      <p:cxnSp>
        <p:nvCxnSpPr>
          <p:cNvPr id="31" name="Straight Connector 30">
            <a:extLst>
              <a:ext uri="{FF2B5EF4-FFF2-40B4-BE49-F238E27FC236}">
                <a16:creationId xmlns:a16="http://schemas.microsoft.com/office/drawing/2014/main" id="{C5EA285E-D185-4348-8927-A5EFB66932A1}"/>
              </a:ext>
            </a:extLst>
          </p:cNvPr>
          <p:cNvCxnSpPr/>
          <p:nvPr/>
        </p:nvCxnSpPr>
        <p:spPr>
          <a:xfrm flipV="1">
            <a:off x="3088612" y="2566939"/>
            <a:ext cx="5525" cy="1590466"/>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3242079-6E76-CE4B-B810-59798EBFE33A}"/>
              </a:ext>
            </a:extLst>
          </p:cNvPr>
          <p:cNvCxnSpPr/>
          <p:nvPr/>
        </p:nvCxnSpPr>
        <p:spPr>
          <a:xfrm flipV="1">
            <a:off x="3151591" y="2583310"/>
            <a:ext cx="2379" cy="1573615"/>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36FC5C-4A19-5244-B702-D79ED320184B}"/>
              </a:ext>
            </a:extLst>
          </p:cNvPr>
          <p:cNvCxnSpPr/>
          <p:nvPr/>
        </p:nvCxnSpPr>
        <p:spPr>
          <a:xfrm flipV="1">
            <a:off x="3210279" y="2645904"/>
            <a:ext cx="11726" cy="1513807"/>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8B1F0A1-159E-FB42-BF33-9A7EA0AC4DDD}"/>
              </a:ext>
            </a:extLst>
          </p:cNvPr>
          <p:cNvCxnSpPr/>
          <p:nvPr/>
        </p:nvCxnSpPr>
        <p:spPr>
          <a:xfrm flipV="1">
            <a:off x="3280854" y="2694887"/>
            <a:ext cx="1023" cy="1455618"/>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79EA0F9-9E56-944B-97F2-398A93F2CCE1}"/>
              </a:ext>
            </a:extLst>
          </p:cNvPr>
          <p:cNvCxnSpPr/>
          <p:nvPr/>
        </p:nvCxnSpPr>
        <p:spPr>
          <a:xfrm flipV="1">
            <a:off x="3345292" y="2746595"/>
            <a:ext cx="4621" cy="140391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D0876BB-6CE1-D24C-B9A5-EF6380896B61}"/>
              </a:ext>
            </a:extLst>
          </p:cNvPr>
          <p:cNvCxnSpPr/>
          <p:nvPr/>
        </p:nvCxnSpPr>
        <p:spPr>
          <a:xfrm flipV="1">
            <a:off x="3403507" y="2801608"/>
            <a:ext cx="13940" cy="135339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E62824B-82B2-734B-800E-DDA3B75D61FB}"/>
              </a:ext>
            </a:extLst>
          </p:cNvPr>
          <p:cNvCxnSpPr/>
          <p:nvPr/>
        </p:nvCxnSpPr>
        <p:spPr>
          <a:xfrm flipV="1">
            <a:off x="3466486" y="2846411"/>
            <a:ext cx="7681" cy="1308108"/>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C2D687C-1C14-E746-B24C-C42CDD3B1124}"/>
              </a:ext>
            </a:extLst>
          </p:cNvPr>
          <p:cNvCxnSpPr/>
          <p:nvPr/>
        </p:nvCxnSpPr>
        <p:spPr>
          <a:xfrm flipV="1">
            <a:off x="2445449" y="4164206"/>
            <a:ext cx="7251405" cy="1063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8E4D2B4-8F9C-0F4D-BCB4-2D140918E6CC}"/>
              </a:ext>
            </a:extLst>
          </p:cNvPr>
          <p:cNvSpPr txBox="1"/>
          <p:nvPr/>
        </p:nvSpPr>
        <p:spPr>
          <a:xfrm>
            <a:off x="9282185" y="4398123"/>
            <a:ext cx="766557" cy="461665"/>
          </a:xfrm>
          <a:prstGeom prst="rect">
            <a:avLst/>
          </a:prstGeom>
          <a:noFill/>
          <a:ln>
            <a:noFill/>
          </a:ln>
        </p:spPr>
        <p:txBody>
          <a:bodyPr wrap="none" rtlCol="0">
            <a:spAutoFit/>
          </a:bodyPr>
          <a:lstStyle/>
          <a:p>
            <a:r>
              <a:rPr lang="en-US" sz="2400" dirty="0">
                <a:solidFill>
                  <a:schemeClr val="tx1"/>
                </a:solidFill>
              </a:rPr>
              <a:t>time</a:t>
            </a:r>
          </a:p>
        </p:txBody>
      </p:sp>
      <p:cxnSp>
        <p:nvCxnSpPr>
          <p:cNvPr id="40" name="Straight Connector 39">
            <a:extLst>
              <a:ext uri="{FF2B5EF4-FFF2-40B4-BE49-F238E27FC236}">
                <a16:creationId xmlns:a16="http://schemas.microsoft.com/office/drawing/2014/main" id="{8759FCF6-02C9-8B42-ABEA-CCB1F2F1E2EA}"/>
              </a:ext>
            </a:extLst>
          </p:cNvPr>
          <p:cNvCxnSpPr/>
          <p:nvPr/>
        </p:nvCxnSpPr>
        <p:spPr>
          <a:xfrm>
            <a:off x="8415258" y="4144049"/>
            <a:ext cx="0" cy="3402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1" name="Picture 7" descr="C:\Users\harchol\AppData\Local\Microsoft\Windows\Temporary Internet Files\Content.IE5\E3DO4QYC\ford_b2vc_liftdoor[1].jpg">
            <a:extLst>
              <a:ext uri="{FF2B5EF4-FFF2-40B4-BE49-F238E27FC236}">
                <a16:creationId xmlns:a16="http://schemas.microsoft.com/office/drawing/2014/main" id="{DE28B856-8C01-7A4C-BC65-DDBCD446C4B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50177" y="4339511"/>
            <a:ext cx="840304" cy="390706"/>
          </a:xfrm>
          <a:prstGeom prst="rect">
            <a:avLst/>
          </a:prstGeom>
          <a:noFill/>
          <a:ln>
            <a:noFill/>
          </a:ln>
          <a:extLst>
            <a:ext uri="{909E8E84-426E-40DD-AFC4-6F175D3DCCD1}">
              <a14:hiddenFill xmlns:a14="http://schemas.microsoft.com/office/drawing/2010/main">
                <a:solidFill>
                  <a:srgbClr val="FFFFFF"/>
                </a:solidFill>
              </a14:hiddenFill>
            </a:ext>
          </a:extLst>
        </p:spPr>
      </p:pic>
      <p:cxnSp>
        <p:nvCxnSpPr>
          <p:cNvPr id="42" name="Straight Connector 41">
            <a:extLst>
              <a:ext uri="{FF2B5EF4-FFF2-40B4-BE49-F238E27FC236}">
                <a16:creationId xmlns:a16="http://schemas.microsoft.com/office/drawing/2014/main" id="{B3C3E4BD-3810-7E41-9D89-BAC47A9D2FE3}"/>
              </a:ext>
            </a:extLst>
          </p:cNvPr>
          <p:cNvCxnSpPr/>
          <p:nvPr/>
        </p:nvCxnSpPr>
        <p:spPr>
          <a:xfrm>
            <a:off x="6340508" y="4189016"/>
            <a:ext cx="0" cy="3402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A84E6C7-0CC2-3B4D-A642-DEF242118201}"/>
              </a:ext>
            </a:extLst>
          </p:cNvPr>
          <p:cNvCxnSpPr/>
          <p:nvPr/>
        </p:nvCxnSpPr>
        <p:spPr>
          <a:xfrm>
            <a:off x="5142573" y="4160662"/>
            <a:ext cx="0" cy="3402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8F8B40B-F1AD-F94D-BC6B-0873FB376C19}"/>
              </a:ext>
            </a:extLst>
          </p:cNvPr>
          <p:cNvCxnSpPr/>
          <p:nvPr/>
        </p:nvCxnSpPr>
        <p:spPr>
          <a:xfrm>
            <a:off x="3094033" y="4185471"/>
            <a:ext cx="0" cy="34024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45" name="Picture 7" descr="C:\Users\harchol\AppData\Local\Microsoft\Windows\Temporary Internet Files\Content.IE5\E3DO4QYC\ford_b2vc_liftdoor[1].jpg">
            <a:extLst>
              <a:ext uri="{FF2B5EF4-FFF2-40B4-BE49-F238E27FC236}">
                <a16:creationId xmlns:a16="http://schemas.microsoft.com/office/drawing/2014/main" id="{BDA94330-BDED-4644-A18C-F135D0F054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10930" y="4340570"/>
            <a:ext cx="840304" cy="3907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6" name="Picture 7" descr="C:\Users\harchol\AppData\Local\Microsoft\Windows\Temporary Internet Files\Content.IE5\E3DO4QYC\ford_b2vc_liftdoor[1].jpg">
            <a:extLst>
              <a:ext uri="{FF2B5EF4-FFF2-40B4-BE49-F238E27FC236}">
                <a16:creationId xmlns:a16="http://schemas.microsoft.com/office/drawing/2014/main" id="{C218F84D-A1DE-5045-91FB-6B3FE080641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3015" y="4329936"/>
            <a:ext cx="840304" cy="3907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7" descr="C:\Users\harchol\AppData\Local\Microsoft\Windows\Temporary Internet Files\Content.IE5\E3DO4QYC\ford_b2vc_liftdoor[1].jpg">
            <a:extLst>
              <a:ext uri="{FF2B5EF4-FFF2-40B4-BE49-F238E27FC236}">
                <a16:creationId xmlns:a16="http://schemas.microsoft.com/office/drawing/2014/main" id="{44A88E9B-1BC9-DC4A-9B16-F1475B792A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7405" y="4322848"/>
            <a:ext cx="840304" cy="390706"/>
          </a:xfrm>
          <a:prstGeom prst="rect">
            <a:avLst/>
          </a:prstGeom>
          <a:noFill/>
          <a:ln>
            <a:noFill/>
          </a:ln>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F9A7C11C-EDE7-2C45-9889-485A5DCDCC80}"/>
              </a:ext>
            </a:extLst>
          </p:cNvPr>
          <p:cNvGrpSpPr/>
          <p:nvPr/>
        </p:nvGrpSpPr>
        <p:grpSpPr>
          <a:xfrm>
            <a:off x="3529465" y="2523892"/>
            <a:ext cx="4851053" cy="1636828"/>
            <a:chOff x="2066492" y="3405456"/>
            <a:chExt cx="4851053" cy="1636828"/>
          </a:xfrm>
        </p:grpSpPr>
        <p:cxnSp>
          <p:nvCxnSpPr>
            <p:cNvPr id="49" name="Straight Connector 48">
              <a:extLst>
                <a:ext uri="{FF2B5EF4-FFF2-40B4-BE49-F238E27FC236}">
                  <a16:creationId xmlns:a16="http://schemas.microsoft.com/office/drawing/2014/main" id="{0143FF29-BDEA-D941-8746-3D489AB7E5FD}"/>
                </a:ext>
              </a:extLst>
            </p:cNvPr>
            <p:cNvCxnSpPr/>
            <p:nvPr/>
          </p:nvCxnSpPr>
          <p:spPr>
            <a:xfrm flipV="1">
              <a:off x="3683897" y="4002992"/>
              <a:ext cx="968" cy="1032482"/>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2D2141-2182-D943-88C9-A3A7FCFB3CA7}"/>
                </a:ext>
              </a:extLst>
            </p:cNvPr>
            <p:cNvCxnSpPr/>
            <p:nvPr/>
          </p:nvCxnSpPr>
          <p:spPr>
            <a:xfrm flipH="1" flipV="1">
              <a:off x="4864418" y="3405456"/>
              <a:ext cx="5251" cy="1624116"/>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5328A9D-F991-F44C-BA76-B81641020D6C}"/>
                </a:ext>
              </a:extLst>
            </p:cNvPr>
            <p:cNvCxnSpPr/>
            <p:nvPr/>
          </p:nvCxnSpPr>
          <p:spPr>
            <a:xfrm flipV="1">
              <a:off x="2066492" y="3777070"/>
              <a:ext cx="6071" cy="1258532"/>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99AB78F-857D-5E4B-A4D4-ED78C5D92EAB}"/>
                </a:ext>
              </a:extLst>
            </p:cNvPr>
            <p:cNvCxnSpPr/>
            <p:nvPr/>
          </p:nvCxnSpPr>
          <p:spPr>
            <a:xfrm flipV="1">
              <a:off x="2129471" y="3829234"/>
              <a:ext cx="10598" cy="1205887"/>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946141-E9E3-6041-98DA-43FF46A05923}"/>
                </a:ext>
              </a:extLst>
            </p:cNvPr>
            <p:cNvCxnSpPr/>
            <p:nvPr/>
          </p:nvCxnSpPr>
          <p:spPr>
            <a:xfrm flipV="1">
              <a:off x="2192450" y="3875260"/>
              <a:ext cx="2851" cy="1159380"/>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999E26F-4E7F-DD4C-B89D-10D729AE3916}"/>
                </a:ext>
              </a:extLst>
            </p:cNvPr>
            <p:cNvCxnSpPr/>
            <p:nvPr/>
          </p:nvCxnSpPr>
          <p:spPr>
            <a:xfrm flipV="1">
              <a:off x="2252361" y="3924356"/>
              <a:ext cx="4309" cy="1112872"/>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5A67635-D398-1E4A-A5AF-5AD6E0F3D615}"/>
                </a:ext>
              </a:extLst>
            </p:cNvPr>
            <p:cNvCxnSpPr/>
            <p:nvPr/>
          </p:nvCxnSpPr>
          <p:spPr>
            <a:xfrm flipV="1">
              <a:off x="2318408" y="3973451"/>
              <a:ext cx="8837" cy="1060227"/>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A2E0901-E58C-EA4B-811F-EA3F02CA2AD1}"/>
                </a:ext>
              </a:extLst>
            </p:cNvPr>
            <p:cNvCxnSpPr/>
            <p:nvPr/>
          </p:nvCxnSpPr>
          <p:spPr>
            <a:xfrm flipV="1">
              <a:off x="2381387" y="4019478"/>
              <a:ext cx="4159" cy="1013719"/>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FD6C4EF-0DBA-D345-B30E-25EDF4DF5951}"/>
                </a:ext>
              </a:extLst>
            </p:cNvPr>
            <p:cNvCxnSpPr/>
            <p:nvPr/>
          </p:nvCxnSpPr>
          <p:spPr>
            <a:xfrm flipV="1">
              <a:off x="2444366" y="4071642"/>
              <a:ext cx="2549" cy="961074"/>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1C5A7D1-0CC9-FD42-9DF0-F7E69B461A2E}"/>
                </a:ext>
              </a:extLst>
            </p:cNvPr>
            <p:cNvCxnSpPr/>
            <p:nvPr/>
          </p:nvCxnSpPr>
          <p:spPr>
            <a:xfrm flipV="1">
              <a:off x="2507345" y="4129942"/>
              <a:ext cx="4007" cy="90229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B0121D-8BF8-8148-B5DE-A60D240EE887}"/>
                </a:ext>
              </a:extLst>
            </p:cNvPr>
            <p:cNvCxnSpPr/>
            <p:nvPr/>
          </p:nvCxnSpPr>
          <p:spPr>
            <a:xfrm flipV="1">
              <a:off x="2570324" y="4172901"/>
              <a:ext cx="2397" cy="85885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D7FC70F2-6D56-A549-BAE6-2B2AB7F473F5}"/>
                </a:ext>
              </a:extLst>
            </p:cNvPr>
            <p:cNvCxnSpPr/>
            <p:nvPr/>
          </p:nvCxnSpPr>
          <p:spPr>
            <a:xfrm flipV="1">
              <a:off x="2633303" y="4228133"/>
              <a:ext cx="3856" cy="803140"/>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5193F13-2E37-0B41-B838-565AAA61178A}"/>
                </a:ext>
              </a:extLst>
            </p:cNvPr>
            <p:cNvCxnSpPr/>
            <p:nvPr/>
          </p:nvCxnSpPr>
          <p:spPr>
            <a:xfrm flipV="1">
              <a:off x="2696282" y="4271091"/>
              <a:ext cx="5315" cy="75970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A93F8B3-76CC-0042-9FAF-79A16D05C2C7}"/>
                </a:ext>
              </a:extLst>
            </p:cNvPr>
            <p:cNvCxnSpPr/>
            <p:nvPr/>
          </p:nvCxnSpPr>
          <p:spPr>
            <a:xfrm flipV="1">
              <a:off x="2759261" y="4323255"/>
              <a:ext cx="6773" cy="707056"/>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C1D4B62-ADE9-E548-8AF2-CC638B5976CA}"/>
                </a:ext>
              </a:extLst>
            </p:cNvPr>
            <p:cNvCxnSpPr/>
            <p:nvPr/>
          </p:nvCxnSpPr>
          <p:spPr>
            <a:xfrm flipV="1">
              <a:off x="2822240" y="4372350"/>
              <a:ext cx="2095" cy="657480"/>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D7EB0B15-5C75-5140-9BB6-1AAF07195CBA}"/>
                </a:ext>
              </a:extLst>
            </p:cNvPr>
            <p:cNvCxnSpPr/>
            <p:nvPr/>
          </p:nvCxnSpPr>
          <p:spPr>
            <a:xfrm flipV="1">
              <a:off x="2885219" y="4430651"/>
              <a:ext cx="6622" cy="598698"/>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01DF15DD-9544-284B-8FBD-F7E3024910B4}"/>
                </a:ext>
              </a:extLst>
            </p:cNvPr>
            <p:cNvCxnSpPr/>
            <p:nvPr/>
          </p:nvCxnSpPr>
          <p:spPr>
            <a:xfrm flipH="1" flipV="1">
              <a:off x="2947073" y="4473609"/>
              <a:ext cx="1125" cy="555259"/>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13BA836-3422-3C4E-AD97-CFF512BEF84A}"/>
                </a:ext>
              </a:extLst>
            </p:cNvPr>
            <p:cNvCxnSpPr/>
            <p:nvPr/>
          </p:nvCxnSpPr>
          <p:spPr>
            <a:xfrm flipV="1">
              <a:off x="3011177" y="4528842"/>
              <a:ext cx="6471" cy="499545"/>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12C6F70-E4EA-B74D-ACB4-36F4865D5297}"/>
                </a:ext>
              </a:extLst>
            </p:cNvPr>
            <p:cNvCxnSpPr/>
            <p:nvPr/>
          </p:nvCxnSpPr>
          <p:spPr>
            <a:xfrm flipV="1">
              <a:off x="3077225" y="4577937"/>
              <a:ext cx="1792" cy="459174"/>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7BCFBB1-1C64-6E41-A7C0-781EF757B810}"/>
                </a:ext>
              </a:extLst>
            </p:cNvPr>
            <p:cNvCxnSpPr/>
            <p:nvPr/>
          </p:nvCxnSpPr>
          <p:spPr>
            <a:xfrm flipV="1">
              <a:off x="3137135" y="4627032"/>
              <a:ext cx="3251" cy="40039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4A3F413-68D3-D244-8BE8-1CD13202D177}"/>
                </a:ext>
              </a:extLst>
            </p:cNvPr>
            <p:cNvCxnSpPr/>
            <p:nvPr/>
          </p:nvCxnSpPr>
          <p:spPr>
            <a:xfrm flipV="1">
              <a:off x="3738223" y="4043076"/>
              <a:ext cx="1756" cy="991918"/>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CADA499-DE08-7A44-B383-8EFEBD653CFE}"/>
                </a:ext>
              </a:extLst>
            </p:cNvPr>
            <p:cNvCxnSpPr/>
            <p:nvPr/>
          </p:nvCxnSpPr>
          <p:spPr>
            <a:xfrm flipH="1" flipV="1">
              <a:off x="3792588" y="4078149"/>
              <a:ext cx="2754" cy="954607"/>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AD08DE5-10A7-064D-AF46-F21EE06685E9}"/>
                </a:ext>
              </a:extLst>
            </p:cNvPr>
            <p:cNvCxnSpPr/>
            <p:nvPr/>
          </p:nvCxnSpPr>
          <p:spPr>
            <a:xfrm flipH="1" flipV="1">
              <a:off x="3845198" y="4138273"/>
              <a:ext cx="1677" cy="89576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BE45D8-5C0F-634A-8A1D-24EFE29B6954}"/>
                </a:ext>
              </a:extLst>
            </p:cNvPr>
            <p:cNvCxnSpPr/>
            <p:nvPr/>
          </p:nvCxnSpPr>
          <p:spPr>
            <a:xfrm flipV="1">
              <a:off x="3901201" y="4193388"/>
              <a:ext cx="6627" cy="840166"/>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C690042-309D-054A-A075-D90B1ED8699D}"/>
                </a:ext>
              </a:extLst>
            </p:cNvPr>
            <p:cNvCxnSpPr/>
            <p:nvPr/>
          </p:nvCxnSpPr>
          <p:spPr>
            <a:xfrm flipV="1">
              <a:off x="3955527" y="4235976"/>
              <a:ext cx="4910" cy="797100"/>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81E3256-2D2D-DD41-819E-F679AECCE9B6}"/>
                </a:ext>
              </a:extLst>
            </p:cNvPr>
            <p:cNvCxnSpPr/>
            <p:nvPr/>
          </p:nvCxnSpPr>
          <p:spPr>
            <a:xfrm flipV="1">
              <a:off x="4009853" y="4286081"/>
              <a:ext cx="5699" cy="74651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E3637B2-1820-E649-9CF0-3F7EC0DA8BB6}"/>
                </a:ext>
              </a:extLst>
            </p:cNvPr>
            <p:cNvCxnSpPr/>
            <p:nvPr/>
          </p:nvCxnSpPr>
          <p:spPr>
            <a:xfrm flipH="1" flipV="1">
              <a:off x="4063151" y="4321153"/>
              <a:ext cx="1028" cy="71096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1EB8335-E926-CB46-9052-834A3751612F}"/>
                </a:ext>
              </a:extLst>
            </p:cNvPr>
            <p:cNvCxnSpPr/>
            <p:nvPr/>
          </p:nvCxnSpPr>
          <p:spPr>
            <a:xfrm flipH="1" flipV="1">
              <a:off x="4118265" y="4363742"/>
              <a:ext cx="240" cy="667892"/>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733F06A-ED6B-9147-8D08-B96D626F801C}"/>
                </a:ext>
              </a:extLst>
            </p:cNvPr>
            <p:cNvCxnSpPr/>
            <p:nvPr/>
          </p:nvCxnSpPr>
          <p:spPr>
            <a:xfrm flipV="1">
              <a:off x="4172831" y="4431382"/>
              <a:ext cx="5559" cy="599772"/>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E9CD970-AF5E-3343-8E00-462D23797BEE}"/>
                </a:ext>
              </a:extLst>
            </p:cNvPr>
            <p:cNvCxnSpPr/>
            <p:nvPr/>
          </p:nvCxnSpPr>
          <p:spPr>
            <a:xfrm flipV="1">
              <a:off x="4227157" y="4468961"/>
              <a:ext cx="3842" cy="56171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1A93568-1EF0-6F42-BC72-82C179725714}"/>
                </a:ext>
              </a:extLst>
            </p:cNvPr>
            <p:cNvCxnSpPr/>
            <p:nvPr/>
          </p:nvCxnSpPr>
          <p:spPr>
            <a:xfrm flipV="1">
              <a:off x="4281483" y="4511549"/>
              <a:ext cx="4631" cy="518645"/>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E2AF0E3-0938-A541-9F01-130688861223}"/>
                </a:ext>
              </a:extLst>
            </p:cNvPr>
            <p:cNvCxnSpPr/>
            <p:nvPr/>
          </p:nvCxnSpPr>
          <p:spPr>
            <a:xfrm flipV="1">
              <a:off x="4335809" y="4564158"/>
              <a:ext cx="2914" cy="465556"/>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11D1C1B-FB16-A949-AF02-F295E66FEB69}"/>
                </a:ext>
              </a:extLst>
            </p:cNvPr>
            <p:cNvCxnSpPr/>
            <p:nvPr/>
          </p:nvCxnSpPr>
          <p:spPr>
            <a:xfrm flipV="1">
              <a:off x="4390135" y="4609252"/>
              <a:ext cx="1197" cy="419982"/>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4DF24E6-55B2-704A-9B2F-FF43CB2ACFB8}"/>
                </a:ext>
              </a:extLst>
            </p:cNvPr>
            <p:cNvCxnSpPr/>
            <p:nvPr/>
          </p:nvCxnSpPr>
          <p:spPr>
            <a:xfrm flipH="1" flipV="1">
              <a:off x="4913954" y="3448745"/>
              <a:ext cx="3341" cy="1580827"/>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62C6C236-3B6A-8049-B5B9-DA624E056B0D}"/>
                </a:ext>
              </a:extLst>
            </p:cNvPr>
            <p:cNvCxnSpPr/>
            <p:nvPr/>
          </p:nvCxnSpPr>
          <p:spPr>
            <a:xfrm flipH="1" flipV="1">
              <a:off x="4959981" y="3491703"/>
              <a:ext cx="4939" cy="1537869"/>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0259EC3-5027-894A-94DD-2642F5904B79}"/>
                </a:ext>
              </a:extLst>
            </p:cNvPr>
            <p:cNvCxnSpPr/>
            <p:nvPr/>
          </p:nvCxnSpPr>
          <p:spPr>
            <a:xfrm flipH="1" flipV="1">
              <a:off x="5006007" y="3525456"/>
              <a:ext cx="6538" cy="1504116"/>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E7128D9-9D46-5D42-A386-BBCF1AAF46FB}"/>
                </a:ext>
              </a:extLst>
            </p:cNvPr>
            <p:cNvCxnSpPr/>
            <p:nvPr/>
          </p:nvCxnSpPr>
          <p:spPr>
            <a:xfrm flipH="1" flipV="1">
              <a:off x="5055103" y="3559209"/>
              <a:ext cx="5067" cy="147036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05F2ADDC-B370-3B42-8FB4-794E7AA313CE}"/>
                </a:ext>
              </a:extLst>
            </p:cNvPr>
            <p:cNvCxnSpPr/>
            <p:nvPr/>
          </p:nvCxnSpPr>
          <p:spPr>
            <a:xfrm flipH="1" flipV="1">
              <a:off x="5107266" y="3605236"/>
              <a:ext cx="529" cy="1424336"/>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7498090-B5D5-0847-AB24-2438DCB9373D}"/>
                </a:ext>
              </a:extLst>
            </p:cNvPr>
            <p:cNvCxnSpPr/>
            <p:nvPr/>
          </p:nvCxnSpPr>
          <p:spPr>
            <a:xfrm flipH="1" flipV="1">
              <a:off x="5153293" y="3642058"/>
              <a:ext cx="2127" cy="1387514"/>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3DBF69C-713A-3449-B362-A604D480D649}"/>
                </a:ext>
              </a:extLst>
            </p:cNvPr>
            <p:cNvCxnSpPr/>
            <p:nvPr/>
          </p:nvCxnSpPr>
          <p:spPr>
            <a:xfrm flipH="1" flipV="1">
              <a:off x="5202389" y="3678879"/>
              <a:ext cx="656" cy="135069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E087551-B3EC-4D49-8219-CD8EC37E2330}"/>
                </a:ext>
              </a:extLst>
            </p:cNvPr>
            <p:cNvCxnSpPr/>
            <p:nvPr/>
          </p:nvCxnSpPr>
          <p:spPr>
            <a:xfrm flipH="1" flipV="1">
              <a:off x="5245347" y="3715701"/>
              <a:ext cx="5323" cy="131387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84E6F04-9A15-B74C-B86D-C0B5F4B4F86C}"/>
                </a:ext>
              </a:extLst>
            </p:cNvPr>
            <p:cNvCxnSpPr/>
            <p:nvPr/>
          </p:nvCxnSpPr>
          <p:spPr>
            <a:xfrm flipH="1" flipV="1">
              <a:off x="5297511" y="3749454"/>
              <a:ext cx="784" cy="1280118"/>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EDE666C9-EC0A-D646-B415-9A27E5E0F0ED}"/>
                </a:ext>
              </a:extLst>
            </p:cNvPr>
            <p:cNvCxnSpPr/>
            <p:nvPr/>
          </p:nvCxnSpPr>
          <p:spPr>
            <a:xfrm flipV="1">
              <a:off x="5345920" y="3792412"/>
              <a:ext cx="686" cy="1237160"/>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A396505-1B5D-314F-86A6-0840DF8D97BC}"/>
                </a:ext>
              </a:extLst>
            </p:cNvPr>
            <p:cNvCxnSpPr/>
            <p:nvPr/>
          </p:nvCxnSpPr>
          <p:spPr>
            <a:xfrm flipH="1" flipV="1">
              <a:off x="5389564" y="3826165"/>
              <a:ext cx="3981" cy="1203407"/>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1D33EF0B-132F-3C4A-82EC-E5A9D8106DD0}"/>
                </a:ext>
              </a:extLst>
            </p:cNvPr>
            <p:cNvCxnSpPr/>
            <p:nvPr/>
          </p:nvCxnSpPr>
          <p:spPr>
            <a:xfrm flipH="1" flipV="1">
              <a:off x="5438660" y="3859918"/>
              <a:ext cx="2510" cy="1169654"/>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AD525243-D933-2E40-BA1B-2ADF8E1B8CEF}"/>
                </a:ext>
              </a:extLst>
            </p:cNvPr>
            <p:cNvCxnSpPr/>
            <p:nvPr/>
          </p:nvCxnSpPr>
          <p:spPr>
            <a:xfrm flipH="1" flipV="1">
              <a:off x="5484687" y="3899808"/>
              <a:ext cx="4108" cy="1129764"/>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D6439FE1-6F89-8B48-9DD8-4409FDEBD067}"/>
                </a:ext>
              </a:extLst>
            </p:cNvPr>
            <p:cNvCxnSpPr/>
            <p:nvPr/>
          </p:nvCxnSpPr>
          <p:spPr>
            <a:xfrm flipH="1" flipV="1">
              <a:off x="5533782" y="3955040"/>
              <a:ext cx="2639" cy="1074532"/>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CD7849-5536-EF43-835C-5FE6B9EEF945}"/>
                </a:ext>
              </a:extLst>
            </p:cNvPr>
            <p:cNvCxnSpPr/>
            <p:nvPr/>
          </p:nvCxnSpPr>
          <p:spPr>
            <a:xfrm flipV="1">
              <a:off x="5584045" y="3976520"/>
              <a:ext cx="1901" cy="1053052"/>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51CD3FA-7B32-6446-8A4F-4DB47C052453}"/>
                </a:ext>
              </a:extLst>
            </p:cNvPr>
            <p:cNvCxnSpPr/>
            <p:nvPr/>
          </p:nvCxnSpPr>
          <p:spPr>
            <a:xfrm flipV="1">
              <a:off x="5631670" y="4028683"/>
              <a:ext cx="3371" cy="1000890"/>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9709806-FEF5-6E41-A8ED-8C412BCE7C95}"/>
                </a:ext>
              </a:extLst>
            </p:cNvPr>
            <p:cNvCxnSpPr/>
            <p:nvPr/>
          </p:nvCxnSpPr>
          <p:spPr>
            <a:xfrm flipH="1" flipV="1">
              <a:off x="5677999" y="4050163"/>
              <a:ext cx="1296" cy="979409"/>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60E70C4-6532-FD44-8B49-C76AC50A3D68}"/>
                </a:ext>
              </a:extLst>
            </p:cNvPr>
            <p:cNvCxnSpPr/>
            <p:nvPr/>
          </p:nvCxnSpPr>
          <p:spPr>
            <a:xfrm flipV="1">
              <a:off x="5726920" y="4090052"/>
              <a:ext cx="175" cy="939520"/>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D837E8B-2362-F54B-AEA7-3D70587FF823}"/>
                </a:ext>
              </a:extLst>
            </p:cNvPr>
            <p:cNvCxnSpPr/>
            <p:nvPr/>
          </p:nvCxnSpPr>
          <p:spPr>
            <a:xfrm flipH="1" flipV="1">
              <a:off x="5773121" y="4133011"/>
              <a:ext cx="1424" cy="89656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31583FD-A404-4D4B-B432-786B6991D6CB}"/>
                </a:ext>
              </a:extLst>
            </p:cNvPr>
            <p:cNvCxnSpPr/>
            <p:nvPr/>
          </p:nvCxnSpPr>
          <p:spPr>
            <a:xfrm flipV="1">
              <a:off x="5822170" y="4166764"/>
              <a:ext cx="3115" cy="862808"/>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5DA79C4-334A-5F4E-BA78-29ADB792FE5E}"/>
                </a:ext>
              </a:extLst>
            </p:cNvPr>
            <p:cNvCxnSpPr/>
            <p:nvPr/>
          </p:nvCxnSpPr>
          <p:spPr>
            <a:xfrm flipV="1">
              <a:off x="5869795" y="4209722"/>
              <a:ext cx="1517" cy="819850"/>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7D326E6-8ECD-7541-8DDE-47081739BA38}"/>
                </a:ext>
              </a:extLst>
            </p:cNvPr>
            <p:cNvCxnSpPr/>
            <p:nvPr/>
          </p:nvCxnSpPr>
          <p:spPr>
            <a:xfrm flipH="1" flipV="1">
              <a:off x="5917339" y="4243475"/>
              <a:ext cx="81" cy="786097"/>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292F3FE-811F-2D44-9578-C9523D0E03CD}"/>
                </a:ext>
              </a:extLst>
            </p:cNvPr>
            <p:cNvCxnSpPr/>
            <p:nvPr/>
          </p:nvCxnSpPr>
          <p:spPr>
            <a:xfrm flipH="1" flipV="1">
              <a:off x="5960297" y="4274160"/>
              <a:ext cx="4748" cy="755412"/>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64C9C79B-89C5-B840-BFC2-5B0D747B7D36}"/>
                </a:ext>
              </a:extLst>
            </p:cNvPr>
            <p:cNvCxnSpPr/>
            <p:nvPr/>
          </p:nvCxnSpPr>
          <p:spPr>
            <a:xfrm flipH="1" flipV="1">
              <a:off x="6009393" y="4310981"/>
              <a:ext cx="3277" cy="71859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0E34277-26C5-0F4A-9A44-37B9375D394B}"/>
                </a:ext>
              </a:extLst>
            </p:cNvPr>
            <p:cNvCxnSpPr/>
            <p:nvPr/>
          </p:nvCxnSpPr>
          <p:spPr>
            <a:xfrm flipV="1">
              <a:off x="6057227" y="4350871"/>
              <a:ext cx="1261" cy="666428"/>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2F0BD91-98C4-7142-84CD-7AC3261F49CD}"/>
                </a:ext>
              </a:extLst>
            </p:cNvPr>
            <p:cNvCxnSpPr/>
            <p:nvPr/>
          </p:nvCxnSpPr>
          <p:spPr>
            <a:xfrm flipH="1" flipV="1">
              <a:off x="6104515" y="4387693"/>
              <a:ext cx="3405" cy="641879"/>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4E4870F5-79E4-4946-BEC1-63DCDDE41FF7}"/>
                </a:ext>
              </a:extLst>
            </p:cNvPr>
            <p:cNvCxnSpPr/>
            <p:nvPr/>
          </p:nvCxnSpPr>
          <p:spPr>
            <a:xfrm flipH="1" flipV="1">
              <a:off x="6153610" y="4430651"/>
              <a:ext cx="1935" cy="59892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C264F1A-9E84-7842-8158-904A268F5196}"/>
                </a:ext>
              </a:extLst>
            </p:cNvPr>
            <p:cNvCxnSpPr/>
            <p:nvPr/>
          </p:nvCxnSpPr>
          <p:spPr>
            <a:xfrm flipV="1">
              <a:off x="6203170" y="4473609"/>
              <a:ext cx="2604" cy="55596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7C5C89E4-72E5-DF4E-A072-8341386D3A44}"/>
                </a:ext>
              </a:extLst>
            </p:cNvPr>
            <p:cNvCxnSpPr/>
            <p:nvPr/>
          </p:nvCxnSpPr>
          <p:spPr>
            <a:xfrm flipH="1" flipV="1">
              <a:off x="6248732" y="4504294"/>
              <a:ext cx="2063" cy="525278"/>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9EDCC30-E06E-2A48-9C03-AFCE327DB11F}"/>
                </a:ext>
              </a:extLst>
            </p:cNvPr>
            <p:cNvCxnSpPr/>
            <p:nvPr/>
          </p:nvCxnSpPr>
          <p:spPr>
            <a:xfrm flipH="1" flipV="1">
              <a:off x="6297827" y="4544184"/>
              <a:ext cx="593" cy="485389"/>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9A779A0-4577-7247-9CBD-012BC4879E1A}"/>
                </a:ext>
              </a:extLst>
            </p:cNvPr>
            <p:cNvCxnSpPr/>
            <p:nvPr/>
          </p:nvCxnSpPr>
          <p:spPr>
            <a:xfrm flipH="1" flipV="1">
              <a:off x="6343854" y="4577937"/>
              <a:ext cx="2191" cy="451635"/>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5BD34795-9738-D745-BA76-1F425A7AD913}"/>
                </a:ext>
              </a:extLst>
            </p:cNvPr>
            <p:cNvCxnSpPr/>
            <p:nvPr/>
          </p:nvCxnSpPr>
          <p:spPr>
            <a:xfrm flipV="1">
              <a:off x="6393670" y="4617827"/>
              <a:ext cx="2348" cy="411745"/>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B5DDCBA-60F8-0A4F-B964-0F6A5D5DF957}"/>
                </a:ext>
              </a:extLst>
            </p:cNvPr>
            <p:cNvCxnSpPr/>
            <p:nvPr/>
          </p:nvCxnSpPr>
          <p:spPr>
            <a:xfrm flipV="1">
              <a:off x="6441295" y="4654648"/>
              <a:ext cx="750" cy="374924"/>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65ACAA2-D0A0-9445-B236-61DBB021D334}"/>
                </a:ext>
              </a:extLst>
            </p:cNvPr>
            <p:cNvCxnSpPr/>
            <p:nvPr/>
          </p:nvCxnSpPr>
          <p:spPr>
            <a:xfrm flipV="1">
              <a:off x="3200114" y="4676128"/>
              <a:ext cx="1641" cy="350816"/>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82806CC-321E-2044-BCFE-A1E6471555FA}"/>
                </a:ext>
              </a:extLst>
            </p:cNvPr>
            <p:cNvCxnSpPr/>
            <p:nvPr/>
          </p:nvCxnSpPr>
          <p:spPr>
            <a:xfrm flipV="1">
              <a:off x="3263093" y="4722154"/>
              <a:ext cx="3100" cy="304309"/>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663A7EE-9335-9B44-AEDF-2F884451C0A4}"/>
                </a:ext>
              </a:extLst>
            </p:cNvPr>
            <p:cNvCxnSpPr/>
            <p:nvPr/>
          </p:nvCxnSpPr>
          <p:spPr>
            <a:xfrm flipV="1">
              <a:off x="3326072" y="4780455"/>
              <a:ext cx="4558" cy="245527"/>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EBAAE340-D18D-9247-834C-EF1725F63B70}"/>
                </a:ext>
              </a:extLst>
            </p:cNvPr>
            <p:cNvCxnSpPr/>
            <p:nvPr/>
          </p:nvCxnSpPr>
          <p:spPr>
            <a:xfrm flipH="1" flipV="1">
              <a:off x="3388931" y="4829550"/>
              <a:ext cx="120" cy="19595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7C7A345-DF52-8A42-A9AF-F99E1310BB9D}"/>
                </a:ext>
              </a:extLst>
            </p:cNvPr>
            <p:cNvCxnSpPr/>
            <p:nvPr/>
          </p:nvCxnSpPr>
          <p:spPr>
            <a:xfrm flipH="1" flipV="1">
              <a:off x="3456437" y="4878647"/>
              <a:ext cx="3068" cy="15035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EFC821F0-9C73-664C-B4B4-6E3BE787546D}"/>
                </a:ext>
              </a:extLst>
            </p:cNvPr>
            <p:cNvCxnSpPr/>
            <p:nvPr/>
          </p:nvCxnSpPr>
          <p:spPr>
            <a:xfrm flipH="1" flipV="1">
              <a:off x="3517806" y="4924673"/>
              <a:ext cx="3692" cy="10808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91BA8F6-F871-EA4F-B1D5-452FA41963BC}"/>
                </a:ext>
              </a:extLst>
            </p:cNvPr>
            <p:cNvCxnSpPr/>
            <p:nvPr/>
          </p:nvCxnSpPr>
          <p:spPr>
            <a:xfrm flipV="1">
              <a:off x="3576267" y="4979586"/>
              <a:ext cx="1581" cy="50789"/>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64AD477-A35E-6944-A4F4-BD03EE56D05D}"/>
                </a:ext>
              </a:extLst>
            </p:cNvPr>
            <p:cNvCxnSpPr/>
            <p:nvPr/>
          </p:nvCxnSpPr>
          <p:spPr>
            <a:xfrm flipH="1">
              <a:off x="3638179" y="5023577"/>
              <a:ext cx="2788" cy="2035"/>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F7B64646-864D-EF47-9B60-93FC52FEC035}"/>
                </a:ext>
              </a:extLst>
            </p:cNvPr>
            <p:cNvCxnSpPr/>
            <p:nvPr/>
          </p:nvCxnSpPr>
          <p:spPr>
            <a:xfrm flipV="1">
              <a:off x="4444461" y="4656851"/>
              <a:ext cx="1986" cy="37190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99218C8-7706-1E4E-8446-54624B000BE8}"/>
                </a:ext>
              </a:extLst>
            </p:cNvPr>
            <p:cNvCxnSpPr/>
            <p:nvPr/>
          </p:nvCxnSpPr>
          <p:spPr>
            <a:xfrm flipV="1">
              <a:off x="4498787" y="4709460"/>
              <a:ext cx="269" cy="318814"/>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39E7DB22-3934-0141-8EED-53191BA2183B}"/>
                </a:ext>
              </a:extLst>
            </p:cNvPr>
            <p:cNvCxnSpPr/>
            <p:nvPr/>
          </p:nvCxnSpPr>
          <p:spPr>
            <a:xfrm flipV="1">
              <a:off x="4553113" y="4744533"/>
              <a:ext cx="3563" cy="28326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938B507-C7F3-6945-96D2-ED67B7495125}"/>
                </a:ext>
              </a:extLst>
            </p:cNvPr>
            <p:cNvCxnSpPr/>
            <p:nvPr/>
          </p:nvCxnSpPr>
          <p:spPr>
            <a:xfrm flipH="1" flipV="1">
              <a:off x="4604275" y="4789627"/>
              <a:ext cx="3164" cy="237687"/>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F72ACE2-02E2-B949-BCA8-552612EEAC45}"/>
                </a:ext>
              </a:extLst>
            </p:cNvPr>
            <p:cNvCxnSpPr/>
            <p:nvPr/>
          </p:nvCxnSpPr>
          <p:spPr>
            <a:xfrm flipV="1">
              <a:off x="4661765" y="4844741"/>
              <a:ext cx="2635" cy="18209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AC00F1E3-E537-B94B-BFED-463DAF27B181}"/>
                </a:ext>
              </a:extLst>
            </p:cNvPr>
            <p:cNvCxnSpPr/>
            <p:nvPr/>
          </p:nvCxnSpPr>
          <p:spPr>
            <a:xfrm flipV="1">
              <a:off x="4716091" y="4892340"/>
              <a:ext cx="3423" cy="134014"/>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4AF9813-4824-E842-8665-FCC544776618}"/>
                </a:ext>
              </a:extLst>
            </p:cNvPr>
            <p:cNvCxnSpPr/>
            <p:nvPr/>
          </p:nvCxnSpPr>
          <p:spPr>
            <a:xfrm flipV="1">
              <a:off x="4770417" y="4942444"/>
              <a:ext cx="1707" cy="83430"/>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971914DB-2CF3-9A49-AC11-828C556FEE90}"/>
                </a:ext>
              </a:extLst>
            </p:cNvPr>
            <p:cNvCxnSpPr/>
            <p:nvPr/>
          </p:nvCxnSpPr>
          <p:spPr>
            <a:xfrm flipH="1" flipV="1">
              <a:off x="4822080" y="4997899"/>
              <a:ext cx="2663" cy="27495"/>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DB02709-6927-AA42-898B-BAE670F730B3}"/>
                </a:ext>
              </a:extLst>
            </p:cNvPr>
            <p:cNvCxnSpPr/>
            <p:nvPr/>
          </p:nvCxnSpPr>
          <p:spPr>
            <a:xfrm flipH="1" flipV="1">
              <a:off x="6488072" y="4697607"/>
              <a:ext cx="848" cy="331965"/>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A53F2AD-9761-8642-87A7-4B9980544413}"/>
                </a:ext>
              </a:extLst>
            </p:cNvPr>
            <p:cNvCxnSpPr/>
            <p:nvPr/>
          </p:nvCxnSpPr>
          <p:spPr>
            <a:xfrm flipV="1">
              <a:off x="6536546" y="4728291"/>
              <a:ext cx="621" cy="30128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639007D-863F-6444-8689-9C657ED8F428}"/>
                </a:ext>
              </a:extLst>
            </p:cNvPr>
            <p:cNvCxnSpPr/>
            <p:nvPr/>
          </p:nvCxnSpPr>
          <p:spPr>
            <a:xfrm flipV="1">
              <a:off x="6584170" y="4771250"/>
              <a:ext cx="5161" cy="258322"/>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9A88E60-77FB-2C4A-B18F-F96E73698AE1}"/>
                </a:ext>
              </a:extLst>
            </p:cNvPr>
            <p:cNvCxnSpPr/>
            <p:nvPr/>
          </p:nvCxnSpPr>
          <p:spPr>
            <a:xfrm flipV="1">
              <a:off x="6631795" y="4808071"/>
              <a:ext cx="3563" cy="22150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6C99F1DC-8B8C-D343-B2EE-2696420F057A}"/>
                </a:ext>
              </a:extLst>
            </p:cNvPr>
            <p:cNvCxnSpPr/>
            <p:nvPr/>
          </p:nvCxnSpPr>
          <p:spPr>
            <a:xfrm flipV="1">
              <a:off x="6679420" y="4847961"/>
              <a:ext cx="1965" cy="181611"/>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77BBD55-CBC8-0844-9F6F-B896FF86EB6D}"/>
                </a:ext>
              </a:extLst>
            </p:cNvPr>
            <p:cNvCxnSpPr/>
            <p:nvPr/>
          </p:nvCxnSpPr>
          <p:spPr>
            <a:xfrm flipV="1">
              <a:off x="6727045" y="4884783"/>
              <a:ext cx="366" cy="144790"/>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7DD53C7-6D60-124A-96C5-A892F9E4BCD2}"/>
                </a:ext>
              </a:extLst>
            </p:cNvPr>
            <p:cNvCxnSpPr/>
            <p:nvPr/>
          </p:nvCxnSpPr>
          <p:spPr>
            <a:xfrm flipV="1">
              <a:off x="6774670" y="4918536"/>
              <a:ext cx="4905" cy="111036"/>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C52D0479-0B3B-2749-A5D2-393983938895}"/>
                </a:ext>
              </a:extLst>
            </p:cNvPr>
            <p:cNvCxnSpPr/>
            <p:nvPr/>
          </p:nvCxnSpPr>
          <p:spPr>
            <a:xfrm flipV="1">
              <a:off x="6822295" y="4955357"/>
              <a:ext cx="3307" cy="74215"/>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224CC28-1324-4E4A-BEB2-8F37199D464A}"/>
                </a:ext>
              </a:extLst>
            </p:cNvPr>
            <p:cNvCxnSpPr/>
            <p:nvPr/>
          </p:nvCxnSpPr>
          <p:spPr>
            <a:xfrm flipV="1">
              <a:off x="6869920" y="4992179"/>
              <a:ext cx="1709" cy="37393"/>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179CCD1-5F39-ED46-B9A9-CA3D75BFA772}"/>
                </a:ext>
              </a:extLst>
            </p:cNvPr>
            <p:cNvCxnSpPr/>
            <p:nvPr/>
          </p:nvCxnSpPr>
          <p:spPr>
            <a:xfrm flipH="1" flipV="1">
              <a:off x="6917160" y="5001800"/>
              <a:ext cx="385" cy="27775"/>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9043B3B-C152-C54B-ABA7-2B56F57DAFFA}"/>
                </a:ext>
              </a:extLst>
            </p:cNvPr>
            <p:cNvCxnSpPr/>
            <p:nvPr/>
          </p:nvCxnSpPr>
          <p:spPr>
            <a:xfrm flipH="1" flipV="1">
              <a:off x="3631036" y="5016087"/>
              <a:ext cx="2" cy="26197"/>
            </a:xfrm>
            <a:prstGeom prst="line">
              <a:avLst/>
            </a:prstGeom>
            <a:ln w="19050">
              <a:solidFill>
                <a:srgbClr val="9900FF"/>
              </a:solidFill>
            </a:ln>
          </p:spPr>
          <p:style>
            <a:lnRef idx="1">
              <a:schemeClr val="accent1"/>
            </a:lnRef>
            <a:fillRef idx="0">
              <a:schemeClr val="accent1"/>
            </a:fillRef>
            <a:effectRef idx="0">
              <a:schemeClr val="accent1"/>
            </a:effectRef>
            <a:fontRef idx="minor">
              <a:schemeClr val="tx1"/>
            </a:fontRef>
          </p:style>
        </p:cxnSp>
      </p:grpSp>
      <p:graphicFrame>
        <p:nvGraphicFramePr>
          <p:cNvPr id="142" name="Object 141">
            <a:extLst>
              <a:ext uri="{FF2B5EF4-FFF2-40B4-BE49-F238E27FC236}">
                <a16:creationId xmlns:a16="http://schemas.microsoft.com/office/drawing/2014/main" id="{716376E5-C989-F844-B2F7-3ABB83BEF3F9}"/>
              </a:ext>
            </a:extLst>
          </p:cNvPr>
          <p:cNvGraphicFramePr>
            <a:graphicFrameLocks noChangeAspect="1"/>
          </p:cNvGraphicFramePr>
          <p:nvPr>
            <p:extLst>
              <p:ext uri="{D42A27DB-BD31-4B8C-83A1-F6EECF244321}">
                <p14:modId xmlns:p14="http://schemas.microsoft.com/office/powerpoint/2010/main" val="778762454"/>
              </p:ext>
            </p:extLst>
          </p:nvPr>
        </p:nvGraphicFramePr>
        <p:xfrm>
          <a:off x="6084149" y="1472839"/>
          <a:ext cx="3809359" cy="1039707"/>
        </p:xfrm>
        <a:graphic>
          <a:graphicData uri="http://schemas.openxmlformats.org/presentationml/2006/ole">
            <mc:AlternateContent xmlns:mc="http://schemas.openxmlformats.org/markup-compatibility/2006">
              <mc:Choice xmlns:v="urn:schemas-microsoft-com:vml" Requires="v">
                <p:oleObj spid="_x0000_s108562" name="Equation" r:id="rId4" imgW="1625400" imgH="444240" progId="Equation.DSMT4">
                  <p:embed/>
                </p:oleObj>
              </mc:Choice>
              <mc:Fallback>
                <p:oleObj name="Equation" r:id="rId4" imgW="1625400" imgH="444240" progId="Equation.DSMT4">
                  <p:embed/>
                  <p:pic>
                    <p:nvPicPr>
                      <p:cNvPr id="3" name="Object 2"/>
                      <p:cNvPicPr/>
                      <p:nvPr/>
                    </p:nvPicPr>
                    <p:blipFill>
                      <a:blip r:embed="rId5"/>
                      <a:stretch>
                        <a:fillRect/>
                      </a:stretch>
                    </p:blipFill>
                    <p:spPr>
                      <a:xfrm>
                        <a:off x="6084149" y="1472839"/>
                        <a:ext cx="3809359" cy="1039707"/>
                      </a:xfrm>
                      <a:prstGeom prst="rect">
                        <a:avLst/>
                      </a:prstGeom>
                    </p:spPr>
                  </p:pic>
                </p:oleObj>
              </mc:Fallback>
            </mc:AlternateContent>
          </a:graphicData>
        </a:graphic>
      </p:graphicFrame>
    </p:spTree>
    <p:extLst>
      <p:ext uri="{BB962C8B-B14F-4D97-AF65-F5344CB8AC3E}">
        <p14:creationId xmlns:p14="http://schemas.microsoft.com/office/powerpoint/2010/main" val="3627057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body" idx="1"/>
          </p:nvPr>
        </p:nvSpPr>
        <p:spPr>
          <a:xfrm>
            <a:off x="2487707" y="2895847"/>
            <a:ext cx="8018803" cy="1837518"/>
          </a:xfrm>
          <a:prstGeom prst="rect">
            <a:avLst/>
          </a:prstGeom>
        </p:spPr>
        <p:txBody>
          <a:bodyPr spcFirstLastPara="1" wrap="square" lIns="91425" tIns="91425" rIns="91425" bIns="91425" anchor="t" anchorCtr="0">
            <a:noAutofit/>
          </a:bodyPr>
          <a:lstStyle/>
          <a:p>
            <a:pPr marL="0" indent="0">
              <a:buNone/>
            </a:pPr>
            <a:r>
              <a:rPr lang="en-US" dirty="0"/>
              <a:t>On average, women spend 88 sec in loo and men spend 40 sec in loo</a:t>
            </a:r>
            <a:endParaRPr lang="en" dirty="0"/>
          </a:p>
          <a:p>
            <a:pPr marL="0" indent="0">
              <a:buNone/>
            </a:pPr>
            <a:endParaRPr lang="en" dirty="0"/>
          </a:p>
        </p:txBody>
      </p:sp>
      <p:sp>
        <p:nvSpPr>
          <p:cNvPr id="119" name="Google Shape;119;p16"/>
          <p:cNvSpPr txBox="1">
            <a:spLocks noGrp="1"/>
          </p:cNvSpPr>
          <p:nvPr>
            <p:ph type="sldNum" idx="12"/>
          </p:nvPr>
        </p:nvSpPr>
        <p:spPr>
          <a:xfrm>
            <a:off x="1523875" y="6440375"/>
            <a:ext cx="9144000" cy="417900"/>
          </a:xfrm>
          <a:prstGeom prst="rect">
            <a:avLst/>
          </a:prstGeom>
        </p:spPr>
        <p:txBody>
          <a:bodyPr spcFirstLastPara="1" wrap="square" lIns="91425" tIns="91425" rIns="91425" bIns="91425" anchor="t" anchorCtr="0">
            <a:noAutofit/>
          </a:bodyPr>
          <a:lstStyle/>
          <a:p>
            <a:fld id="{00000000-1234-1234-1234-123412341234}" type="slidenum">
              <a:rPr lang="en"/>
              <a:pPr/>
              <a:t>26</a:t>
            </a:fld>
            <a:endParaRPr/>
          </a:p>
        </p:txBody>
      </p:sp>
      <p:sp>
        <p:nvSpPr>
          <p:cNvPr id="2" name="TextBox 1">
            <a:extLst>
              <a:ext uri="{FF2B5EF4-FFF2-40B4-BE49-F238E27FC236}">
                <a16:creationId xmlns:a16="http://schemas.microsoft.com/office/drawing/2014/main" id="{3CDBB8A0-9D67-8B48-963D-CB1DE5D02FB0}"/>
              </a:ext>
            </a:extLst>
          </p:cNvPr>
          <p:cNvSpPr txBox="1"/>
          <p:nvPr/>
        </p:nvSpPr>
        <p:spPr>
          <a:xfrm>
            <a:off x="7015396" y="4487245"/>
            <a:ext cx="3147935" cy="830997"/>
          </a:xfrm>
          <a:prstGeom prst="rect">
            <a:avLst/>
          </a:prstGeom>
          <a:noFill/>
        </p:spPr>
        <p:txBody>
          <a:bodyPr wrap="square" rtlCol="0">
            <a:spAutoFit/>
          </a:bodyPr>
          <a:lstStyle/>
          <a:p>
            <a:r>
              <a:rPr lang="en-US" sz="2400" dirty="0">
                <a:solidFill>
                  <a:srgbClr val="FF2D55"/>
                </a:solidFill>
                <a:latin typeface="Happy Monkey" panose="02000500000000020004" pitchFamily="2" charset="0"/>
              </a:rPr>
              <a:t>How about their wait time? ?</a:t>
            </a:r>
          </a:p>
        </p:txBody>
      </p:sp>
    </p:spTree>
    <p:extLst>
      <p:ext uri="{BB962C8B-B14F-4D97-AF65-F5344CB8AC3E}">
        <p14:creationId xmlns:p14="http://schemas.microsoft.com/office/powerpoint/2010/main" val="2084178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B39-030E-F74B-993B-D9CDEDCF08FE}"/>
              </a:ext>
            </a:extLst>
          </p:cNvPr>
          <p:cNvSpPr>
            <a:spLocks noGrp="1"/>
          </p:cNvSpPr>
          <p:nvPr>
            <p:ph type="title"/>
          </p:nvPr>
        </p:nvSpPr>
        <p:spPr>
          <a:xfrm>
            <a:off x="1191599" y="274650"/>
            <a:ext cx="9676269" cy="1143000"/>
          </a:xfrm>
        </p:spPr>
        <p:txBody>
          <a:bodyPr/>
          <a:lstStyle/>
          <a:p>
            <a:r>
              <a:rPr lang="en-US" dirty="0"/>
              <a:t>Another perspective of variability</a:t>
            </a:r>
          </a:p>
        </p:txBody>
      </p:sp>
      <p:sp>
        <p:nvSpPr>
          <p:cNvPr id="4" name="Slide Number Placeholder 3">
            <a:extLst>
              <a:ext uri="{FF2B5EF4-FFF2-40B4-BE49-F238E27FC236}">
                <a16:creationId xmlns:a16="http://schemas.microsoft.com/office/drawing/2014/main" id="{0C1FE585-280C-C747-8037-1DE2BC21A4D1}"/>
              </a:ext>
            </a:extLst>
          </p:cNvPr>
          <p:cNvSpPr>
            <a:spLocks noGrp="1"/>
          </p:cNvSpPr>
          <p:nvPr>
            <p:ph type="sldNum" idx="12"/>
          </p:nvPr>
        </p:nvSpPr>
        <p:spPr/>
        <p:txBody>
          <a:bodyPr/>
          <a:lstStyle/>
          <a:p>
            <a:fld id="{00000000-1234-1234-1234-123412341234}" type="slidenum">
              <a:rPr lang="en" smtClean="0"/>
              <a:pPr/>
              <a:t>27</a:t>
            </a:fld>
            <a:endParaRPr lang="en"/>
          </a:p>
        </p:txBody>
      </p:sp>
      <p:grpSp>
        <p:nvGrpSpPr>
          <p:cNvPr id="10" name="Group 9">
            <a:extLst>
              <a:ext uri="{FF2B5EF4-FFF2-40B4-BE49-F238E27FC236}">
                <a16:creationId xmlns:a16="http://schemas.microsoft.com/office/drawing/2014/main" id="{B681F9B3-7964-F94C-97DF-E6858D1C211D}"/>
              </a:ext>
            </a:extLst>
          </p:cNvPr>
          <p:cNvGrpSpPr/>
          <p:nvPr/>
        </p:nvGrpSpPr>
        <p:grpSpPr>
          <a:xfrm>
            <a:off x="3147934" y="1214203"/>
            <a:ext cx="4237259" cy="1313184"/>
            <a:chOff x="460415" y="867929"/>
            <a:chExt cx="5388901" cy="1801962"/>
          </a:xfrm>
        </p:grpSpPr>
        <p:grpSp>
          <p:nvGrpSpPr>
            <p:cNvPr id="11" name="Group 10">
              <a:extLst>
                <a:ext uri="{FF2B5EF4-FFF2-40B4-BE49-F238E27FC236}">
                  <a16:creationId xmlns:a16="http://schemas.microsoft.com/office/drawing/2014/main" id="{D31F616A-CD7A-6E4F-81BC-BB0EE777A846}"/>
                </a:ext>
              </a:extLst>
            </p:cNvPr>
            <p:cNvGrpSpPr/>
            <p:nvPr/>
          </p:nvGrpSpPr>
          <p:grpSpPr>
            <a:xfrm>
              <a:off x="1520899" y="1526502"/>
              <a:ext cx="4328417" cy="1143389"/>
              <a:chOff x="2647950" y="1771051"/>
              <a:chExt cx="4328417" cy="1143389"/>
            </a:xfrm>
          </p:grpSpPr>
          <p:sp>
            <p:nvSpPr>
              <p:cNvPr id="25" name="Line 91">
                <a:extLst>
                  <a:ext uri="{FF2B5EF4-FFF2-40B4-BE49-F238E27FC236}">
                    <a16:creationId xmlns:a16="http://schemas.microsoft.com/office/drawing/2014/main" id="{97919041-DD10-2D41-A072-3B4FC51C7CB3}"/>
                  </a:ext>
                </a:extLst>
              </p:cNvPr>
              <p:cNvSpPr>
                <a:spLocks noChangeShapeType="1"/>
              </p:cNvSpPr>
              <p:nvPr/>
            </p:nvSpPr>
            <p:spPr bwMode="auto">
              <a:xfrm>
                <a:off x="3328989" y="1834199"/>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92">
                <a:extLst>
                  <a:ext uri="{FF2B5EF4-FFF2-40B4-BE49-F238E27FC236}">
                    <a16:creationId xmlns:a16="http://schemas.microsoft.com/office/drawing/2014/main" id="{D669A33D-C84F-1840-B189-8CA14256654D}"/>
                  </a:ext>
                </a:extLst>
              </p:cNvPr>
              <p:cNvSpPr>
                <a:spLocks noChangeShapeType="1"/>
              </p:cNvSpPr>
              <p:nvPr/>
            </p:nvSpPr>
            <p:spPr bwMode="auto">
              <a:xfrm flipH="1">
                <a:off x="4825496" y="1816526"/>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93">
                <a:extLst>
                  <a:ext uri="{FF2B5EF4-FFF2-40B4-BE49-F238E27FC236}">
                    <a16:creationId xmlns:a16="http://schemas.microsoft.com/office/drawing/2014/main" id="{C62E2BEA-CF6C-0B48-8DD5-EA879DD5B35F}"/>
                  </a:ext>
                </a:extLst>
              </p:cNvPr>
              <p:cNvSpPr>
                <a:spLocks noChangeShapeType="1"/>
              </p:cNvSpPr>
              <p:nvPr/>
            </p:nvSpPr>
            <p:spPr bwMode="auto">
              <a:xfrm>
                <a:off x="3328989" y="2751866"/>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94">
                <a:extLst>
                  <a:ext uri="{FF2B5EF4-FFF2-40B4-BE49-F238E27FC236}">
                    <a16:creationId xmlns:a16="http://schemas.microsoft.com/office/drawing/2014/main" id="{4F4DA92B-2464-3644-B803-41D5828E5BB8}"/>
                  </a:ext>
                </a:extLst>
              </p:cNvPr>
              <p:cNvSpPr>
                <a:spLocks noChangeShapeType="1"/>
              </p:cNvSpPr>
              <p:nvPr/>
            </p:nvSpPr>
            <p:spPr bwMode="auto">
              <a:xfrm>
                <a:off x="4461884"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5">
                <a:extLst>
                  <a:ext uri="{FF2B5EF4-FFF2-40B4-BE49-F238E27FC236}">
                    <a16:creationId xmlns:a16="http://schemas.microsoft.com/office/drawing/2014/main" id="{CBD35510-4014-A14A-AB69-4088C5DF4982}"/>
                  </a:ext>
                </a:extLst>
              </p:cNvPr>
              <p:cNvSpPr>
                <a:spLocks noChangeShapeType="1"/>
              </p:cNvSpPr>
              <p:nvPr/>
            </p:nvSpPr>
            <p:spPr bwMode="auto">
              <a:xfrm>
                <a:off x="4084253"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6">
                <a:extLst>
                  <a:ext uri="{FF2B5EF4-FFF2-40B4-BE49-F238E27FC236}">
                    <a16:creationId xmlns:a16="http://schemas.microsoft.com/office/drawing/2014/main" id="{6F698558-C7C7-BF4B-80AA-3659514A647A}"/>
                  </a:ext>
                </a:extLst>
              </p:cNvPr>
              <p:cNvSpPr>
                <a:spLocks noChangeShapeType="1"/>
              </p:cNvSpPr>
              <p:nvPr/>
            </p:nvSpPr>
            <p:spPr bwMode="auto">
              <a:xfrm>
                <a:off x="3706621"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Oval 97">
                <a:extLst>
                  <a:ext uri="{FF2B5EF4-FFF2-40B4-BE49-F238E27FC236}">
                    <a16:creationId xmlns:a16="http://schemas.microsoft.com/office/drawing/2014/main" id="{B5F9A314-3879-D34E-B65E-02C29F5957AE}"/>
                  </a:ext>
                </a:extLst>
              </p:cNvPr>
              <p:cNvSpPr>
                <a:spLocks noChangeArrowheads="1"/>
              </p:cNvSpPr>
              <p:nvPr/>
            </p:nvSpPr>
            <p:spPr bwMode="auto">
              <a:xfrm>
                <a:off x="4832003" y="1771051"/>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2" name="Line 98">
                <a:extLst>
                  <a:ext uri="{FF2B5EF4-FFF2-40B4-BE49-F238E27FC236}">
                    <a16:creationId xmlns:a16="http://schemas.microsoft.com/office/drawing/2014/main" id="{87DB49D2-F3D0-3540-B131-62AAB5A7BA70}"/>
                  </a:ext>
                </a:extLst>
              </p:cNvPr>
              <p:cNvSpPr>
                <a:spLocks noChangeShapeType="1"/>
              </p:cNvSpPr>
              <p:nvPr/>
            </p:nvSpPr>
            <p:spPr bwMode="auto">
              <a:xfrm>
                <a:off x="6178518" y="2333371"/>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AutoShape 119">
                <a:extLst>
                  <a:ext uri="{FF2B5EF4-FFF2-40B4-BE49-F238E27FC236}">
                    <a16:creationId xmlns:a16="http://schemas.microsoft.com/office/drawing/2014/main" id="{0611DE26-50B0-F443-AA75-39D7DB7ADE2F}"/>
                  </a:ext>
                </a:extLst>
              </p:cNvPr>
              <p:cNvSpPr>
                <a:spLocks noChangeArrowheads="1"/>
              </p:cNvSpPr>
              <p:nvPr/>
            </p:nvSpPr>
            <p:spPr bwMode="auto">
              <a:xfrm rot="5400000" flipH="1" flipV="1">
                <a:off x="2834463" y="1953399"/>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Rectangle 145" descr="Purple mesh">
                <a:extLst>
                  <a:ext uri="{FF2B5EF4-FFF2-40B4-BE49-F238E27FC236}">
                    <a16:creationId xmlns:a16="http://schemas.microsoft.com/office/drawing/2014/main" id="{886B3DC6-6A10-0049-A1ED-A2E3E91B8F57}"/>
                  </a:ext>
                </a:extLst>
              </p:cNvPr>
              <p:cNvSpPr>
                <a:spLocks noChangeArrowheads="1"/>
              </p:cNvSpPr>
              <p:nvPr/>
            </p:nvSpPr>
            <p:spPr bwMode="auto">
              <a:xfrm rot="5400000">
                <a:off x="3629195" y="2272701"/>
                <a:ext cx="533400" cy="152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5" name="Rectangle 174" descr="Purple mesh">
                <a:extLst>
                  <a:ext uri="{FF2B5EF4-FFF2-40B4-BE49-F238E27FC236}">
                    <a16:creationId xmlns:a16="http://schemas.microsoft.com/office/drawing/2014/main" id="{DA60D261-D2AC-1D41-8DDF-55C42CF8744A}"/>
                  </a:ext>
                </a:extLst>
              </p:cNvPr>
              <p:cNvSpPr>
                <a:spLocks noChangeArrowheads="1"/>
              </p:cNvSpPr>
              <p:nvPr/>
            </p:nvSpPr>
            <p:spPr bwMode="auto">
              <a:xfrm rot="5400000">
                <a:off x="3939552" y="2192532"/>
                <a:ext cx="692150" cy="1539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6" name="Rectangle 175" descr="Purple mesh">
                <a:extLst>
                  <a:ext uri="{FF2B5EF4-FFF2-40B4-BE49-F238E27FC236}">
                    <a16:creationId xmlns:a16="http://schemas.microsoft.com/office/drawing/2014/main" id="{BFE6C3E4-A92E-EE4D-8B58-1D3B53C8C89C}"/>
                  </a:ext>
                </a:extLst>
              </p:cNvPr>
              <p:cNvSpPr>
                <a:spLocks noChangeArrowheads="1"/>
              </p:cNvSpPr>
              <p:nvPr/>
            </p:nvSpPr>
            <p:spPr bwMode="auto">
              <a:xfrm rot="5400000">
                <a:off x="4492795" y="2353664"/>
                <a:ext cx="315913" cy="1666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sp>
          <p:nvSpPr>
            <p:cNvPr id="12" name="Rectangle 177" descr="Purple mesh">
              <a:extLst>
                <a:ext uri="{FF2B5EF4-FFF2-40B4-BE49-F238E27FC236}">
                  <a16:creationId xmlns:a16="http://schemas.microsoft.com/office/drawing/2014/main" id="{01BD1664-761C-8A47-A982-E0552D2B8796}"/>
                </a:ext>
              </a:extLst>
            </p:cNvPr>
            <p:cNvSpPr>
              <a:spLocks noChangeArrowheads="1"/>
            </p:cNvSpPr>
            <p:nvPr/>
          </p:nvSpPr>
          <p:spPr bwMode="auto">
            <a:xfrm rot="5400000">
              <a:off x="2312381" y="2166640"/>
              <a:ext cx="200025" cy="152400"/>
            </a:xfrm>
            <a:prstGeom prst="rect">
              <a:avLst/>
            </a:prstGeom>
            <a:solidFill>
              <a:schemeClr val="accent1">
                <a:lumMod val="75000"/>
              </a:schemeClr>
            </a:solidFill>
            <a:ln>
              <a:noFill/>
            </a:ln>
          </p:spPr>
          <p:txBody>
            <a:bodyPr wrap="none" anchor="ctr"/>
            <a:lstStyle/>
            <a:p>
              <a:endParaRPr lang="en-US"/>
            </a:p>
          </p:txBody>
        </p:sp>
        <p:grpSp>
          <p:nvGrpSpPr>
            <p:cNvPr id="13" name="Group 12">
              <a:extLst>
                <a:ext uri="{FF2B5EF4-FFF2-40B4-BE49-F238E27FC236}">
                  <a16:creationId xmlns:a16="http://schemas.microsoft.com/office/drawing/2014/main" id="{4DB10B48-A5B7-5244-A592-E39D860D2D07}"/>
                </a:ext>
              </a:extLst>
            </p:cNvPr>
            <p:cNvGrpSpPr/>
            <p:nvPr/>
          </p:nvGrpSpPr>
          <p:grpSpPr>
            <a:xfrm>
              <a:off x="3965615" y="867929"/>
              <a:ext cx="847829" cy="1500844"/>
              <a:chOff x="5092666" y="1112478"/>
              <a:chExt cx="847829" cy="1500844"/>
            </a:xfrm>
          </p:grpSpPr>
          <p:sp>
            <p:nvSpPr>
              <p:cNvPr id="19" name="Text Box 142">
                <a:extLst>
                  <a:ext uri="{FF2B5EF4-FFF2-40B4-BE49-F238E27FC236}">
                    <a16:creationId xmlns:a16="http://schemas.microsoft.com/office/drawing/2014/main" id="{304BDFB9-6D5F-6841-8BF6-C641444F5B85}"/>
                  </a:ext>
                </a:extLst>
              </p:cNvPr>
              <p:cNvSpPr txBox="1">
                <a:spLocks noChangeArrowheads="1"/>
              </p:cNvSpPr>
              <p:nvPr/>
            </p:nvSpPr>
            <p:spPr bwMode="auto">
              <a:xfrm>
                <a:off x="5348020" y="1112478"/>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pPr algn="ctr"/>
                <a:endParaRPr lang="en-US" sz="2000" b="0" dirty="0"/>
              </a:p>
            </p:txBody>
          </p:sp>
          <p:grpSp>
            <p:nvGrpSpPr>
              <p:cNvPr id="20" name="Group 19">
                <a:extLst>
                  <a:ext uri="{FF2B5EF4-FFF2-40B4-BE49-F238E27FC236}">
                    <a16:creationId xmlns:a16="http://schemas.microsoft.com/office/drawing/2014/main" id="{70C501D6-C308-C648-AB2F-CB2C3DC17EF1}"/>
                  </a:ext>
                </a:extLst>
              </p:cNvPr>
              <p:cNvGrpSpPr/>
              <p:nvPr/>
            </p:nvGrpSpPr>
            <p:grpSpPr>
              <a:xfrm>
                <a:off x="5092666" y="1992322"/>
                <a:ext cx="847829" cy="621000"/>
                <a:chOff x="6065443" y="3232175"/>
                <a:chExt cx="847829" cy="621000"/>
              </a:xfrm>
            </p:grpSpPr>
            <p:cxnSp>
              <p:nvCxnSpPr>
                <p:cNvPr id="21" name="Straight Connector 20">
                  <a:extLst>
                    <a:ext uri="{FF2B5EF4-FFF2-40B4-BE49-F238E27FC236}">
                      <a16:creationId xmlns:a16="http://schemas.microsoft.com/office/drawing/2014/main" id="{0D1FAAAD-1374-4440-947D-3203C1C661FE}"/>
                    </a:ext>
                  </a:extLst>
                </p:cNvPr>
                <p:cNvCxnSpPr/>
                <p:nvPr/>
              </p:nvCxnSpPr>
              <p:spPr bwMode="auto">
                <a:xfrm flipV="1">
                  <a:off x="6535467" y="3600585"/>
                  <a:ext cx="290212" cy="2695"/>
                </a:xfrm>
                <a:prstGeom prst="line">
                  <a:avLst/>
                </a:prstGeom>
                <a:noFill/>
                <a:ln w="28575" cap="flat" cmpd="sng" algn="ctr">
                  <a:solidFill>
                    <a:schemeClr val="accent2"/>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FB18F0B6-1E70-4441-A529-7774EFBF5E7A}"/>
                    </a:ext>
                  </a:extLst>
                </p:cNvPr>
                <p:cNvSpPr txBox="1"/>
                <p:nvPr/>
              </p:nvSpPr>
              <p:spPr>
                <a:xfrm>
                  <a:off x="6409425" y="3314252"/>
                  <a:ext cx="479618" cy="307777"/>
                </a:xfrm>
                <a:prstGeom prst="rect">
                  <a:avLst/>
                </a:prstGeom>
                <a:noFill/>
              </p:spPr>
              <p:txBody>
                <a:bodyPr wrap="none" rtlCol="0">
                  <a:spAutoFit/>
                </a:bodyPr>
                <a:lstStyle/>
                <a:p>
                  <a:r>
                    <a:rPr lang="en-US" dirty="0"/>
                    <a:t> </a:t>
                  </a:r>
                  <a:r>
                    <a:rPr lang="en-US" dirty="0" err="1"/>
                    <a:t>ppl</a:t>
                  </a:r>
                  <a:endParaRPr lang="en-US" dirty="0"/>
                </a:p>
              </p:txBody>
            </p:sp>
            <p:sp>
              <p:nvSpPr>
                <p:cNvPr id="23" name="TextBox 22">
                  <a:extLst>
                    <a:ext uri="{FF2B5EF4-FFF2-40B4-BE49-F238E27FC236}">
                      <a16:creationId xmlns:a16="http://schemas.microsoft.com/office/drawing/2014/main" id="{80D4FBCC-D078-7A44-AF30-C3066CD26A66}"/>
                    </a:ext>
                  </a:extLst>
                </p:cNvPr>
                <p:cNvSpPr txBox="1"/>
                <p:nvPr/>
              </p:nvSpPr>
              <p:spPr>
                <a:xfrm>
                  <a:off x="6449684" y="3545398"/>
                  <a:ext cx="463588" cy="307777"/>
                </a:xfrm>
                <a:prstGeom prst="rect">
                  <a:avLst/>
                </a:prstGeom>
                <a:noFill/>
              </p:spPr>
              <p:txBody>
                <a:bodyPr wrap="none" rtlCol="0">
                  <a:spAutoFit/>
                </a:bodyPr>
                <a:lstStyle/>
                <a:p>
                  <a:r>
                    <a:rPr lang="en-US" dirty="0"/>
                    <a:t>sec</a:t>
                  </a:r>
                  <a:endParaRPr lang="en-US" sz="1600" dirty="0"/>
                </a:p>
              </p:txBody>
            </p:sp>
            <p:sp>
              <p:nvSpPr>
                <p:cNvPr id="24" name="Text Box 142">
                  <a:extLst>
                    <a:ext uri="{FF2B5EF4-FFF2-40B4-BE49-F238E27FC236}">
                      <a16:creationId xmlns:a16="http://schemas.microsoft.com/office/drawing/2014/main" id="{26CD78B5-52AD-3346-A5BC-DD96F35E8051}"/>
                    </a:ext>
                  </a:extLst>
                </p:cNvPr>
                <p:cNvSpPr txBox="1">
                  <a:spLocks noChangeArrowheads="1"/>
                </p:cNvSpPr>
                <p:nvPr/>
              </p:nvSpPr>
              <p:spPr bwMode="auto">
                <a:xfrm>
                  <a:off x="6065443" y="3232175"/>
                  <a:ext cx="4219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m</a:t>
                  </a:r>
                  <a:endParaRPr lang="en-US" b="0" baseline="-24000" dirty="0"/>
                </a:p>
              </p:txBody>
            </p:sp>
          </p:grpSp>
        </p:grpSp>
        <p:grpSp>
          <p:nvGrpSpPr>
            <p:cNvPr id="14" name="Group 13">
              <a:extLst>
                <a:ext uri="{FF2B5EF4-FFF2-40B4-BE49-F238E27FC236}">
                  <a16:creationId xmlns:a16="http://schemas.microsoft.com/office/drawing/2014/main" id="{6CE6D528-89FC-FA4B-9FF6-59194FCCDDD0}"/>
                </a:ext>
              </a:extLst>
            </p:cNvPr>
            <p:cNvGrpSpPr/>
            <p:nvPr/>
          </p:nvGrpSpPr>
          <p:grpSpPr>
            <a:xfrm>
              <a:off x="460415" y="1728723"/>
              <a:ext cx="850732" cy="621000"/>
              <a:chOff x="6065443" y="3232175"/>
              <a:chExt cx="850732" cy="621000"/>
            </a:xfrm>
          </p:grpSpPr>
          <p:cxnSp>
            <p:nvCxnSpPr>
              <p:cNvPr id="15" name="Straight Connector 14">
                <a:extLst>
                  <a:ext uri="{FF2B5EF4-FFF2-40B4-BE49-F238E27FC236}">
                    <a16:creationId xmlns:a16="http://schemas.microsoft.com/office/drawing/2014/main" id="{B68EFADC-C8F8-924A-ACEC-C8FA7CD4CED9}"/>
                  </a:ext>
                </a:extLst>
              </p:cNvPr>
              <p:cNvCxnSpPr/>
              <p:nvPr/>
            </p:nvCxnSpPr>
            <p:spPr bwMode="auto">
              <a:xfrm>
                <a:off x="6538370" y="3603280"/>
                <a:ext cx="297469" cy="1841"/>
              </a:xfrm>
              <a:prstGeom prst="line">
                <a:avLst/>
              </a:prstGeom>
              <a:noFill/>
              <a:ln w="28575" cap="flat" cmpd="sng" algn="ctr">
                <a:solidFill>
                  <a:schemeClr val="accent2"/>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FEBC32D3-4C2A-624D-A351-5810D5863B41}"/>
                  </a:ext>
                </a:extLst>
              </p:cNvPr>
              <p:cNvSpPr txBox="1"/>
              <p:nvPr/>
            </p:nvSpPr>
            <p:spPr>
              <a:xfrm>
                <a:off x="6409425" y="3314252"/>
                <a:ext cx="479618" cy="307777"/>
              </a:xfrm>
              <a:prstGeom prst="rect">
                <a:avLst/>
              </a:prstGeom>
              <a:noFill/>
            </p:spPr>
            <p:txBody>
              <a:bodyPr wrap="none" rtlCol="0">
                <a:spAutoFit/>
              </a:bodyPr>
              <a:lstStyle/>
              <a:p>
                <a:r>
                  <a:rPr lang="en-US" dirty="0"/>
                  <a:t> </a:t>
                </a:r>
                <a:r>
                  <a:rPr lang="en-US" dirty="0" err="1"/>
                  <a:t>ppl</a:t>
                </a:r>
                <a:endParaRPr lang="en-US" dirty="0"/>
              </a:p>
            </p:txBody>
          </p:sp>
          <p:sp>
            <p:nvSpPr>
              <p:cNvPr id="17" name="TextBox 16">
                <a:extLst>
                  <a:ext uri="{FF2B5EF4-FFF2-40B4-BE49-F238E27FC236}">
                    <a16:creationId xmlns:a16="http://schemas.microsoft.com/office/drawing/2014/main" id="{C5493530-684D-D943-AC0D-D9FEEF8BB1BA}"/>
                  </a:ext>
                </a:extLst>
              </p:cNvPr>
              <p:cNvSpPr txBox="1"/>
              <p:nvPr/>
            </p:nvSpPr>
            <p:spPr>
              <a:xfrm>
                <a:off x="6452587" y="3545398"/>
                <a:ext cx="463588" cy="307777"/>
              </a:xfrm>
              <a:prstGeom prst="rect">
                <a:avLst/>
              </a:prstGeom>
              <a:noFill/>
            </p:spPr>
            <p:txBody>
              <a:bodyPr wrap="none" rtlCol="0">
                <a:spAutoFit/>
              </a:bodyPr>
              <a:lstStyle/>
              <a:p>
                <a:r>
                  <a:rPr lang="en-US" dirty="0"/>
                  <a:t>sec</a:t>
                </a:r>
                <a:endParaRPr lang="en-US" sz="1600" dirty="0"/>
              </a:p>
            </p:txBody>
          </p:sp>
          <p:sp>
            <p:nvSpPr>
              <p:cNvPr id="18" name="Text Box 142">
                <a:extLst>
                  <a:ext uri="{FF2B5EF4-FFF2-40B4-BE49-F238E27FC236}">
                    <a16:creationId xmlns:a16="http://schemas.microsoft.com/office/drawing/2014/main" id="{193FB0F9-65BF-F749-A259-6724F6D33246}"/>
                  </a:ext>
                </a:extLst>
              </p:cNvPr>
              <p:cNvSpPr txBox="1">
                <a:spLocks noChangeArrowheads="1"/>
              </p:cNvSpPr>
              <p:nvPr/>
            </p:nvSpPr>
            <p:spPr bwMode="auto">
              <a:xfrm>
                <a:off x="6065443" y="3232175"/>
                <a:ext cx="4219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l</a:t>
                </a:r>
                <a:endParaRPr lang="en-US" b="0" baseline="-24000" dirty="0"/>
              </a:p>
            </p:txBody>
          </p:sp>
        </p:grpSp>
      </p:grpSp>
      <p:grpSp>
        <p:nvGrpSpPr>
          <p:cNvPr id="38" name="Group 37">
            <a:extLst>
              <a:ext uri="{FF2B5EF4-FFF2-40B4-BE49-F238E27FC236}">
                <a16:creationId xmlns:a16="http://schemas.microsoft.com/office/drawing/2014/main" id="{F987638D-0940-0C4F-B056-726A2873D1C7}"/>
              </a:ext>
            </a:extLst>
          </p:cNvPr>
          <p:cNvGrpSpPr/>
          <p:nvPr/>
        </p:nvGrpSpPr>
        <p:grpSpPr>
          <a:xfrm>
            <a:off x="3211391" y="2916901"/>
            <a:ext cx="4237259" cy="833247"/>
            <a:chOff x="505938" y="3139567"/>
            <a:chExt cx="5388901" cy="1143389"/>
          </a:xfrm>
        </p:grpSpPr>
        <p:sp>
          <p:nvSpPr>
            <p:cNvPr id="39" name="Line 91">
              <a:extLst>
                <a:ext uri="{FF2B5EF4-FFF2-40B4-BE49-F238E27FC236}">
                  <a16:creationId xmlns:a16="http://schemas.microsoft.com/office/drawing/2014/main" id="{E885B4F3-0E56-A340-A330-515AE3943B61}"/>
                </a:ext>
              </a:extLst>
            </p:cNvPr>
            <p:cNvSpPr>
              <a:spLocks noChangeShapeType="1"/>
            </p:cNvSpPr>
            <p:nvPr/>
          </p:nvSpPr>
          <p:spPr bwMode="auto">
            <a:xfrm>
              <a:off x="2247461" y="3202715"/>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2">
              <a:extLst>
                <a:ext uri="{FF2B5EF4-FFF2-40B4-BE49-F238E27FC236}">
                  <a16:creationId xmlns:a16="http://schemas.microsoft.com/office/drawing/2014/main" id="{E5BEE39D-F037-AF48-B173-4EA0118DE29A}"/>
                </a:ext>
              </a:extLst>
            </p:cNvPr>
            <p:cNvSpPr>
              <a:spLocks noChangeShapeType="1"/>
            </p:cNvSpPr>
            <p:nvPr/>
          </p:nvSpPr>
          <p:spPr bwMode="auto">
            <a:xfrm flipH="1">
              <a:off x="3743968" y="3185042"/>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3">
              <a:extLst>
                <a:ext uri="{FF2B5EF4-FFF2-40B4-BE49-F238E27FC236}">
                  <a16:creationId xmlns:a16="http://schemas.microsoft.com/office/drawing/2014/main" id="{4A520246-97E6-B04F-B5DB-44BFEB1963F2}"/>
                </a:ext>
              </a:extLst>
            </p:cNvPr>
            <p:cNvSpPr>
              <a:spLocks noChangeShapeType="1"/>
            </p:cNvSpPr>
            <p:nvPr/>
          </p:nvSpPr>
          <p:spPr bwMode="auto">
            <a:xfrm>
              <a:off x="2247461" y="4120382"/>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94">
              <a:extLst>
                <a:ext uri="{FF2B5EF4-FFF2-40B4-BE49-F238E27FC236}">
                  <a16:creationId xmlns:a16="http://schemas.microsoft.com/office/drawing/2014/main" id="{7D31456B-ADF0-9546-8367-20682A6C4122}"/>
                </a:ext>
              </a:extLst>
            </p:cNvPr>
            <p:cNvSpPr>
              <a:spLocks noChangeShapeType="1"/>
            </p:cNvSpPr>
            <p:nvPr/>
          </p:nvSpPr>
          <p:spPr bwMode="auto">
            <a:xfrm>
              <a:off x="3380356"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5">
              <a:extLst>
                <a:ext uri="{FF2B5EF4-FFF2-40B4-BE49-F238E27FC236}">
                  <a16:creationId xmlns:a16="http://schemas.microsoft.com/office/drawing/2014/main" id="{284DAFD1-58AB-8345-B9F0-FB5B70257723}"/>
                </a:ext>
              </a:extLst>
            </p:cNvPr>
            <p:cNvSpPr>
              <a:spLocks noChangeShapeType="1"/>
            </p:cNvSpPr>
            <p:nvPr/>
          </p:nvSpPr>
          <p:spPr bwMode="auto">
            <a:xfrm>
              <a:off x="3002725"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6">
              <a:extLst>
                <a:ext uri="{FF2B5EF4-FFF2-40B4-BE49-F238E27FC236}">
                  <a16:creationId xmlns:a16="http://schemas.microsoft.com/office/drawing/2014/main" id="{0378013D-042F-1F41-8214-D65F92C486F0}"/>
                </a:ext>
              </a:extLst>
            </p:cNvPr>
            <p:cNvSpPr>
              <a:spLocks noChangeShapeType="1"/>
            </p:cNvSpPr>
            <p:nvPr/>
          </p:nvSpPr>
          <p:spPr bwMode="auto">
            <a:xfrm>
              <a:off x="2625093"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Oval 97">
              <a:extLst>
                <a:ext uri="{FF2B5EF4-FFF2-40B4-BE49-F238E27FC236}">
                  <a16:creationId xmlns:a16="http://schemas.microsoft.com/office/drawing/2014/main" id="{B3B4DDCD-75CB-0D4A-9E12-37465668F631}"/>
                </a:ext>
              </a:extLst>
            </p:cNvPr>
            <p:cNvSpPr>
              <a:spLocks noChangeArrowheads="1"/>
            </p:cNvSpPr>
            <p:nvPr/>
          </p:nvSpPr>
          <p:spPr bwMode="auto">
            <a:xfrm>
              <a:off x="3750475" y="3139567"/>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46" name="Line 98">
              <a:extLst>
                <a:ext uri="{FF2B5EF4-FFF2-40B4-BE49-F238E27FC236}">
                  <a16:creationId xmlns:a16="http://schemas.microsoft.com/office/drawing/2014/main" id="{A2D30B6C-5BDE-6D41-9BC6-20D1519CEAFF}"/>
                </a:ext>
              </a:extLst>
            </p:cNvPr>
            <p:cNvSpPr>
              <a:spLocks noChangeShapeType="1"/>
            </p:cNvSpPr>
            <p:nvPr/>
          </p:nvSpPr>
          <p:spPr bwMode="auto">
            <a:xfrm>
              <a:off x="5096990" y="3701887"/>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 name="AutoShape 119">
              <a:extLst>
                <a:ext uri="{FF2B5EF4-FFF2-40B4-BE49-F238E27FC236}">
                  <a16:creationId xmlns:a16="http://schemas.microsoft.com/office/drawing/2014/main" id="{F0329FEF-440F-9A42-9482-289567274015}"/>
                </a:ext>
              </a:extLst>
            </p:cNvPr>
            <p:cNvSpPr>
              <a:spLocks noChangeArrowheads="1"/>
            </p:cNvSpPr>
            <p:nvPr/>
          </p:nvSpPr>
          <p:spPr bwMode="auto">
            <a:xfrm rot="5400000" flipH="1" flipV="1">
              <a:off x="1752935" y="3321915"/>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Rectangle 145" descr="Purple mesh">
              <a:extLst>
                <a:ext uri="{FF2B5EF4-FFF2-40B4-BE49-F238E27FC236}">
                  <a16:creationId xmlns:a16="http://schemas.microsoft.com/office/drawing/2014/main" id="{1AF3B53D-028E-8B4E-B7BE-B8F1D1953851}"/>
                </a:ext>
              </a:extLst>
            </p:cNvPr>
            <p:cNvSpPr>
              <a:spLocks noChangeArrowheads="1"/>
            </p:cNvSpPr>
            <p:nvPr/>
          </p:nvSpPr>
          <p:spPr bwMode="auto">
            <a:xfrm rot="5400000">
              <a:off x="2547667" y="3641217"/>
              <a:ext cx="533400" cy="152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49" name="Rectangle 174" descr="Purple mesh">
              <a:extLst>
                <a:ext uri="{FF2B5EF4-FFF2-40B4-BE49-F238E27FC236}">
                  <a16:creationId xmlns:a16="http://schemas.microsoft.com/office/drawing/2014/main" id="{DC106049-7B51-374D-BC55-926485C95A62}"/>
                </a:ext>
              </a:extLst>
            </p:cNvPr>
            <p:cNvSpPr>
              <a:spLocks noChangeArrowheads="1"/>
            </p:cNvSpPr>
            <p:nvPr/>
          </p:nvSpPr>
          <p:spPr bwMode="auto">
            <a:xfrm rot="5400000">
              <a:off x="2858024" y="3561048"/>
              <a:ext cx="692150" cy="1539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0" name="Rectangle 175" descr="Purple mesh">
              <a:extLst>
                <a:ext uri="{FF2B5EF4-FFF2-40B4-BE49-F238E27FC236}">
                  <a16:creationId xmlns:a16="http://schemas.microsoft.com/office/drawing/2014/main" id="{944F2FC5-50F7-2D46-A78D-2B93CF666102}"/>
                </a:ext>
              </a:extLst>
            </p:cNvPr>
            <p:cNvSpPr>
              <a:spLocks noChangeArrowheads="1"/>
            </p:cNvSpPr>
            <p:nvPr/>
          </p:nvSpPr>
          <p:spPr bwMode="auto">
            <a:xfrm rot="5400000">
              <a:off x="3411267" y="3722180"/>
              <a:ext cx="315913" cy="1666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1" name="Rectangle 177" descr="Purple mesh">
              <a:extLst>
                <a:ext uri="{FF2B5EF4-FFF2-40B4-BE49-F238E27FC236}">
                  <a16:creationId xmlns:a16="http://schemas.microsoft.com/office/drawing/2014/main" id="{4435A356-833C-2548-8261-E6EFA737627A}"/>
                </a:ext>
              </a:extLst>
            </p:cNvPr>
            <p:cNvSpPr>
              <a:spLocks noChangeArrowheads="1"/>
            </p:cNvSpPr>
            <p:nvPr/>
          </p:nvSpPr>
          <p:spPr bwMode="auto">
            <a:xfrm rot="5400000">
              <a:off x="2357904" y="3779705"/>
              <a:ext cx="200025" cy="152400"/>
            </a:xfrm>
            <a:prstGeom prst="rect">
              <a:avLst/>
            </a:prstGeom>
            <a:solidFill>
              <a:schemeClr val="accent1">
                <a:lumMod val="75000"/>
              </a:schemeClr>
            </a:solidFill>
            <a:ln>
              <a:noFill/>
            </a:ln>
          </p:spPr>
          <p:txBody>
            <a:bodyPr wrap="none" anchor="ctr"/>
            <a:lstStyle/>
            <a:p>
              <a:endParaRPr lang="en-US"/>
            </a:p>
          </p:txBody>
        </p:sp>
        <p:grpSp>
          <p:nvGrpSpPr>
            <p:cNvPr id="52" name="Group 51">
              <a:extLst>
                <a:ext uri="{FF2B5EF4-FFF2-40B4-BE49-F238E27FC236}">
                  <a16:creationId xmlns:a16="http://schemas.microsoft.com/office/drawing/2014/main" id="{1B0AE484-85D2-2E4C-B398-66D81BD4AA51}"/>
                </a:ext>
              </a:extLst>
            </p:cNvPr>
            <p:cNvGrpSpPr/>
            <p:nvPr/>
          </p:nvGrpSpPr>
          <p:grpSpPr>
            <a:xfrm>
              <a:off x="4461998" y="3442915"/>
              <a:ext cx="503847" cy="538923"/>
              <a:chOff x="4355120" y="3442915"/>
              <a:chExt cx="503847" cy="538923"/>
            </a:xfrm>
          </p:grpSpPr>
          <p:cxnSp>
            <p:nvCxnSpPr>
              <p:cNvPr id="58" name="Straight Connector 57">
                <a:extLst>
                  <a:ext uri="{FF2B5EF4-FFF2-40B4-BE49-F238E27FC236}">
                    <a16:creationId xmlns:a16="http://schemas.microsoft.com/office/drawing/2014/main" id="{CC67429E-FA2F-514A-8D0A-B34A36C70F20}"/>
                  </a:ext>
                </a:extLst>
              </p:cNvPr>
              <p:cNvCxnSpPr/>
              <p:nvPr/>
            </p:nvCxnSpPr>
            <p:spPr bwMode="auto">
              <a:xfrm flipV="1">
                <a:off x="4481162" y="3729248"/>
                <a:ext cx="290212" cy="2695"/>
              </a:xfrm>
              <a:prstGeom prst="line">
                <a:avLst/>
              </a:prstGeom>
              <a:noFill/>
              <a:ln w="28575" cap="flat" cmpd="sng" algn="ctr">
                <a:solidFill>
                  <a:schemeClr val="accent2"/>
                </a:solidFill>
                <a:prstDash val="solid"/>
                <a:round/>
                <a:headEnd type="none" w="med" len="med"/>
                <a:tailEnd type="none" w="med" len="med"/>
              </a:ln>
              <a:effectLst/>
            </p:spPr>
          </p:cxnSp>
          <p:sp>
            <p:nvSpPr>
              <p:cNvPr id="59" name="TextBox 58">
                <a:extLst>
                  <a:ext uri="{FF2B5EF4-FFF2-40B4-BE49-F238E27FC236}">
                    <a16:creationId xmlns:a16="http://schemas.microsoft.com/office/drawing/2014/main" id="{EA9326A4-FA46-5549-909E-435D296A90DD}"/>
                  </a:ext>
                </a:extLst>
              </p:cNvPr>
              <p:cNvSpPr txBox="1"/>
              <p:nvPr/>
            </p:nvSpPr>
            <p:spPr>
              <a:xfrm>
                <a:off x="4355120" y="3442915"/>
                <a:ext cx="479618" cy="307777"/>
              </a:xfrm>
              <a:prstGeom prst="rect">
                <a:avLst/>
              </a:prstGeom>
              <a:noFill/>
            </p:spPr>
            <p:txBody>
              <a:bodyPr wrap="none" rtlCol="0">
                <a:spAutoFit/>
              </a:bodyPr>
              <a:lstStyle/>
              <a:p>
                <a:r>
                  <a:rPr lang="en-US" dirty="0"/>
                  <a:t> </a:t>
                </a:r>
                <a:r>
                  <a:rPr lang="en-US" dirty="0" err="1"/>
                  <a:t>ppl</a:t>
                </a:r>
                <a:endParaRPr lang="en-US" dirty="0"/>
              </a:p>
            </p:txBody>
          </p:sp>
          <p:sp>
            <p:nvSpPr>
              <p:cNvPr id="60" name="TextBox 59">
                <a:extLst>
                  <a:ext uri="{FF2B5EF4-FFF2-40B4-BE49-F238E27FC236}">
                    <a16:creationId xmlns:a16="http://schemas.microsoft.com/office/drawing/2014/main" id="{9DAA579C-373F-3848-BD0C-2459E375C8D9}"/>
                  </a:ext>
                </a:extLst>
              </p:cNvPr>
              <p:cNvSpPr txBox="1"/>
              <p:nvPr/>
            </p:nvSpPr>
            <p:spPr>
              <a:xfrm>
                <a:off x="4395379" y="3674061"/>
                <a:ext cx="463588" cy="307777"/>
              </a:xfrm>
              <a:prstGeom prst="rect">
                <a:avLst/>
              </a:prstGeom>
              <a:noFill/>
            </p:spPr>
            <p:txBody>
              <a:bodyPr wrap="none" rtlCol="0">
                <a:spAutoFit/>
              </a:bodyPr>
              <a:lstStyle/>
              <a:p>
                <a:r>
                  <a:rPr lang="en-US" dirty="0"/>
                  <a:t>sec</a:t>
                </a:r>
                <a:endParaRPr lang="en-US" sz="1600" dirty="0"/>
              </a:p>
            </p:txBody>
          </p:sp>
        </p:grpSp>
        <p:sp>
          <p:nvSpPr>
            <p:cNvPr id="53" name="Text Box 142">
              <a:extLst>
                <a:ext uri="{FF2B5EF4-FFF2-40B4-BE49-F238E27FC236}">
                  <a16:creationId xmlns:a16="http://schemas.microsoft.com/office/drawing/2014/main" id="{9E29143B-8221-0E4C-A27E-AC4F2D3DD2E3}"/>
                </a:ext>
              </a:extLst>
            </p:cNvPr>
            <p:cNvSpPr txBox="1">
              <a:spLocks noChangeArrowheads="1"/>
            </p:cNvSpPr>
            <p:nvPr/>
          </p:nvSpPr>
          <p:spPr bwMode="auto">
            <a:xfrm>
              <a:off x="3786180" y="3329378"/>
              <a:ext cx="1031716" cy="8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2m</a:t>
              </a:r>
              <a:endParaRPr lang="en-US" b="0" baseline="-24000" dirty="0"/>
            </a:p>
          </p:txBody>
        </p:sp>
        <p:cxnSp>
          <p:nvCxnSpPr>
            <p:cNvPr id="54" name="Straight Connector 53">
              <a:extLst>
                <a:ext uri="{FF2B5EF4-FFF2-40B4-BE49-F238E27FC236}">
                  <a16:creationId xmlns:a16="http://schemas.microsoft.com/office/drawing/2014/main" id="{22240868-7FE3-F44D-BF18-CBC9FD060D8B}"/>
                </a:ext>
              </a:extLst>
            </p:cNvPr>
            <p:cNvCxnSpPr/>
            <p:nvPr/>
          </p:nvCxnSpPr>
          <p:spPr bwMode="auto">
            <a:xfrm>
              <a:off x="978865" y="3712893"/>
              <a:ext cx="297469" cy="1841"/>
            </a:xfrm>
            <a:prstGeom prst="line">
              <a:avLst/>
            </a:prstGeom>
            <a:noFill/>
            <a:ln w="28575" cap="flat" cmpd="sng" algn="ctr">
              <a:solidFill>
                <a:schemeClr val="accent2"/>
              </a:solidFill>
              <a:prstDash val="solid"/>
              <a:round/>
              <a:headEnd type="none" w="med" len="med"/>
              <a:tailEnd type="none" w="med" len="med"/>
            </a:ln>
            <a:effectLst/>
          </p:spPr>
        </p:cxnSp>
        <p:sp>
          <p:nvSpPr>
            <p:cNvPr id="55" name="TextBox 54">
              <a:extLst>
                <a:ext uri="{FF2B5EF4-FFF2-40B4-BE49-F238E27FC236}">
                  <a16:creationId xmlns:a16="http://schemas.microsoft.com/office/drawing/2014/main" id="{58323993-7FF4-6E45-83FE-9ABE162737B8}"/>
                </a:ext>
              </a:extLst>
            </p:cNvPr>
            <p:cNvSpPr txBox="1"/>
            <p:nvPr/>
          </p:nvSpPr>
          <p:spPr>
            <a:xfrm>
              <a:off x="849920" y="3423865"/>
              <a:ext cx="479618" cy="307777"/>
            </a:xfrm>
            <a:prstGeom prst="rect">
              <a:avLst/>
            </a:prstGeom>
            <a:noFill/>
          </p:spPr>
          <p:txBody>
            <a:bodyPr wrap="none" rtlCol="0">
              <a:spAutoFit/>
            </a:bodyPr>
            <a:lstStyle/>
            <a:p>
              <a:r>
                <a:rPr lang="en-US" dirty="0"/>
                <a:t> </a:t>
              </a:r>
              <a:r>
                <a:rPr lang="en-US" dirty="0" err="1"/>
                <a:t>ppl</a:t>
              </a:r>
              <a:endParaRPr lang="en-US" dirty="0"/>
            </a:p>
          </p:txBody>
        </p:sp>
        <p:sp>
          <p:nvSpPr>
            <p:cNvPr id="56" name="TextBox 55">
              <a:extLst>
                <a:ext uri="{FF2B5EF4-FFF2-40B4-BE49-F238E27FC236}">
                  <a16:creationId xmlns:a16="http://schemas.microsoft.com/office/drawing/2014/main" id="{5CE9B67D-20E5-194C-820F-AE2C4C9E95CC}"/>
                </a:ext>
              </a:extLst>
            </p:cNvPr>
            <p:cNvSpPr txBox="1"/>
            <p:nvPr/>
          </p:nvSpPr>
          <p:spPr>
            <a:xfrm>
              <a:off x="893082" y="3655011"/>
              <a:ext cx="463588" cy="307777"/>
            </a:xfrm>
            <a:prstGeom prst="rect">
              <a:avLst/>
            </a:prstGeom>
            <a:noFill/>
          </p:spPr>
          <p:txBody>
            <a:bodyPr wrap="none" rtlCol="0">
              <a:spAutoFit/>
            </a:bodyPr>
            <a:lstStyle/>
            <a:p>
              <a:r>
                <a:rPr lang="en-US" dirty="0"/>
                <a:t>sec</a:t>
              </a:r>
              <a:endParaRPr lang="en-US" sz="1600" dirty="0"/>
            </a:p>
          </p:txBody>
        </p:sp>
        <p:sp>
          <p:nvSpPr>
            <p:cNvPr id="57" name="Text Box 142">
              <a:extLst>
                <a:ext uri="{FF2B5EF4-FFF2-40B4-BE49-F238E27FC236}">
                  <a16:creationId xmlns:a16="http://schemas.microsoft.com/office/drawing/2014/main" id="{1E3DB3C1-EF19-D24E-BF9A-402189CE0217}"/>
                </a:ext>
              </a:extLst>
            </p:cNvPr>
            <p:cNvSpPr txBox="1">
              <a:spLocks noChangeArrowheads="1"/>
            </p:cNvSpPr>
            <p:nvPr/>
          </p:nvSpPr>
          <p:spPr bwMode="auto">
            <a:xfrm>
              <a:off x="505938" y="3341788"/>
              <a:ext cx="4219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l</a:t>
              </a:r>
              <a:endParaRPr lang="en-US" b="0" baseline="-24000" dirty="0"/>
            </a:p>
          </p:txBody>
        </p:sp>
      </p:grpSp>
      <p:pic>
        <p:nvPicPr>
          <p:cNvPr id="61" name="Picture 6" descr="C:\Users\harchol\AppData\Local\Microsoft\Windows\Temporary Internet Files\Content.IE5\L89T4114\woman-bathroom-sign-16440-medium[1].png">
            <a:extLst>
              <a:ext uri="{FF2B5EF4-FFF2-40B4-BE49-F238E27FC236}">
                <a16:creationId xmlns:a16="http://schemas.microsoft.com/office/drawing/2014/main" id="{283988EC-9B9B-3F41-A841-4491A7A12D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8506" y="1678759"/>
            <a:ext cx="607877" cy="79264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 descr="C:\Users\harchol\AppData\Local\Microsoft\Windows\Temporary Internet Files\Content.IE5\YJG7R0JC\PngMedium-men-bathroom-16419[1].gif">
            <a:extLst>
              <a:ext uri="{FF2B5EF4-FFF2-40B4-BE49-F238E27FC236}">
                <a16:creationId xmlns:a16="http://schemas.microsoft.com/office/drawing/2014/main" id="{2999E8DB-CF01-C14F-B7A1-157DCF9377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6013" y="2866479"/>
            <a:ext cx="636521" cy="830002"/>
          </a:xfrm>
          <a:prstGeom prst="rect">
            <a:avLst/>
          </a:prstGeom>
          <a:noFill/>
          <a:extLst>
            <a:ext uri="{909E8E84-426E-40DD-AFC4-6F175D3DCCD1}">
              <a14:hiddenFill xmlns:a14="http://schemas.microsoft.com/office/drawing/2010/main">
                <a:solidFill>
                  <a:srgbClr val="FFFFFF"/>
                </a:solidFill>
              </a14:hiddenFill>
            </a:ext>
          </a:extLst>
        </p:spPr>
      </p:pic>
      <p:sp>
        <p:nvSpPr>
          <p:cNvPr id="63" name="Text Box 23">
            <a:extLst>
              <a:ext uri="{FF2B5EF4-FFF2-40B4-BE49-F238E27FC236}">
                <a16:creationId xmlns:a16="http://schemas.microsoft.com/office/drawing/2014/main" id="{AEEC2913-2240-064A-A5EF-6A0DD4B993F9}"/>
              </a:ext>
            </a:extLst>
          </p:cNvPr>
          <p:cNvSpPr txBox="1">
            <a:spLocks noChangeArrowheads="1"/>
          </p:cNvSpPr>
          <p:nvPr/>
        </p:nvSpPr>
        <p:spPr bwMode="auto">
          <a:xfrm>
            <a:off x="3450269" y="4081299"/>
            <a:ext cx="6042210" cy="2369880"/>
          </a:xfrm>
          <a:prstGeom prst="rect">
            <a:avLst/>
          </a:prstGeom>
          <a:noFill/>
          <a:ln w="28575" algn="ctr">
            <a:solidFill>
              <a:srgbClr val="0070C0"/>
            </a:solidFill>
            <a:miter lim="800000"/>
            <a:headEnd/>
            <a:tailEnd/>
          </a:ln>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000" dirty="0">
                <a:solidFill>
                  <a:schemeClr val="tx1">
                    <a:lumMod val="50000"/>
                    <a:lumOff val="50000"/>
                  </a:schemeClr>
                </a:solidFill>
                <a:latin typeface="Happy Monkey" panose="02000500000000020004" pitchFamily="2" charset="0"/>
              </a:rPr>
              <a:t>QUESTION:</a:t>
            </a:r>
          </a:p>
          <a:p>
            <a:endParaRPr lang="en-US" sz="800" dirty="0">
              <a:solidFill>
                <a:schemeClr val="tx1">
                  <a:lumMod val="50000"/>
                  <a:lumOff val="50000"/>
                </a:schemeClr>
              </a:solidFill>
              <a:latin typeface="Happy Monkey" panose="02000500000000020004" pitchFamily="2" charset="0"/>
            </a:endParaRPr>
          </a:p>
          <a:p>
            <a:r>
              <a:rPr lang="en-US" sz="2000" b="0" dirty="0">
                <a:solidFill>
                  <a:schemeClr val="tx1">
                    <a:lumMod val="50000"/>
                    <a:lumOff val="50000"/>
                  </a:schemeClr>
                </a:solidFill>
                <a:latin typeface="Happy Monkey" panose="02000500000000020004" pitchFamily="2" charset="0"/>
              </a:rPr>
              <a:t>Women take 2X as long.   What’s the difference in their wait?</a:t>
            </a:r>
          </a:p>
          <a:p>
            <a:pPr marL="457200" indent="-457200">
              <a:buAutoNum type="alphaLcParenBoth"/>
            </a:pPr>
            <a:r>
              <a:rPr lang="en-US" sz="2000" b="0" dirty="0">
                <a:solidFill>
                  <a:schemeClr val="tx1">
                    <a:lumMod val="50000"/>
                    <a:lumOff val="50000"/>
                  </a:schemeClr>
                </a:solidFill>
                <a:latin typeface="Happy Monkey" panose="02000500000000020004" pitchFamily="2" charset="0"/>
              </a:rPr>
              <a:t>factor &lt; 2</a:t>
            </a:r>
          </a:p>
          <a:p>
            <a:pPr marL="457200" indent="-457200">
              <a:buAutoNum type="alphaLcParenBoth"/>
            </a:pPr>
            <a:r>
              <a:rPr lang="en-US" sz="2000" b="0" dirty="0">
                <a:solidFill>
                  <a:schemeClr val="tx1">
                    <a:lumMod val="50000"/>
                    <a:lumOff val="50000"/>
                  </a:schemeClr>
                </a:solidFill>
                <a:latin typeface="Happy Monkey" panose="02000500000000020004" pitchFamily="2" charset="0"/>
              </a:rPr>
              <a:t>factor 2</a:t>
            </a:r>
          </a:p>
          <a:p>
            <a:pPr marL="457200" indent="-457200">
              <a:buAutoNum type="alphaLcParenBoth"/>
            </a:pPr>
            <a:r>
              <a:rPr lang="en-US" sz="2000" b="0" dirty="0">
                <a:solidFill>
                  <a:schemeClr val="tx1">
                    <a:lumMod val="50000"/>
                    <a:lumOff val="50000"/>
                  </a:schemeClr>
                </a:solidFill>
                <a:latin typeface="Happy Monkey" panose="02000500000000020004" pitchFamily="2" charset="0"/>
              </a:rPr>
              <a:t>factor 4</a:t>
            </a:r>
          </a:p>
          <a:p>
            <a:pPr marL="457200" indent="-457200">
              <a:buAutoNum type="alphaLcParenBoth"/>
            </a:pPr>
            <a:r>
              <a:rPr lang="en-US" sz="2000" b="0" dirty="0">
                <a:solidFill>
                  <a:schemeClr val="tx1">
                    <a:lumMod val="50000"/>
                    <a:lumOff val="50000"/>
                  </a:schemeClr>
                </a:solidFill>
                <a:latin typeface="Happy Monkey" panose="02000500000000020004" pitchFamily="2" charset="0"/>
              </a:rPr>
              <a:t>factor &gt; 4</a:t>
            </a:r>
          </a:p>
        </p:txBody>
      </p:sp>
      <p:pic>
        <p:nvPicPr>
          <p:cNvPr id="64" name="Picture 10" descr="C:\Users\harchol\AppData\Local\Microsoft\Windows\Temporary Internet Files\Content.IE5\L89T4114\ToiletPaper.0[1].gif">
            <a:extLst>
              <a:ext uri="{FF2B5EF4-FFF2-40B4-BE49-F238E27FC236}">
                <a16:creationId xmlns:a16="http://schemas.microsoft.com/office/drawing/2014/main" id="{C6FEE51B-668F-5B41-AB7A-D23F890E71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563" y="5520700"/>
            <a:ext cx="1085872" cy="929507"/>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E33C7EDE-A51D-914A-A512-1723F0FA2B93}"/>
              </a:ext>
            </a:extLst>
          </p:cNvPr>
          <p:cNvGrpSpPr/>
          <p:nvPr/>
        </p:nvGrpSpPr>
        <p:grpSpPr>
          <a:xfrm>
            <a:off x="8965380" y="2405979"/>
            <a:ext cx="2103055" cy="493444"/>
            <a:chOff x="7398327" y="2196936"/>
            <a:chExt cx="1654531" cy="677108"/>
          </a:xfrm>
        </p:grpSpPr>
        <p:sp>
          <p:nvSpPr>
            <p:cNvPr id="66" name="Freeform 65">
              <a:extLst>
                <a:ext uri="{FF2B5EF4-FFF2-40B4-BE49-F238E27FC236}">
                  <a16:creationId xmlns:a16="http://schemas.microsoft.com/office/drawing/2014/main" id="{5538BFD3-D5FE-2D45-B32C-D355A0792ACE}"/>
                </a:ext>
              </a:extLst>
            </p:cNvPr>
            <p:cNvSpPr/>
            <p:nvPr/>
          </p:nvSpPr>
          <p:spPr bwMode="auto">
            <a:xfrm>
              <a:off x="7398327" y="2244436"/>
              <a:ext cx="380011" cy="523220"/>
            </a:xfrm>
            <a:custGeom>
              <a:avLst/>
              <a:gdLst>
                <a:gd name="connsiteX0" fmla="*/ 190005 w 667707"/>
                <a:gd name="connsiteY0" fmla="*/ 1638795 h 1638795"/>
                <a:gd name="connsiteX1" fmla="*/ 665018 w 667707"/>
                <a:gd name="connsiteY1" fmla="*/ 641268 h 1638795"/>
                <a:gd name="connsiteX2" fmla="*/ 0 w 667707"/>
                <a:gd name="connsiteY2" fmla="*/ 0 h 1638795"/>
              </a:gdLst>
              <a:ahLst/>
              <a:cxnLst>
                <a:cxn ang="0">
                  <a:pos x="connsiteX0" y="connsiteY0"/>
                </a:cxn>
                <a:cxn ang="0">
                  <a:pos x="connsiteX1" y="connsiteY1"/>
                </a:cxn>
                <a:cxn ang="0">
                  <a:pos x="connsiteX2" y="connsiteY2"/>
                </a:cxn>
              </a:cxnLst>
              <a:rect l="l" t="t" r="r" b="b"/>
              <a:pathLst>
                <a:path w="667707" h="1638795">
                  <a:moveTo>
                    <a:pt x="190005" y="1638795"/>
                  </a:moveTo>
                  <a:cubicBezTo>
                    <a:pt x="443345" y="1276597"/>
                    <a:pt x="696685" y="914400"/>
                    <a:pt x="665018" y="641268"/>
                  </a:cubicBezTo>
                  <a:cubicBezTo>
                    <a:pt x="633351" y="368136"/>
                    <a:pt x="316675" y="184068"/>
                    <a:pt x="0" y="0"/>
                  </a:cubicBezTo>
                </a:path>
              </a:pathLst>
            </a:custGeom>
            <a:noFill/>
            <a:ln w="76200" cap="flat" cmpd="sng" algn="ctr">
              <a:solidFill>
                <a:schemeClr val="accent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eaLnBrk="0" fontAlgn="base" hangingPunct="0">
                <a:spcBef>
                  <a:spcPct val="0"/>
                </a:spcBef>
                <a:spcAft>
                  <a:spcPct val="0"/>
                </a:spcAft>
                <a:buClrTx/>
              </a:pPr>
              <a:endParaRPr lang="en-US" sz="2800" b="1">
                <a:solidFill>
                  <a:schemeClr val="accent2"/>
                </a:solidFill>
                <a:latin typeface="Comic Sans MS" pitchFamily="66" charset="0"/>
              </a:endParaRPr>
            </a:p>
          </p:txBody>
        </p:sp>
        <p:sp>
          <p:nvSpPr>
            <p:cNvPr id="67" name="TextBox 66">
              <a:extLst>
                <a:ext uri="{FF2B5EF4-FFF2-40B4-BE49-F238E27FC236}">
                  <a16:creationId xmlns:a16="http://schemas.microsoft.com/office/drawing/2014/main" id="{60F5855D-ECD2-3C42-A7BE-85A89A3ECB78}"/>
                </a:ext>
              </a:extLst>
            </p:cNvPr>
            <p:cNvSpPr txBox="1"/>
            <p:nvPr/>
          </p:nvSpPr>
          <p:spPr>
            <a:xfrm>
              <a:off x="7701206" y="2196936"/>
              <a:ext cx="1351652" cy="677108"/>
            </a:xfrm>
            <a:prstGeom prst="rect">
              <a:avLst/>
            </a:prstGeom>
            <a:noFill/>
          </p:spPr>
          <p:txBody>
            <a:bodyPr wrap="none" rtlCol="0">
              <a:spAutoFit/>
            </a:bodyPr>
            <a:lstStyle/>
            <a:p>
              <a:pPr algn="ctr"/>
              <a:r>
                <a:rPr lang="en-US" sz="2400" dirty="0"/>
                <a:t>doubling</a:t>
              </a:r>
            </a:p>
            <a:p>
              <a:pPr algn="ctr"/>
              <a:r>
                <a:rPr lang="en-US" dirty="0">
                  <a:latin typeface="Symbol" panose="05050102010706020507" pitchFamily="18" charset="2"/>
                </a:rPr>
                <a:t>r</a:t>
              </a:r>
            </a:p>
          </p:txBody>
        </p:sp>
      </p:grpSp>
    </p:spTree>
    <p:extLst>
      <p:ext uri="{BB962C8B-B14F-4D97-AF65-F5344CB8AC3E}">
        <p14:creationId xmlns:p14="http://schemas.microsoft.com/office/powerpoint/2010/main" val="7972109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B39-030E-F74B-993B-D9CDEDCF08FE}"/>
              </a:ext>
            </a:extLst>
          </p:cNvPr>
          <p:cNvSpPr>
            <a:spLocks noGrp="1"/>
          </p:cNvSpPr>
          <p:nvPr>
            <p:ph type="title"/>
          </p:nvPr>
        </p:nvSpPr>
        <p:spPr>
          <a:xfrm>
            <a:off x="1191599" y="274650"/>
            <a:ext cx="9676269" cy="1143000"/>
          </a:xfrm>
        </p:spPr>
        <p:txBody>
          <a:bodyPr/>
          <a:lstStyle/>
          <a:p>
            <a:r>
              <a:rPr lang="en-US" dirty="0"/>
              <a:t>Another perspective of variability</a:t>
            </a:r>
          </a:p>
        </p:txBody>
      </p:sp>
      <p:sp>
        <p:nvSpPr>
          <p:cNvPr id="4" name="Slide Number Placeholder 3">
            <a:extLst>
              <a:ext uri="{FF2B5EF4-FFF2-40B4-BE49-F238E27FC236}">
                <a16:creationId xmlns:a16="http://schemas.microsoft.com/office/drawing/2014/main" id="{0C1FE585-280C-C747-8037-1DE2BC21A4D1}"/>
              </a:ext>
            </a:extLst>
          </p:cNvPr>
          <p:cNvSpPr>
            <a:spLocks noGrp="1"/>
          </p:cNvSpPr>
          <p:nvPr>
            <p:ph type="sldNum" idx="12"/>
          </p:nvPr>
        </p:nvSpPr>
        <p:spPr/>
        <p:txBody>
          <a:bodyPr/>
          <a:lstStyle/>
          <a:p>
            <a:fld id="{00000000-1234-1234-1234-123412341234}" type="slidenum">
              <a:rPr lang="en" smtClean="0"/>
              <a:pPr/>
              <a:t>28</a:t>
            </a:fld>
            <a:endParaRPr lang="en"/>
          </a:p>
        </p:txBody>
      </p:sp>
      <p:grpSp>
        <p:nvGrpSpPr>
          <p:cNvPr id="10" name="Group 9">
            <a:extLst>
              <a:ext uri="{FF2B5EF4-FFF2-40B4-BE49-F238E27FC236}">
                <a16:creationId xmlns:a16="http://schemas.microsoft.com/office/drawing/2014/main" id="{B681F9B3-7964-F94C-97DF-E6858D1C211D}"/>
              </a:ext>
            </a:extLst>
          </p:cNvPr>
          <p:cNvGrpSpPr/>
          <p:nvPr/>
        </p:nvGrpSpPr>
        <p:grpSpPr>
          <a:xfrm>
            <a:off x="3147934" y="1214203"/>
            <a:ext cx="4237259" cy="1313184"/>
            <a:chOff x="460415" y="867929"/>
            <a:chExt cx="5388901" cy="1801962"/>
          </a:xfrm>
        </p:grpSpPr>
        <p:grpSp>
          <p:nvGrpSpPr>
            <p:cNvPr id="11" name="Group 10">
              <a:extLst>
                <a:ext uri="{FF2B5EF4-FFF2-40B4-BE49-F238E27FC236}">
                  <a16:creationId xmlns:a16="http://schemas.microsoft.com/office/drawing/2014/main" id="{D31F616A-CD7A-6E4F-81BC-BB0EE777A846}"/>
                </a:ext>
              </a:extLst>
            </p:cNvPr>
            <p:cNvGrpSpPr/>
            <p:nvPr/>
          </p:nvGrpSpPr>
          <p:grpSpPr>
            <a:xfrm>
              <a:off x="1520899" y="1526502"/>
              <a:ext cx="4328417" cy="1143389"/>
              <a:chOff x="2647950" y="1771051"/>
              <a:chExt cx="4328417" cy="1143389"/>
            </a:xfrm>
          </p:grpSpPr>
          <p:sp>
            <p:nvSpPr>
              <p:cNvPr id="25" name="Line 91">
                <a:extLst>
                  <a:ext uri="{FF2B5EF4-FFF2-40B4-BE49-F238E27FC236}">
                    <a16:creationId xmlns:a16="http://schemas.microsoft.com/office/drawing/2014/main" id="{97919041-DD10-2D41-A072-3B4FC51C7CB3}"/>
                  </a:ext>
                </a:extLst>
              </p:cNvPr>
              <p:cNvSpPr>
                <a:spLocks noChangeShapeType="1"/>
              </p:cNvSpPr>
              <p:nvPr/>
            </p:nvSpPr>
            <p:spPr bwMode="auto">
              <a:xfrm>
                <a:off x="3328989" y="1834199"/>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92">
                <a:extLst>
                  <a:ext uri="{FF2B5EF4-FFF2-40B4-BE49-F238E27FC236}">
                    <a16:creationId xmlns:a16="http://schemas.microsoft.com/office/drawing/2014/main" id="{D669A33D-C84F-1840-B189-8CA14256654D}"/>
                  </a:ext>
                </a:extLst>
              </p:cNvPr>
              <p:cNvSpPr>
                <a:spLocks noChangeShapeType="1"/>
              </p:cNvSpPr>
              <p:nvPr/>
            </p:nvSpPr>
            <p:spPr bwMode="auto">
              <a:xfrm flipH="1">
                <a:off x="4825496" y="1816526"/>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93">
                <a:extLst>
                  <a:ext uri="{FF2B5EF4-FFF2-40B4-BE49-F238E27FC236}">
                    <a16:creationId xmlns:a16="http://schemas.microsoft.com/office/drawing/2014/main" id="{C62E2BEA-CF6C-0B48-8DD5-EA879DD5B35F}"/>
                  </a:ext>
                </a:extLst>
              </p:cNvPr>
              <p:cNvSpPr>
                <a:spLocks noChangeShapeType="1"/>
              </p:cNvSpPr>
              <p:nvPr/>
            </p:nvSpPr>
            <p:spPr bwMode="auto">
              <a:xfrm>
                <a:off x="3328989" y="2751866"/>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94">
                <a:extLst>
                  <a:ext uri="{FF2B5EF4-FFF2-40B4-BE49-F238E27FC236}">
                    <a16:creationId xmlns:a16="http://schemas.microsoft.com/office/drawing/2014/main" id="{4F4DA92B-2464-3644-B803-41D5828E5BB8}"/>
                  </a:ext>
                </a:extLst>
              </p:cNvPr>
              <p:cNvSpPr>
                <a:spLocks noChangeShapeType="1"/>
              </p:cNvSpPr>
              <p:nvPr/>
            </p:nvSpPr>
            <p:spPr bwMode="auto">
              <a:xfrm>
                <a:off x="4461884"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5">
                <a:extLst>
                  <a:ext uri="{FF2B5EF4-FFF2-40B4-BE49-F238E27FC236}">
                    <a16:creationId xmlns:a16="http://schemas.microsoft.com/office/drawing/2014/main" id="{CBD35510-4014-A14A-AB69-4088C5DF4982}"/>
                  </a:ext>
                </a:extLst>
              </p:cNvPr>
              <p:cNvSpPr>
                <a:spLocks noChangeShapeType="1"/>
              </p:cNvSpPr>
              <p:nvPr/>
            </p:nvSpPr>
            <p:spPr bwMode="auto">
              <a:xfrm>
                <a:off x="4084253"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6">
                <a:extLst>
                  <a:ext uri="{FF2B5EF4-FFF2-40B4-BE49-F238E27FC236}">
                    <a16:creationId xmlns:a16="http://schemas.microsoft.com/office/drawing/2014/main" id="{6F698558-C7C7-BF4B-80AA-3659514A647A}"/>
                  </a:ext>
                </a:extLst>
              </p:cNvPr>
              <p:cNvSpPr>
                <a:spLocks noChangeShapeType="1"/>
              </p:cNvSpPr>
              <p:nvPr/>
            </p:nvSpPr>
            <p:spPr bwMode="auto">
              <a:xfrm>
                <a:off x="3706621"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Oval 97">
                <a:extLst>
                  <a:ext uri="{FF2B5EF4-FFF2-40B4-BE49-F238E27FC236}">
                    <a16:creationId xmlns:a16="http://schemas.microsoft.com/office/drawing/2014/main" id="{B5F9A314-3879-D34E-B65E-02C29F5957AE}"/>
                  </a:ext>
                </a:extLst>
              </p:cNvPr>
              <p:cNvSpPr>
                <a:spLocks noChangeArrowheads="1"/>
              </p:cNvSpPr>
              <p:nvPr/>
            </p:nvSpPr>
            <p:spPr bwMode="auto">
              <a:xfrm>
                <a:off x="4832003" y="1771051"/>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2" name="Line 98">
                <a:extLst>
                  <a:ext uri="{FF2B5EF4-FFF2-40B4-BE49-F238E27FC236}">
                    <a16:creationId xmlns:a16="http://schemas.microsoft.com/office/drawing/2014/main" id="{87DB49D2-F3D0-3540-B131-62AAB5A7BA70}"/>
                  </a:ext>
                </a:extLst>
              </p:cNvPr>
              <p:cNvSpPr>
                <a:spLocks noChangeShapeType="1"/>
              </p:cNvSpPr>
              <p:nvPr/>
            </p:nvSpPr>
            <p:spPr bwMode="auto">
              <a:xfrm>
                <a:off x="6178518" y="2333371"/>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AutoShape 119">
                <a:extLst>
                  <a:ext uri="{FF2B5EF4-FFF2-40B4-BE49-F238E27FC236}">
                    <a16:creationId xmlns:a16="http://schemas.microsoft.com/office/drawing/2014/main" id="{0611DE26-50B0-F443-AA75-39D7DB7ADE2F}"/>
                  </a:ext>
                </a:extLst>
              </p:cNvPr>
              <p:cNvSpPr>
                <a:spLocks noChangeArrowheads="1"/>
              </p:cNvSpPr>
              <p:nvPr/>
            </p:nvSpPr>
            <p:spPr bwMode="auto">
              <a:xfrm rot="5400000" flipH="1" flipV="1">
                <a:off x="2834463" y="1953399"/>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Rectangle 145" descr="Purple mesh">
                <a:extLst>
                  <a:ext uri="{FF2B5EF4-FFF2-40B4-BE49-F238E27FC236}">
                    <a16:creationId xmlns:a16="http://schemas.microsoft.com/office/drawing/2014/main" id="{886B3DC6-6A10-0049-A1ED-A2E3E91B8F57}"/>
                  </a:ext>
                </a:extLst>
              </p:cNvPr>
              <p:cNvSpPr>
                <a:spLocks noChangeArrowheads="1"/>
              </p:cNvSpPr>
              <p:nvPr/>
            </p:nvSpPr>
            <p:spPr bwMode="auto">
              <a:xfrm rot="5400000">
                <a:off x="3629195" y="2272701"/>
                <a:ext cx="533400" cy="15240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5" name="Rectangle 174" descr="Purple mesh">
                <a:extLst>
                  <a:ext uri="{FF2B5EF4-FFF2-40B4-BE49-F238E27FC236}">
                    <a16:creationId xmlns:a16="http://schemas.microsoft.com/office/drawing/2014/main" id="{DA60D261-D2AC-1D41-8DDF-55C42CF8744A}"/>
                  </a:ext>
                </a:extLst>
              </p:cNvPr>
              <p:cNvSpPr>
                <a:spLocks noChangeArrowheads="1"/>
              </p:cNvSpPr>
              <p:nvPr/>
            </p:nvSpPr>
            <p:spPr bwMode="auto">
              <a:xfrm rot="5400000">
                <a:off x="3939552" y="2192532"/>
                <a:ext cx="692150" cy="1539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6" name="Rectangle 175" descr="Purple mesh">
                <a:extLst>
                  <a:ext uri="{FF2B5EF4-FFF2-40B4-BE49-F238E27FC236}">
                    <a16:creationId xmlns:a16="http://schemas.microsoft.com/office/drawing/2014/main" id="{BFE6C3E4-A92E-EE4D-8B58-1D3B53C8C89C}"/>
                  </a:ext>
                </a:extLst>
              </p:cNvPr>
              <p:cNvSpPr>
                <a:spLocks noChangeArrowheads="1"/>
              </p:cNvSpPr>
              <p:nvPr/>
            </p:nvSpPr>
            <p:spPr bwMode="auto">
              <a:xfrm rot="5400000">
                <a:off x="4492795" y="2353664"/>
                <a:ext cx="315913" cy="1666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sp>
          <p:nvSpPr>
            <p:cNvPr id="12" name="Rectangle 177" descr="Purple mesh">
              <a:extLst>
                <a:ext uri="{FF2B5EF4-FFF2-40B4-BE49-F238E27FC236}">
                  <a16:creationId xmlns:a16="http://schemas.microsoft.com/office/drawing/2014/main" id="{01BD1664-761C-8A47-A982-E0552D2B8796}"/>
                </a:ext>
              </a:extLst>
            </p:cNvPr>
            <p:cNvSpPr>
              <a:spLocks noChangeArrowheads="1"/>
            </p:cNvSpPr>
            <p:nvPr/>
          </p:nvSpPr>
          <p:spPr bwMode="auto">
            <a:xfrm rot="5400000">
              <a:off x="2312381" y="2166640"/>
              <a:ext cx="200025" cy="152400"/>
            </a:xfrm>
            <a:prstGeom prst="rect">
              <a:avLst/>
            </a:prstGeom>
            <a:solidFill>
              <a:schemeClr val="accent1">
                <a:lumMod val="75000"/>
              </a:schemeClr>
            </a:solidFill>
            <a:ln>
              <a:noFill/>
            </a:ln>
          </p:spPr>
          <p:txBody>
            <a:bodyPr wrap="none" anchor="ctr"/>
            <a:lstStyle/>
            <a:p>
              <a:endParaRPr lang="en-US"/>
            </a:p>
          </p:txBody>
        </p:sp>
        <p:grpSp>
          <p:nvGrpSpPr>
            <p:cNvPr id="13" name="Group 12">
              <a:extLst>
                <a:ext uri="{FF2B5EF4-FFF2-40B4-BE49-F238E27FC236}">
                  <a16:creationId xmlns:a16="http://schemas.microsoft.com/office/drawing/2014/main" id="{4DB10B48-A5B7-5244-A592-E39D860D2D07}"/>
                </a:ext>
              </a:extLst>
            </p:cNvPr>
            <p:cNvGrpSpPr/>
            <p:nvPr/>
          </p:nvGrpSpPr>
          <p:grpSpPr>
            <a:xfrm>
              <a:off x="3965615" y="867929"/>
              <a:ext cx="847829" cy="1500844"/>
              <a:chOff x="5092666" y="1112478"/>
              <a:chExt cx="847829" cy="1500844"/>
            </a:xfrm>
          </p:grpSpPr>
          <p:sp>
            <p:nvSpPr>
              <p:cNvPr id="19" name="Text Box 142">
                <a:extLst>
                  <a:ext uri="{FF2B5EF4-FFF2-40B4-BE49-F238E27FC236}">
                    <a16:creationId xmlns:a16="http://schemas.microsoft.com/office/drawing/2014/main" id="{304BDFB9-6D5F-6841-8BF6-C641444F5B85}"/>
                  </a:ext>
                </a:extLst>
              </p:cNvPr>
              <p:cNvSpPr txBox="1">
                <a:spLocks noChangeArrowheads="1"/>
              </p:cNvSpPr>
              <p:nvPr/>
            </p:nvSpPr>
            <p:spPr bwMode="auto">
              <a:xfrm>
                <a:off x="5348020" y="1112478"/>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pPr algn="ctr"/>
                <a:endParaRPr lang="en-US" sz="2000" b="0" dirty="0"/>
              </a:p>
            </p:txBody>
          </p:sp>
          <p:grpSp>
            <p:nvGrpSpPr>
              <p:cNvPr id="20" name="Group 19">
                <a:extLst>
                  <a:ext uri="{FF2B5EF4-FFF2-40B4-BE49-F238E27FC236}">
                    <a16:creationId xmlns:a16="http://schemas.microsoft.com/office/drawing/2014/main" id="{70C501D6-C308-C648-AB2F-CB2C3DC17EF1}"/>
                  </a:ext>
                </a:extLst>
              </p:cNvPr>
              <p:cNvGrpSpPr/>
              <p:nvPr/>
            </p:nvGrpSpPr>
            <p:grpSpPr>
              <a:xfrm>
                <a:off x="5092666" y="1992322"/>
                <a:ext cx="847829" cy="621000"/>
                <a:chOff x="6065443" y="3232175"/>
                <a:chExt cx="847829" cy="621000"/>
              </a:xfrm>
            </p:grpSpPr>
            <p:cxnSp>
              <p:nvCxnSpPr>
                <p:cNvPr id="21" name="Straight Connector 20">
                  <a:extLst>
                    <a:ext uri="{FF2B5EF4-FFF2-40B4-BE49-F238E27FC236}">
                      <a16:creationId xmlns:a16="http://schemas.microsoft.com/office/drawing/2014/main" id="{0D1FAAAD-1374-4440-947D-3203C1C661FE}"/>
                    </a:ext>
                  </a:extLst>
                </p:cNvPr>
                <p:cNvCxnSpPr/>
                <p:nvPr/>
              </p:nvCxnSpPr>
              <p:spPr bwMode="auto">
                <a:xfrm flipV="1">
                  <a:off x="6535467" y="3600585"/>
                  <a:ext cx="290212" cy="2695"/>
                </a:xfrm>
                <a:prstGeom prst="line">
                  <a:avLst/>
                </a:prstGeom>
                <a:noFill/>
                <a:ln w="28575" cap="flat" cmpd="sng" algn="ctr">
                  <a:solidFill>
                    <a:schemeClr val="accent2"/>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FB18F0B6-1E70-4441-A529-7774EFBF5E7A}"/>
                    </a:ext>
                  </a:extLst>
                </p:cNvPr>
                <p:cNvSpPr txBox="1"/>
                <p:nvPr/>
              </p:nvSpPr>
              <p:spPr>
                <a:xfrm>
                  <a:off x="6409425" y="3314252"/>
                  <a:ext cx="479618" cy="307777"/>
                </a:xfrm>
                <a:prstGeom prst="rect">
                  <a:avLst/>
                </a:prstGeom>
                <a:noFill/>
              </p:spPr>
              <p:txBody>
                <a:bodyPr wrap="none" rtlCol="0">
                  <a:spAutoFit/>
                </a:bodyPr>
                <a:lstStyle/>
                <a:p>
                  <a:r>
                    <a:rPr lang="en-US" dirty="0"/>
                    <a:t> </a:t>
                  </a:r>
                  <a:r>
                    <a:rPr lang="en-US" dirty="0" err="1"/>
                    <a:t>ppl</a:t>
                  </a:r>
                  <a:endParaRPr lang="en-US" dirty="0"/>
                </a:p>
              </p:txBody>
            </p:sp>
            <p:sp>
              <p:nvSpPr>
                <p:cNvPr id="23" name="TextBox 22">
                  <a:extLst>
                    <a:ext uri="{FF2B5EF4-FFF2-40B4-BE49-F238E27FC236}">
                      <a16:creationId xmlns:a16="http://schemas.microsoft.com/office/drawing/2014/main" id="{80D4FBCC-D078-7A44-AF30-C3066CD26A66}"/>
                    </a:ext>
                  </a:extLst>
                </p:cNvPr>
                <p:cNvSpPr txBox="1"/>
                <p:nvPr/>
              </p:nvSpPr>
              <p:spPr>
                <a:xfrm>
                  <a:off x="6449684" y="3545398"/>
                  <a:ext cx="463588" cy="307777"/>
                </a:xfrm>
                <a:prstGeom prst="rect">
                  <a:avLst/>
                </a:prstGeom>
                <a:noFill/>
              </p:spPr>
              <p:txBody>
                <a:bodyPr wrap="none" rtlCol="0">
                  <a:spAutoFit/>
                </a:bodyPr>
                <a:lstStyle/>
                <a:p>
                  <a:r>
                    <a:rPr lang="en-US" dirty="0"/>
                    <a:t>sec</a:t>
                  </a:r>
                  <a:endParaRPr lang="en-US" sz="1600" dirty="0"/>
                </a:p>
              </p:txBody>
            </p:sp>
            <p:sp>
              <p:nvSpPr>
                <p:cNvPr id="24" name="Text Box 142">
                  <a:extLst>
                    <a:ext uri="{FF2B5EF4-FFF2-40B4-BE49-F238E27FC236}">
                      <a16:creationId xmlns:a16="http://schemas.microsoft.com/office/drawing/2014/main" id="{26CD78B5-52AD-3346-A5BC-DD96F35E8051}"/>
                    </a:ext>
                  </a:extLst>
                </p:cNvPr>
                <p:cNvSpPr txBox="1">
                  <a:spLocks noChangeArrowheads="1"/>
                </p:cNvSpPr>
                <p:nvPr/>
              </p:nvSpPr>
              <p:spPr bwMode="auto">
                <a:xfrm>
                  <a:off x="6065443" y="3232175"/>
                  <a:ext cx="4219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m</a:t>
                  </a:r>
                  <a:endParaRPr lang="en-US" b="0" baseline="-24000" dirty="0"/>
                </a:p>
              </p:txBody>
            </p:sp>
          </p:grpSp>
        </p:grpSp>
        <p:grpSp>
          <p:nvGrpSpPr>
            <p:cNvPr id="14" name="Group 13">
              <a:extLst>
                <a:ext uri="{FF2B5EF4-FFF2-40B4-BE49-F238E27FC236}">
                  <a16:creationId xmlns:a16="http://schemas.microsoft.com/office/drawing/2014/main" id="{6CE6D528-89FC-FA4B-9FF6-59194FCCDDD0}"/>
                </a:ext>
              </a:extLst>
            </p:cNvPr>
            <p:cNvGrpSpPr/>
            <p:nvPr/>
          </p:nvGrpSpPr>
          <p:grpSpPr>
            <a:xfrm>
              <a:off x="460415" y="1728723"/>
              <a:ext cx="850732" cy="621000"/>
              <a:chOff x="6065443" y="3232175"/>
              <a:chExt cx="850732" cy="621000"/>
            </a:xfrm>
          </p:grpSpPr>
          <p:cxnSp>
            <p:nvCxnSpPr>
              <p:cNvPr id="15" name="Straight Connector 14">
                <a:extLst>
                  <a:ext uri="{FF2B5EF4-FFF2-40B4-BE49-F238E27FC236}">
                    <a16:creationId xmlns:a16="http://schemas.microsoft.com/office/drawing/2014/main" id="{B68EFADC-C8F8-924A-ACEC-C8FA7CD4CED9}"/>
                  </a:ext>
                </a:extLst>
              </p:cNvPr>
              <p:cNvCxnSpPr/>
              <p:nvPr/>
            </p:nvCxnSpPr>
            <p:spPr bwMode="auto">
              <a:xfrm>
                <a:off x="6538370" y="3603280"/>
                <a:ext cx="297469" cy="1841"/>
              </a:xfrm>
              <a:prstGeom prst="line">
                <a:avLst/>
              </a:prstGeom>
              <a:noFill/>
              <a:ln w="28575" cap="flat" cmpd="sng" algn="ctr">
                <a:solidFill>
                  <a:schemeClr val="accent2"/>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FEBC32D3-4C2A-624D-A351-5810D5863B41}"/>
                  </a:ext>
                </a:extLst>
              </p:cNvPr>
              <p:cNvSpPr txBox="1"/>
              <p:nvPr/>
            </p:nvSpPr>
            <p:spPr>
              <a:xfrm>
                <a:off x="6409425" y="3314252"/>
                <a:ext cx="479618" cy="307777"/>
              </a:xfrm>
              <a:prstGeom prst="rect">
                <a:avLst/>
              </a:prstGeom>
              <a:noFill/>
            </p:spPr>
            <p:txBody>
              <a:bodyPr wrap="none" rtlCol="0">
                <a:spAutoFit/>
              </a:bodyPr>
              <a:lstStyle/>
              <a:p>
                <a:r>
                  <a:rPr lang="en-US" dirty="0"/>
                  <a:t> </a:t>
                </a:r>
                <a:r>
                  <a:rPr lang="en-US" dirty="0" err="1"/>
                  <a:t>ppl</a:t>
                </a:r>
                <a:endParaRPr lang="en-US" dirty="0"/>
              </a:p>
            </p:txBody>
          </p:sp>
          <p:sp>
            <p:nvSpPr>
              <p:cNvPr id="17" name="TextBox 16">
                <a:extLst>
                  <a:ext uri="{FF2B5EF4-FFF2-40B4-BE49-F238E27FC236}">
                    <a16:creationId xmlns:a16="http://schemas.microsoft.com/office/drawing/2014/main" id="{C5493530-684D-D943-AC0D-D9FEEF8BB1BA}"/>
                  </a:ext>
                </a:extLst>
              </p:cNvPr>
              <p:cNvSpPr txBox="1"/>
              <p:nvPr/>
            </p:nvSpPr>
            <p:spPr>
              <a:xfrm>
                <a:off x="6452587" y="3545398"/>
                <a:ext cx="463588" cy="307777"/>
              </a:xfrm>
              <a:prstGeom prst="rect">
                <a:avLst/>
              </a:prstGeom>
              <a:noFill/>
            </p:spPr>
            <p:txBody>
              <a:bodyPr wrap="none" rtlCol="0">
                <a:spAutoFit/>
              </a:bodyPr>
              <a:lstStyle/>
              <a:p>
                <a:r>
                  <a:rPr lang="en-US" dirty="0"/>
                  <a:t>sec</a:t>
                </a:r>
                <a:endParaRPr lang="en-US" sz="1600" dirty="0"/>
              </a:p>
            </p:txBody>
          </p:sp>
          <p:sp>
            <p:nvSpPr>
              <p:cNvPr id="18" name="Text Box 142">
                <a:extLst>
                  <a:ext uri="{FF2B5EF4-FFF2-40B4-BE49-F238E27FC236}">
                    <a16:creationId xmlns:a16="http://schemas.microsoft.com/office/drawing/2014/main" id="{193FB0F9-65BF-F749-A259-6724F6D33246}"/>
                  </a:ext>
                </a:extLst>
              </p:cNvPr>
              <p:cNvSpPr txBox="1">
                <a:spLocks noChangeArrowheads="1"/>
              </p:cNvSpPr>
              <p:nvPr/>
            </p:nvSpPr>
            <p:spPr bwMode="auto">
              <a:xfrm>
                <a:off x="6065443" y="3232175"/>
                <a:ext cx="4219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l</a:t>
                </a:r>
                <a:endParaRPr lang="en-US" b="0" baseline="-24000" dirty="0"/>
              </a:p>
            </p:txBody>
          </p:sp>
        </p:grpSp>
      </p:grpSp>
      <p:grpSp>
        <p:nvGrpSpPr>
          <p:cNvPr id="38" name="Group 37">
            <a:extLst>
              <a:ext uri="{FF2B5EF4-FFF2-40B4-BE49-F238E27FC236}">
                <a16:creationId xmlns:a16="http://schemas.microsoft.com/office/drawing/2014/main" id="{F987638D-0940-0C4F-B056-726A2873D1C7}"/>
              </a:ext>
            </a:extLst>
          </p:cNvPr>
          <p:cNvGrpSpPr/>
          <p:nvPr/>
        </p:nvGrpSpPr>
        <p:grpSpPr>
          <a:xfrm>
            <a:off x="3211391" y="2916901"/>
            <a:ext cx="4237259" cy="833247"/>
            <a:chOff x="505938" y="3139567"/>
            <a:chExt cx="5388901" cy="1143389"/>
          </a:xfrm>
        </p:grpSpPr>
        <p:sp>
          <p:nvSpPr>
            <p:cNvPr id="39" name="Line 91">
              <a:extLst>
                <a:ext uri="{FF2B5EF4-FFF2-40B4-BE49-F238E27FC236}">
                  <a16:creationId xmlns:a16="http://schemas.microsoft.com/office/drawing/2014/main" id="{E885B4F3-0E56-A340-A330-515AE3943B61}"/>
                </a:ext>
              </a:extLst>
            </p:cNvPr>
            <p:cNvSpPr>
              <a:spLocks noChangeShapeType="1"/>
            </p:cNvSpPr>
            <p:nvPr/>
          </p:nvSpPr>
          <p:spPr bwMode="auto">
            <a:xfrm>
              <a:off x="2247461" y="3202715"/>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2">
              <a:extLst>
                <a:ext uri="{FF2B5EF4-FFF2-40B4-BE49-F238E27FC236}">
                  <a16:creationId xmlns:a16="http://schemas.microsoft.com/office/drawing/2014/main" id="{E5BEE39D-F037-AF48-B173-4EA0118DE29A}"/>
                </a:ext>
              </a:extLst>
            </p:cNvPr>
            <p:cNvSpPr>
              <a:spLocks noChangeShapeType="1"/>
            </p:cNvSpPr>
            <p:nvPr/>
          </p:nvSpPr>
          <p:spPr bwMode="auto">
            <a:xfrm flipH="1">
              <a:off x="3743968" y="3185042"/>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3">
              <a:extLst>
                <a:ext uri="{FF2B5EF4-FFF2-40B4-BE49-F238E27FC236}">
                  <a16:creationId xmlns:a16="http://schemas.microsoft.com/office/drawing/2014/main" id="{4A520246-97E6-B04F-B5DB-44BFEB1963F2}"/>
                </a:ext>
              </a:extLst>
            </p:cNvPr>
            <p:cNvSpPr>
              <a:spLocks noChangeShapeType="1"/>
            </p:cNvSpPr>
            <p:nvPr/>
          </p:nvSpPr>
          <p:spPr bwMode="auto">
            <a:xfrm>
              <a:off x="2247461" y="4120382"/>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94">
              <a:extLst>
                <a:ext uri="{FF2B5EF4-FFF2-40B4-BE49-F238E27FC236}">
                  <a16:creationId xmlns:a16="http://schemas.microsoft.com/office/drawing/2014/main" id="{7D31456B-ADF0-9546-8367-20682A6C4122}"/>
                </a:ext>
              </a:extLst>
            </p:cNvPr>
            <p:cNvSpPr>
              <a:spLocks noChangeShapeType="1"/>
            </p:cNvSpPr>
            <p:nvPr/>
          </p:nvSpPr>
          <p:spPr bwMode="auto">
            <a:xfrm>
              <a:off x="3380356"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5">
              <a:extLst>
                <a:ext uri="{FF2B5EF4-FFF2-40B4-BE49-F238E27FC236}">
                  <a16:creationId xmlns:a16="http://schemas.microsoft.com/office/drawing/2014/main" id="{284DAFD1-58AB-8345-B9F0-FB5B70257723}"/>
                </a:ext>
              </a:extLst>
            </p:cNvPr>
            <p:cNvSpPr>
              <a:spLocks noChangeShapeType="1"/>
            </p:cNvSpPr>
            <p:nvPr/>
          </p:nvSpPr>
          <p:spPr bwMode="auto">
            <a:xfrm>
              <a:off x="3002725"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6">
              <a:extLst>
                <a:ext uri="{FF2B5EF4-FFF2-40B4-BE49-F238E27FC236}">
                  <a16:creationId xmlns:a16="http://schemas.microsoft.com/office/drawing/2014/main" id="{0378013D-042F-1F41-8214-D65F92C486F0}"/>
                </a:ext>
              </a:extLst>
            </p:cNvPr>
            <p:cNvSpPr>
              <a:spLocks noChangeShapeType="1"/>
            </p:cNvSpPr>
            <p:nvPr/>
          </p:nvSpPr>
          <p:spPr bwMode="auto">
            <a:xfrm>
              <a:off x="2625093"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Oval 97">
              <a:extLst>
                <a:ext uri="{FF2B5EF4-FFF2-40B4-BE49-F238E27FC236}">
                  <a16:creationId xmlns:a16="http://schemas.microsoft.com/office/drawing/2014/main" id="{B3B4DDCD-75CB-0D4A-9E12-37465668F631}"/>
                </a:ext>
              </a:extLst>
            </p:cNvPr>
            <p:cNvSpPr>
              <a:spLocks noChangeArrowheads="1"/>
            </p:cNvSpPr>
            <p:nvPr/>
          </p:nvSpPr>
          <p:spPr bwMode="auto">
            <a:xfrm>
              <a:off x="3750475" y="3139567"/>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46" name="Line 98">
              <a:extLst>
                <a:ext uri="{FF2B5EF4-FFF2-40B4-BE49-F238E27FC236}">
                  <a16:creationId xmlns:a16="http://schemas.microsoft.com/office/drawing/2014/main" id="{A2D30B6C-5BDE-6D41-9BC6-20D1519CEAFF}"/>
                </a:ext>
              </a:extLst>
            </p:cNvPr>
            <p:cNvSpPr>
              <a:spLocks noChangeShapeType="1"/>
            </p:cNvSpPr>
            <p:nvPr/>
          </p:nvSpPr>
          <p:spPr bwMode="auto">
            <a:xfrm>
              <a:off x="5096990" y="3701887"/>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 name="AutoShape 119">
              <a:extLst>
                <a:ext uri="{FF2B5EF4-FFF2-40B4-BE49-F238E27FC236}">
                  <a16:creationId xmlns:a16="http://schemas.microsoft.com/office/drawing/2014/main" id="{F0329FEF-440F-9A42-9482-289567274015}"/>
                </a:ext>
              </a:extLst>
            </p:cNvPr>
            <p:cNvSpPr>
              <a:spLocks noChangeArrowheads="1"/>
            </p:cNvSpPr>
            <p:nvPr/>
          </p:nvSpPr>
          <p:spPr bwMode="auto">
            <a:xfrm rot="5400000" flipH="1" flipV="1">
              <a:off x="1752935" y="3321915"/>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Rectangle 145" descr="Purple mesh">
              <a:extLst>
                <a:ext uri="{FF2B5EF4-FFF2-40B4-BE49-F238E27FC236}">
                  <a16:creationId xmlns:a16="http://schemas.microsoft.com/office/drawing/2014/main" id="{1AF3B53D-028E-8B4E-B7BE-B8F1D1953851}"/>
                </a:ext>
              </a:extLst>
            </p:cNvPr>
            <p:cNvSpPr>
              <a:spLocks noChangeArrowheads="1"/>
            </p:cNvSpPr>
            <p:nvPr/>
          </p:nvSpPr>
          <p:spPr bwMode="auto">
            <a:xfrm rot="5400000">
              <a:off x="2547667" y="3641217"/>
              <a:ext cx="533400" cy="152400"/>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49" name="Rectangle 174" descr="Purple mesh">
              <a:extLst>
                <a:ext uri="{FF2B5EF4-FFF2-40B4-BE49-F238E27FC236}">
                  <a16:creationId xmlns:a16="http://schemas.microsoft.com/office/drawing/2014/main" id="{DC106049-7B51-374D-BC55-926485C95A62}"/>
                </a:ext>
              </a:extLst>
            </p:cNvPr>
            <p:cNvSpPr>
              <a:spLocks noChangeArrowheads="1"/>
            </p:cNvSpPr>
            <p:nvPr/>
          </p:nvSpPr>
          <p:spPr bwMode="auto">
            <a:xfrm rot="5400000">
              <a:off x="2858024" y="3561048"/>
              <a:ext cx="692150" cy="1539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0" name="Rectangle 175" descr="Purple mesh">
              <a:extLst>
                <a:ext uri="{FF2B5EF4-FFF2-40B4-BE49-F238E27FC236}">
                  <a16:creationId xmlns:a16="http://schemas.microsoft.com/office/drawing/2014/main" id="{944F2FC5-50F7-2D46-A78D-2B93CF666102}"/>
                </a:ext>
              </a:extLst>
            </p:cNvPr>
            <p:cNvSpPr>
              <a:spLocks noChangeArrowheads="1"/>
            </p:cNvSpPr>
            <p:nvPr/>
          </p:nvSpPr>
          <p:spPr bwMode="auto">
            <a:xfrm rot="5400000">
              <a:off x="3411267" y="3722180"/>
              <a:ext cx="315913" cy="16668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1" name="Rectangle 177" descr="Purple mesh">
              <a:extLst>
                <a:ext uri="{FF2B5EF4-FFF2-40B4-BE49-F238E27FC236}">
                  <a16:creationId xmlns:a16="http://schemas.microsoft.com/office/drawing/2014/main" id="{4435A356-833C-2548-8261-E6EFA737627A}"/>
                </a:ext>
              </a:extLst>
            </p:cNvPr>
            <p:cNvSpPr>
              <a:spLocks noChangeArrowheads="1"/>
            </p:cNvSpPr>
            <p:nvPr/>
          </p:nvSpPr>
          <p:spPr bwMode="auto">
            <a:xfrm rot="5400000">
              <a:off x="2357904" y="3779705"/>
              <a:ext cx="200025" cy="152400"/>
            </a:xfrm>
            <a:prstGeom prst="rect">
              <a:avLst/>
            </a:prstGeom>
            <a:solidFill>
              <a:schemeClr val="accent1">
                <a:lumMod val="75000"/>
              </a:schemeClr>
            </a:solidFill>
            <a:ln>
              <a:noFill/>
            </a:ln>
          </p:spPr>
          <p:txBody>
            <a:bodyPr wrap="none" anchor="ctr"/>
            <a:lstStyle/>
            <a:p>
              <a:endParaRPr lang="en-US"/>
            </a:p>
          </p:txBody>
        </p:sp>
        <p:grpSp>
          <p:nvGrpSpPr>
            <p:cNvPr id="52" name="Group 51">
              <a:extLst>
                <a:ext uri="{FF2B5EF4-FFF2-40B4-BE49-F238E27FC236}">
                  <a16:creationId xmlns:a16="http://schemas.microsoft.com/office/drawing/2014/main" id="{1B0AE484-85D2-2E4C-B398-66D81BD4AA51}"/>
                </a:ext>
              </a:extLst>
            </p:cNvPr>
            <p:cNvGrpSpPr/>
            <p:nvPr/>
          </p:nvGrpSpPr>
          <p:grpSpPr>
            <a:xfrm>
              <a:off x="4461998" y="3442915"/>
              <a:ext cx="503847" cy="538923"/>
              <a:chOff x="4355120" y="3442915"/>
              <a:chExt cx="503847" cy="538923"/>
            </a:xfrm>
          </p:grpSpPr>
          <p:cxnSp>
            <p:nvCxnSpPr>
              <p:cNvPr id="58" name="Straight Connector 57">
                <a:extLst>
                  <a:ext uri="{FF2B5EF4-FFF2-40B4-BE49-F238E27FC236}">
                    <a16:creationId xmlns:a16="http://schemas.microsoft.com/office/drawing/2014/main" id="{CC67429E-FA2F-514A-8D0A-B34A36C70F20}"/>
                  </a:ext>
                </a:extLst>
              </p:cNvPr>
              <p:cNvCxnSpPr/>
              <p:nvPr/>
            </p:nvCxnSpPr>
            <p:spPr bwMode="auto">
              <a:xfrm flipV="1">
                <a:off x="4481162" y="3729248"/>
                <a:ext cx="290212" cy="2695"/>
              </a:xfrm>
              <a:prstGeom prst="line">
                <a:avLst/>
              </a:prstGeom>
              <a:noFill/>
              <a:ln w="28575" cap="flat" cmpd="sng" algn="ctr">
                <a:solidFill>
                  <a:schemeClr val="accent2"/>
                </a:solidFill>
                <a:prstDash val="solid"/>
                <a:round/>
                <a:headEnd type="none" w="med" len="med"/>
                <a:tailEnd type="none" w="med" len="med"/>
              </a:ln>
              <a:effectLst/>
            </p:spPr>
          </p:cxnSp>
          <p:sp>
            <p:nvSpPr>
              <p:cNvPr id="59" name="TextBox 58">
                <a:extLst>
                  <a:ext uri="{FF2B5EF4-FFF2-40B4-BE49-F238E27FC236}">
                    <a16:creationId xmlns:a16="http://schemas.microsoft.com/office/drawing/2014/main" id="{EA9326A4-FA46-5549-909E-435D296A90DD}"/>
                  </a:ext>
                </a:extLst>
              </p:cNvPr>
              <p:cNvSpPr txBox="1"/>
              <p:nvPr/>
            </p:nvSpPr>
            <p:spPr>
              <a:xfrm>
                <a:off x="4355120" y="3442915"/>
                <a:ext cx="479618" cy="307777"/>
              </a:xfrm>
              <a:prstGeom prst="rect">
                <a:avLst/>
              </a:prstGeom>
              <a:noFill/>
            </p:spPr>
            <p:txBody>
              <a:bodyPr wrap="none" rtlCol="0">
                <a:spAutoFit/>
              </a:bodyPr>
              <a:lstStyle/>
              <a:p>
                <a:r>
                  <a:rPr lang="en-US" dirty="0"/>
                  <a:t> </a:t>
                </a:r>
                <a:r>
                  <a:rPr lang="en-US" dirty="0" err="1"/>
                  <a:t>ppl</a:t>
                </a:r>
                <a:endParaRPr lang="en-US" dirty="0"/>
              </a:p>
            </p:txBody>
          </p:sp>
          <p:sp>
            <p:nvSpPr>
              <p:cNvPr id="60" name="TextBox 59">
                <a:extLst>
                  <a:ext uri="{FF2B5EF4-FFF2-40B4-BE49-F238E27FC236}">
                    <a16:creationId xmlns:a16="http://schemas.microsoft.com/office/drawing/2014/main" id="{9DAA579C-373F-3848-BD0C-2459E375C8D9}"/>
                  </a:ext>
                </a:extLst>
              </p:cNvPr>
              <p:cNvSpPr txBox="1"/>
              <p:nvPr/>
            </p:nvSpPr>
            <p:spPr>
              <a:xfrm>
                <a:off x="4395379" y="3674061"/>
                <a:ext cx="463588" cy="307777"/>
              </a:xfrm>
              <a:prstGeom prst="rect">
                <a:avLst/>
              </a:prstGeom>
              <a:noFill/>
            </p:spPr>
            <p:txBody>
              <a:bodyPr wrap="none" rtlCol="0">
                <a:spAutoFit/>
              </a:bodyPr>
              <a:lstStyle/>
              <a:p>
                <a:r>
                  <a:rPr lang="en-US" dirty="0"/>
                  <a:t>sec</a:t>
                </a:r>
                <a:endParaRPr lang="en-US" sz="1600" dirty="0"/>
              </a:p>
            </p:txBody>
          </p:sp>
        </p:grpSp>
        <p:sp>
          <p:nvSpPr>
            <p:cNvPr id="53" name="Text Box 142">
              <a:extLst>
                <a:ext uri="{FF2B5EF4-FFF2-40B4-BE49-F238E27FC236}">
                  <a16:creationId xmlns:a16="http://schemas.microsoft.com/office/drawing/2014/main" id="{9E29143B-8221-0E4C-A27E-AC4F2D3DD2E3}"/>
                </a:ext>
              </a:extLst>
            </p:cNvPr>
            <p:cNvSpPr txBox="1">
              <a:spLocks noChangeArrowheads="1"/>
            </p:cNvSpPr>
            <p:nvPr/>
          </p:nvSpPr>
          <p:spPr bwMode="auto">
            <a:xfrm>
              <a:off x="3786180" y="3329378"/>
              <a:ext cx="1031716" cy="80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2m</a:t>
              </a:r>
              <a:endParaRPr lang="en-US" b="0" baseline="-24000" dirty="0"/>
            </a:p>
          </p:txBody>
        </p:sp>
        <p:cxnSp>
          <p:nvCxnSpPr>
            <p:cNvPr id="54" name="Straight Connector 53">
              <a:extLst>
                <a:ext uri="{FF2B5EF4-FFF2-40B4-BE49-F238E27FC236}">
                  <a16:creationId xmlns:a16="http://schemas.microsoft.com/office/drawing/2014/main" id="{22240868-7FE3-F44D-BF18-CBC9FD060D8B}"/>
                </a:ext>
              </a:extLst>
            </p:cNvPr>
            <p:cNvCxnSpPr/>
            <p:nvPr/>
          </p:nvCxnSpPr>
          <p:spPr bwMode="auto">
            <a:xfrm>
              <a:off x="978865" y="3712893"/>
              <a:ext cx="297469" cy="1841"/>
            </a:xfrm>
            <a:prstGeom prst="line">
              <a:avLst/>
            </a:prstGeom>
            <a:noFill/>
            <a:ln w="28575" cap="flat" cmpd="sng" algn="ctr">
              <a:solidFill>
                <a:schemeClr val="accent2"/>
              </a:solidFill>
              <a:prstDash val="solid"/>
              <a:round/>
              <a:headEnd type="none" w="med" len="med"/>
              <a:tailEnd type="none" w="med" len="med"/>
            </a:ln>
            <a:effectLst/>
          </p:spPr>
        </p:cxnSp>
        <p:sp>
          <p:nvSpPr>
            <p:cNvPr id="55" name="TextBox 54">
              <a:extLst>
                <a:ext uri="{FF2B5EF4-FFF2-40B4-BE49-F238E27FC236}">
                  <a16:creationId xmlns:a16="http://schemas.microsoft.com/office/drawing/2014/main" id="{58323993-7FF4-6E45-83FE-9ABE162737B8}"/>
                </a:ext>
              </a:extLst>
            </p:cNvPr>
            <p:cNvSpPr txBox="1"/>
            <p:nvPr/>
          </p:nvSpPr>
          <p:spPr>
            <a:xfrm>
              <a:off x="849920" y="3423865"/>
              <a:ext cx="479618" cy="307777"/>
            </a:xfrm>
            <a:prstGeom prst="rect">
              <a:avLst/>
            </a:prstGeom>
            <a:noFill/>
          </p:spPr>
          <p:txBody>
            <a:bodyPr wrap="none" rtlCol="0">
              <a:spAutoFit/>
            </a:bodyPr>
            <a:lstStyle/>
            <a:p>
              <a:r>
                <a:rPr lang="en-US" dirty="0"/>
                <a:t> </a:t>
              </a:r>
              <a:r>
                <a:rPr lang="en-US" dirty="0" err="1"/>
                <a:t>ppl</a:t>
              </a:r>
              <a:endParaRPr lang="en-US" dirty="0"/>
            </a:p>
          </p:txBody>
        </p:sp>
        <p:sp>
          <p:nvSpPr>
            <p:cNvPr id="56" name="TextBox 55">
              <a:extLst>
                <a:ext uri="{FF2B5EF4-FFF2-40B4-BE49-F238E27FC236}">
                  <a16:creationId xmlns:a16="http://schemas.microsoft.com/office/drawing/2014/main" id="{5CE9B67D-20E5-194C-820F-AE2C4C9E95CC}"/>
                </a:ext>
              </a:extLst>
            </p:cNvPr>
            <p:cNvSpPr txBox="1"/>
            <p:nvPr/>
          </p:nvSpPr>
          <p:spPr>
            <a:xfrm>
              <a:off x="893082" y="3655011"/>
              <a:ext cx="463588" cy="307777"/>
            </a:xfrm>
            <a:prstGeom prst="rect">
              <a:avLst/>
            </a:prstGeom>
            <a:noFill/>
          </p:spPr>
          <p:txBody>
            <a:bodyPr wrap="none" rtlCol="0">
              <a:spAutoFit/>
            </a:bodyPr>
            <a:lstStyle/>
            <a:p>
              <a:r>
                <a:rPr lang="en-US" dirty="0"/>
                <a:t>sec</a:t>
              </a:r>
              <a:endParaRPr lang="en-US" sz="1600" dirty="0"/>
            </a:p>
          </p:txBody>
        </p:sp>
        <p:sp>
          <p:nvSpPr>
            <p:cNvPr id="57" name="Text Box 142">
              <a:extLst>
                <a:ext uri="{FF2B5EF4-FFF2-40B4-BE49-F238E27FC236}">
                  <a16:creationId xmlns:a16="http://schemas.microsoft.com/office/drawing/2014/main" id="{1E3DB3C1-EF19-D24E-BF9A-402189CE0217}"/>
                </a:ext>
              </a:extLst>
            </p:cNvPr>
            <p:cNvSpPr txBox="1">
              <a:spLocks noChangeArrowheads="1"/>
            </p:cNvSpPr>
            <p:nvPr/>
          </p:nvSpPr>
          <p:spPr bwMode="auto">
            <a:xfrm>
              <a:off x="505938" y="3341788"/>
              <a:ext cx="42191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l</a:t>
              </a:r>
              <a:endParaRPr lang="en-US" b="0" baseline="-24000" dirty="0"/>
            </a:p>
          </p:txBody>
        </p:sp>
      </p:grpSp>
      <p:pic>
        <p:nvPicPr>
          <p:cNvPr id="61" name="Picture 6" descr="C:\Users\harchol\AppData\Local\Microsoft\Windows\Temporary Internet Files\Content.IE5\L89T4114\woman-bathroom-sign-16440-medium[1].png">
            <a:extLst>
              <a:ext uri="{FF2B5EF4-FFF2-40B4-BE49-F238E27FC236}">
                <a16:creationId xmlns:a16="http://schemas.microsoft.com/office/drawing/2014/main" id="{283988EC-9B9B-3F41-A841-4491A7A12D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8506" y="1678759"/>
            <a:ext cx="607877" cy="79264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7" descr="C:\Users\harchol\AppData\Local\Microsoft\Windows\Temporary Internet Files\Content.IE5\YJG7R0JC\PngMedium-men-bathroom-16419[1].gif">
            <a:extLst>
              <a:ext uri="{FF2B5EF4-FFF2-40B4-BE49-F238E27FC236}">
                <a16:creationId xmlns:a16="http://schemas.microsoft.com/office/drawing/2014/main" id="{2999E8DB-CF01-C14F-B7A1-157DCF9377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6013" y="2866479"/>
            <a:ext cx="636521" cy="830002"/>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a:extLst>
              <a:ext uri="{FF2B5EF4-FFF2-40B4-BE49-F238E27FC236}">
                <a16:creationId xmlns:a16="http://schemas.microsoft.com/office/drawing/2014/main" id="{E33C7EDE-A51D-914A-A512-1723F0FA2B93}"/>
              </a:ext>
            </a:extLst>
          </p:cNvPr>
          <p:cNvGrpSpPr/>
          <p:nvPr/>
        </p:nvGrpSpPr>
        <p:grpSpPr>
          <a:xfrm>
            <a:off x="8965380" y="2405979"/>
            <a:ext cx="2103055" cy="493444"/>
            <a:chOff x="7398327" y="2196936"/>
            <a:chExt cx="1654531" cy="677108"/>
          </a:xfrm>
        </p:grpSpPr>
        <p:sp>
          <p:nvSpPr>
            <p:cNvPr id="66" name="Freeform 65">
              <a:extLst>
                <a:ext uri="{FF2B5EF4-FFF2-40B4-BE49-F238E27FC236}">
                  <a16:creationId xmlns:a16="http://schemas.microsoft.com/office/drawing/2014/main" id="{5538BFD3-D5FE-2D45-B32C-D355A0792ACE}"/>
                </a:ext>
              </a:extLst>
            </p:cNvPr>
            <p:cNvSpPr/>
            <p:nvPr/>
          </p:nvSpPr>
          <p:spPr bwMode="auto">
            <a:xfrm>
              <a:off x="7398327" y="2244436"/>
              <a:ext cx="380011" cy="523220"/>
            </a:xfrm>
            <a:custGeom>
              <a:avLst/>
              <a:gdLst>
                <a:gd name="connsiteX0" fmla="*/ 190005 w 667707"/>
                <a:gd name="connsiteY0" fmla="*/ 1638795 h 1638795"/>
                <a:gd name="connsiteX1" fmla="*/ 665018 w 667707"/>
                <a:gd name="connsiteY1" fmla="*/ 641268 h 1638795"/>
                <a:gd name="connsiteX2" fmla="*/ 0 w 667707"/>
                <a:gd name="connsiteY2" fmla="*/ 0 h 1638795"/>
              </a:gdLst>
              <a:ahLst/>
              <a:cxnLst>
                <a:cxn ang="0">
                  <a:pos x="connsiteX0" y="connsiteY0"/>
                </a:cxn>
                <a:cxn ang="0">
                  <a:pos x="connsiteX1" y="connsiteY1"/>
                </a:cxn>
                <a:cxn ang="0">
                  <a:pos x="connsiteX2" y="connsiteY2"/>
                </a:cxn>
              </a:cxnLst>
              <a:rect l="l" t="t" r="r" b="b"/>
              <a:pathLst>
                <a:path w="667707" h="1638795">
                  <a:moveTo>
                    <a:pt x="190005" y="1638795"/>
                  </a:moveTo>
                  <a:cubicBezTo>
                    <a:pt x="443345" y="1276597"/>
                    <a:pt x="696685" y="914400"/>
                    <a:pt x="665018" y="641268"/>
                  </a:cubicBezTo>
                  <a:cubicBezTo>
                    <a:pt x="633351" y="368136"/>
                    <a:pt x="316675" y="184068"/>
                    <a:pt x="0" y="0"/>
                  </a:cubicBezTo>
                </a:path>
              </a:pathLst>
            </a:custGeom>
            <a:noFill/>
            <a:ln w="76200" cap="flat" cmpd="sng" algn="ctr">
              <a:solidFill>
                <a:schemeClr val="accent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eaLnBrk="0" fontAlgn="base" hangingPunct="0">
                <a:spcBef>
                  <a:spcPct val="0"/>
                </a:spcBef>
                <a:spcAft>
                  <a:spcPct val="0"/>
                </a:spcAft>
                <a:buClrTx/>
              </a:pPr>
              <a:endParaRPr lang="en-US" sz="2800" b="1">
                <a:solidFill>
                  <a:schemeClr val="accent2"/>
                </a:solidFill>
                <a:latin typeface="Comic Sans MS" pitchFamily="66" charset="0"/>
              </a:endParaRPr>
            </a:p>
          </p:txBody>
        </p:sp>
        <p:sp>
          <p:nvSpPr>
            <p:cNvPr id="67" name="TextBox 66">
              <a:extLst>
                <a:ext uri="{FF2B5EF4-FFF2-40B4-BE49-F238E27FC236}">
                  <a16:creationId xmlns:a16="http://schemas.microsoft.com/office/drawing/2014/main" id="{60F5855D-ECD2-3C42-A7BE-85A89A3ECB78}"/>
                </a:ext>
              </a:extLst>
            </p:cNvPr>
            <p:cNvSpPr txBox="1"/>
            <p:nvPr/>
          </p:nvSpPr>
          <p:spPr>
            <a:xfrm>
              <a:off x="7701206" y="2196936"/>
              <a:ext cx="1351652" cy="677108"/>
            </a:xfrm>
            <a:prstGeom prst="rect">
              <a:avLst/>
            </a:prstGeom>
            <a:noFill/>
          </p:spPr>
          <p:txBody>
            <a:bodyPr wrap="none" rtlCol="0">
              <a:spAutoFit/>
            </a:bodyPr>
            <a:lstStyle/>
            <a:p>
              <a:pPr algn="ctr"/>
              <a:r>
                <a:rPr lang="en-US" sz="2400" dirty="0"/>
                <a:t>doubling</a:t>
              </a:r>
            </a:p>
            <a:p>
              <a:pPr algn="ctr"/>
              <a:r>
                <a:rPr lang="en-US" dirty="0">
                  <a:latin typeface="Symbol" panose="05050102010706020507" pitchFamily="18" charset="2"/>
                </a:rPr>
                <a:t>r</a:t>
              </a:r>
            </a:p>
          </p:txBody>
        </p:sp>
      </p:grpSp>
      <p:sp>
        <p:nvSpPr>
          <p:cNvPr id="68" name="TextBox 67">
            <a:extLst>
              <a:ext uri="{FF2B5EF4-FFF2-40B4-BE49-F238E27FC236}">
                <a16:creationId xmlns:a16="http://schemas.microsoft.com/office/drawing/2014/main" id="{CDC2E69F-5F0B-B840-9E74-7DEE1AE25681}"/>
              </a:ext>
            </a:extLst>
          </p:cNvPr>
          <p:cNvSpPr txBox="1"/>
          <p:nvPr/>
        </p:nvSpPr>
        <p:spPr>
          <a:xfrm>
            <a:off x="576218" y="4603858"/>
            <a:ext cx="681597" cy="307777"/>
          </a:xfrm>
          <a:prstGeom prst="rect">
            <a:avLst/>
          </a:prstGeom>
          <a:noFill/>
        </p:spPr>
        <p:txBody>
          <a:bodyPr wrap="none" rtlCol="0">
            <a:spAutoFit/>
          </a:bodyPr>
          <a:lstStyle/>
          <a:p>
            <a:r>
              <a:rPr lang="en-US" dirty="0">
                <a:solidFill>
                  <a:schemeClr val="bg1">
                    <a:lumMod val="50000"/>
                  </a:schemeClr>
                </a:solidFill>
              </a:rPr>
              <a:t>M/M/1</a:t>
            </a:r>
          </a:p>
        </p:txBody>
      </p:sp>
      <p:sp>
        <p:nvSpPr>
          <p:cNvPr id="69" name="TextBox 68">
            <a:extLst>
              <a:ext uri="{FF2B5EF4-FFF2-40B4-BE49-F238E27FC236}">
                <a16:creationId xmlns:a16="http://schemas.microsoft.com/office/drawing/2014/main" id="{D4D55243-8ED3-8E43-AB6C-4AEED4DF79DF}"/>
              </a:ext>
            </a:extLst>
          </p:cNvPr>
          <p:cNvSpPr txBox="1"/>
          <p:nvPr/>
        </p:nvSpPr>
        <p:spPr>
          <a:xfrm>
            <a:off x="585836" y="5440429"/>
            <a:ext cx="671979" cy="307777"/>
          </a:xfrm>
          <a:prstGeom prst="rect">
            <a:avLst/>
          </a:prstGeom>
          <a:noFill/>
        </p:spPr>
        <p:txBody>
          <a:bodyPr wrap="none" rtlCol="0">
            <a:spAutoFit/>
          </a:bodyPr>
          <a:lstStyle/>
          <a:p>
            <a:r>
              <a:rPr lang="en-US" dirty="0">
                <a:solidFill>
                  <a:schemeClr val="bg1">
                    <a:lumMod val="50000"/>
                  </a:schemeClr>
                </a:solidFill>
              </a:rPr>
              <a:t>M/G/1</a:t>
            </a:r>
          </a:p>
        </p:txBody>
      </p:sp>
      <p:graphicFrame>
        <p:nvGraphicFramePr>
          <p:cNvPr id="70" name="Object 69">
            <a:extLst>
              <a:ext uri="{FF2B5EF4-FFF2-40B4-BE49-F238E27FC236}">
                <a16:creationId xmlns:a16="http://schemas.microsoft.com/office/drawing/2014/main" id="{470A719D-E04A-1C42-902C-1FE62A74FD2E}"/>
              </a:ext>
            </a:extLst>
          </p:cNvPr>
          <p:cNvGraphicFramePr>
            <a:graphicFrameLocks noChangeAspect="1"/>
          </p:cNvGraphicFramePr>
          <p:nvPr>
            <p:extLst>
              <p:ext uri="{D42A27DB-BD31-4B8C-83A1-F6EECF244321}">
                <p14:modId xmlns:p14="http://schemas.microsoft.com/office/powerpoint/2010/main" val="1755880210"/>
              </p:ext>
            </p:extLst>
          </p:nvPr>
        </p:nvGraphicFramePr>
        <p:xfrm>
          <a:off x="1473365" y="4270949"/>
          <a:ext cx="2280326" cy="783862"/>
        </p:xfrm>
        <a:graphic>
          <a:graphicData uri="http://schemas.openxmlformats.org/presentationml/2006/ole">
            <mc:AlternateContent xmlns:mc="http://schemas.openxmlformats.org/markup-compatibility/2006">
              <mc:Choice xmlns:v="urn:schemas-microsoft-com:vml" Requires="v">
                <p:oleObj spid="_x0000_s111649" name="Equation" r:id="rId6" imgW="1218960" imgH="419040" progId="Equation.DSMT4">
                  <p:embed/>
                </p:oleObj>
              </mc:Choice>
              <mc:Fallback>
                <p:oleObj name="Equation" r:id="rId6" imgW="1218960" imgH="419040" progId="Equation.DSMT4">
                  <p:embed/>
                  <p:pic>
                    <p:nvPicPr>
                      <p:cNvPr id="61" name="Object 60"/>
                      <p:cNvPicPr/>
                      <p:nvPr/>
                    </p:nvPicPr>
                    <p:blipFill>
                      <a:blip r:embed="rId7"/>
                      <a:stretch>
                        <a:fillRect/>
                      </a:stretch>
                    </p:blipFill>
                    <p:spPr>
                      <a:xfrm>
                        <a:off x="1473365" y="4270949"/>
                        <a:ext cx="2280326" cy="783862"/>
                      </a:xfrm>
                      <a:prstGeom prst="rect">
                        <a:avLst/>
                      </a:prstGeom>
                    </p:spPr>
                  </p:pic>
                </p:oleObj>
              </mc:Fallback>
            </mc:AlternateContent>
          </a:graphicData>
        </a:graphic>
      </p:graphicFrame>
      <p:graphicFrame>
        <p:nvGraphicFramePr>
          <p:cNvPr id="71" name="Object 70">
            <a:extLst>
              <a:ext uri="{FF2B5EF4-FFF2-40B4-BE49-F238E27FC236}">
                <a16:creationId xmlns:a16="http://schemas.microsoft.com/office/drawing/2014/main" id="{1A3C6EBC-B14E-8446-8049-E33DAB2BF0B6}"/>
              </a:ext>
            </a:extLst>
          </p:cNvPr>
          <p:cNvGraphicFramePr>
            <a:graphicFrameLocks noChangeAspect="1"/>
          </p:cNvGraphicFramePr>
          <p:nvPr>
            <p:extLst>
              <p:ext uri="{D42A27DB-BD31-4B8C-83A1-F6EECF244321}">
                <p14:modId xmlns:p14="http://schemas.microsoft.com/office/powerpoint/2010/main" val="1080326574"/>
              </p:ext>
            </p:extLst>
          </p:nvPr>
        </p:nvGraphicFramePr>
        <p:xfrm>
          <a:off x="1574889" y="5178634"/>
          <a:ext cx="2470354" cy="831369"/>
        </p:xfrm>
        <a:graphic>
          <a:graphicData uri="http://schemas.openxmlformats.org/presentationml/2006/ole">
            <mc:AlternateContent xmlns:mc="http://schemas.openxmlformats.org/markup-compatibility/2006">
              <mc:Choice xmlns:v="urn:schemas-microsoft-com:vml" Requires="v">
                <p:oleObj spid="_x0000_s111650" name="Equation" r:id="rId8" imgW="1320480" imgH="444240" progId="Equation.DSMT4">
                  <p:embed/>
                </p:oleObj>
              </mc:Choice>
              <mc:Fallback>
                <p:oleObj name="Equation" r:id="rId8" imgW="1320480" imgH="444240" progId="Equation.DSMT4">
                  <p:embed/>
                  <p:pic>
                    <p:nvPicPr>
                      <p:cNvPr id="62" name="Object 61"/>
                      <p:cNvPicPr/>
                      <p:nvPr/>
                    </p:nvPicPr>
                    <p:blipFill>
                      <a:blip r:embed="rId9"/>
                      <a:stretch>
                        <a:fillRect/>
                      </a:stretch>
                    </p:blipFill>
                    <p:spPr>
                      <a:xfrm>
                        <a:off x="1574889" y="5178634"/>
                        <a:ext cx="2470354" cy="831369"/>
                      </a:xfrm>
                      <a:prstGeom prst="rect">
                        <a:avLst/>
                      </a:prstGeom>
                    </p:spPr>
                  </p:pic>
                </p:oleObj>
              </mc:Fallback>
            </mc:AlternateContent>
          </a:graphicData>
        </a:graphic>
      </p:graphicFrame>
      <p:sp>
        <p:nvSpPr>
          <p:cNvPr id="72" name="TextBox 71">
            <a:extLst>
              <a:ext uri="{FF2B5EF4-FFF2-40B4-BE49-F238E27FC236}">
                <a16:creationId xmlns:a16="http://schemas.microsoft.com/office/drawing/2014/main" id="{032B00E5-4972-7249-B3E1-2E5B4ECC60D2}"/>
              </a:ext>
            </a:extLst>
          </p:cNvPr>
          <p:cNvSpPr txBox="1"/>
          <p:nvPr/>
        </p:nvSpPr>
        <p:spPr>
          <a:xfrm>
            <a:off x="5393478" y="4732543"/>
            <a:ext cx="2764773" cy="1015663"/>
          </a:xfrm>
          <a:prstGeom prst="rect">
            <a:avLst/>
          </a:prstGeom>
          <a:noFill/>
        </p:spPr>
        <p:txBody>
          <a:bodyPr wrap="square" rtlCol="0">
            <a:spAutoFit/>
          </a:bodyPr>
          <a:lstStyle/>
          <a:p>
            <a:pPr algn="ctr"/>
            <a:r>
              <a:rPr lang="en-US" sz="2000" dirty="0">
                <a:solidFill>
                  <a:srgbClr val="FF2D55"/>
                </a:solidFill>
                <a:latin typeface="Happy Monkey" panose="02000500000000020004" pitchFamily="2" charset="0"/>
              </a:rPr>
              <a:t>Doubling r can increase E[T</a:t>
            </a:r>
            <a:r>
              <a:rPr lang="en-US" sz="2000" baseline="-25000" dirty="0">
                <a:solidFill>
                  <a:srgbClr val="FF2D55"/>
                </a:solidFill>
                <a:latin typeface="Happy Monkey" panose="02000500000000020004" pitchFamily="2" charset="0"/>
              </a:rPr>
              <a:t>Q</a:t>
            </a:r>
            <a:r>
              <a:rPr lang="en-US" sz="2000" dirty="0">
                <a:solidFill>
                  <a:srgbClr val="FF2D55"/>
                </a:solidFill>
                <a:latin typeface="Happy Monkey" panose="02000500000000020004" pitchFamily="2" charset="0"/>
              </a:rPr>
              <a:t>] </a:t>
            </a:r>
          </a:p>
          <a:p>
            <a:pPr algn="ctr"/>
            <a:r>
              <a:rPr lang="en-US" sz="2000" dirty="0">
                <a:solidFill>
                  <a:srgbClr val="FF2D55"/>
                </a:solidFill>
                <a:latin typeface="Happy Monkey" panose="02000500000000020004" pitchFamily="2" charset="0"/>
              </a:rPr>
              <a:t>by factor of 4 to ∞</a:t>
            </a:r>
          </a:p>
        </p:txBody>
      </p:sp>
      <p:pic>
        <p:nvPicPr>
          <p:cNvPr id="73" name="Picture 4" descr="C:\Users\harchol\AppData\Local\Microsoft\Windows\Temporary Internet Files\Content.IE5\L89T4114\funny-womens-bathroom-sign-se-2024_210[1].gif">
            <a:extLst>
              <a:ext uri="{FF2B5EF4-FFF2-40B4-BE49-F238E27FC236}">
                <a16:creationId xmlns:a16="http://schemas.microsoft.com/office/drawing/2014/main" id="{704408A7-05F4-3B42-8625-F9E9FAEF094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12282" y="4155664"/>
            <a:ext cx="1594236" cy="2379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8607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B39-030E-F74B-993B-D9CDEDCF08FE}"/>
              </a:ext>
            </a:extLst>
          </p:cNvPr>
          <p:cNvSpPr>
            <a:spLocks noGrp="1"/>
          </p:cNvSpPr>
          <p:nvPr>
            <p:ph type="title"/>
          </p:nvPr>
        </p:nvSpPr>
        <p:spPr>
          <a:xfrm>
            <a:off x="1191599" y="274650"/>
            <a:ext cx="9676269" cy="1143000"/>
          </a:xfrm>
        </p:spPr>
        <p:txBody>
          <a:bodyPr/>
          <a:lstStyle/>
          <a:p>
            <a:r>
              <a:rPr lang="en-US" dirty="0"/>
              <a:t>Another perspective of variability</a:t>
            </a:r>
          </a:p>
        </p:txBody>
      </p:sp>
      <p:sp>
        <p:nvSpPr>
          <p:cNvPr id="4" name="Slide Number Placeholder 3">
            <a:extLst>
              <a:ext uri="{FF2B5EF4-FFF2-40B4-BE49-F238E27FC236}">
                <a16:creationId xmlns:a16="http://schemas.microsoft.com/office/drawing/2014/main" id="{0C1FE585-280C-C747-8037-1DE2BC21A4D1}"/>
              </a:ext>
            </a:extLst>
          </p:cNvPr>
          <p:cNvSpPr>
            <a:spLocks noGrp="1"/>
          </p:cNvSpPr>
          <p:nvPr>
            <p:ph type="sldNum" idx="12"/>
          </p:nvPr>
        </p:nvSpPr>
        <p:spPr/>
        <p:txBody>
          <a:bodyPr/>
          <a:lstStyle/>
          <a:p>
            <a:fld id="{00000000-1234-1234-1234-123412341234}" type="slidenum">
              <a:rPr lang="en" smtClean="0"/>
              <a:pPr/>
              <a:t>29</a:t>
            </a:fld>
            <a:endParaRPr lang="en"/>
          </a:p>
        </p:txBody>
      </p:sp>
      <p:grpSp>
        <p:nvGrpSpPr>
          <p:cNvPr id="10" name="Group 9">
            <a:extLst>
              <a:ext uri="{FF2B5EF4-FFF2-40B4-BE49-F238E27FC236}">
                <a16:creationId xmlns:a16="http://schemas.microsoft.com/office/drawing/2014/main" id="{B681F9B3-7964-F94C-97DF-E6858D1C211D}"/>
              </a:ext>
            </a:extLst>
          </p:cNvPr>
          <p:cNvGrpSpPr/>
          <p:nvPr/>
        </p:nvGrpSpPr>
        <p:grpSpPr>
          <a:xfrm>
            <a:off x="453088" y="1468444"/>
            <a:ext cx="3366988" cy="1172757"/>
            <a:chOff x="460415" y="867929"/>
            <a:chExt cx="5388901" cy="1801962"/>
          </a:xfrm>
        </p:grpSpPr>
        <p:grpSp>
          <p:nvGrpSpPr>
            <p:cNvPr id="11" name="Group 10">
              <a:extLst>
                <a:ext uri="{FF2B5EF4-FFF2-40B4-BE49-F238E27FC236}">
                  <a16:creationId xmlns:a16="http://schemas.microsoft.com/office/drawing/2014/main" id="{D31F616A-CD7A-6E4F-81BC-BB0EE777A846}"/>
                </a:ext>
              </a:extLst>
            </p:cNvPr>
            <p:cNvGrpSpPr/>
            <p:nvPr/>
          </p:nvGrpSpPr>
          <p:grpSpPr>
            <a:xfrm>
              <a:off x="1520899" y="1526502"/>
              <a:ext cx="4328417" cy="1143389"/>
              <a:chOff x="2647950" y="1771051"/>
              <a:chExt cx="4328417" cy="1143389"/>
            </a:xfrm>
          </p:grpSpPr>
          <p:sp>
            <p:nvSpPr>
              <p:cNvPr id="25" name="Line 91">
                <a:extLst>
                  <a:ext uri="{FF2B5EF4-FFF2-40B4-BE49-F238E27FC236}">
                    <a16:creationId xmlns:a16="http://schemas.microsoft.com/office/drawing/2014/main" id="{97919041-DD10-2D41-A072-3B4FC51C7CB3}"/>
                  </a:ext>
                </a:extLst>
              </p:cNvPr>
              <p:cNvSpPr>
                <a:spLocks noChangeShapeType="1"/>
              </p:cNvSpPr>
              <p:nvPr/>
            </p:nvSpPr>
            <p:spPr bwMode="auto">
              <a:xfrm>
                <a:off x="3328989" y="1834199"/>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92">
                <a:extLst>
                  <a:ext uri="{FF2B5EF4-FFF2-40B4-BE49-F238E27FC236}">
                    <a16:creationId xmlns:a16="http://schemas.microsoft.com/office/drawing/2014/main" id="{D669A33D-C84F-1840-B189-8CA14256654D}"/>
                  </a:ext>
                </a:extLst>
              </p:cNvPr>
              <p:cNvSpPr>
                <a:spLocks noChangeShapeType="1"/>
              </p:cNvSpPr>
              <p:nvPr/>
            </p:nvSpPr>
            <p:spPr bwMode="auto">
              <a:xfrm flipH="1">
                <a:off x="4825496" y="1816526"/>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93">
                <a:extLst>
                  <a:ext uri="{FF2B5EF4-FFF2-40B4-BE49-F238E27FC236}">
                    <a16:creationId xmlns:a16="http://schemas.microsoft.com/office/drawing/2014/main" id="{C62E2BEA-CF6C-0B48-8DD5-EA879DD5B35F}"/>
                  </a:ext>
                </a:extLst>
              </p:cNvPr>
              <p:cNvSpPr>
                <a:spLocks noChangeShapeType="1"/>
              </p:cNvSpPr>
              <p:nvPr/>
            </p:nvSpPr>
            <p:spPr bwMode="auto">
              <a:xfrm>
                <a:off x="3328989" y="2751866"/>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94">
                <a:extLst>
                  <a:ext uri="{FF2B5EF4-FFF2-40B4-BE49-F238E27FC236}">
                    <a16:creationId xmlns:a16="http://schemas.microsoft.com/office/drawing/2014/main" id="{4F4DA92B-2464-3644-B803-41D5828E5BB8}"/>
                  </a:ext>
                </a:extLst>
              </p:cNvPr>
              <p:cNvSpPr>
                <a:spLocks noChangeShapeType="1"/>
              </p:cNvSpPr>
              <p:nvPr/>
            </p:nvSpPr>
            <p:spPr bwMode="auto">
              <a:xfrm>
                <a:off x="4461884"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5">
                <a:extLst>
                  <a:ext uri="{FF2B5EF4-FFF2-40B4-BE49-F238E27FC236}">
                    <a16:creationId xmlns:a16="http://schemas.microsoft.com/office/drawing/2014/main" id="{CBD35510-4014-A14A-AB69-4088C5DF4982}"/>
                  </a:ext>
                </a:extLst>
              </p:cNvPr>
              <p:cNvSpPr>
                <a:spLocks noChangeShapeType="1"/>
              </p:cNvSpPr>
              <p:nvPr/>
            </p:nvSpPr>
            <p:spPr bwMode="auto">
              <a:xfrm>
                <a:off x="4084253"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6">
                <a:extLst>
                  <a:ext uri="{FF2B5EF4-FFF2-40B4-BE49-F238E27FC236}">
                    <a16:creationId xmlns:a16="http://schemas.microsoft.com/office/drawing/2014/main" id="{6F698558-C7C7-BF4B-80AA-3659514A647A}"/>
                  </a:ext>
                </a:extLst>
              </p:cNvPr>
              <p:cNvSpPr>
                <a:spLocks noChangeShapeType="1"/>
              </p:cNvSpPr>
              <p:nvPr/>
            </p:nvSpPr>
            <p:spPr bwMode="auto">
              <a:xfrm>
                <a:off x="3706621"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Oval 97">
                <a:extLst>
                  <a:ext uri="{FF2B5EF4-FFF2-40B4-BE49-F238E27FC236}">
                    <a16:creationId xmlns:a16="http://schemas.microsoft.com/office/drawing/2014/main" id="{B5F9A314-3879-D34E-B65E-02C29F5957AE}"/>
                  </a:ext>
                </a:extLst>
              </p:cNvPr>
              <p:cNvSpPr>
                <a:spLocks noChangeArrowheads="1"/>
              </p:cNvSpPr>
              <p:nvPr/>
            </p:nvSpPr>
            <p:spPr bwMode="auto">
              <a:xfrm>
                <a:off x="4832003" y="1771051"/>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2" name="Line 98">
                <a:extLst>
                  <a:ext uri="{FF2B5EF4-FFF2-40B4-BE49-F238E27FC236}">
                    <a16:creationId xmlns:a16="http://schemas.microsoft.com/office/drawing/2014/main" id="{87DB49D2-F3D0-3540-B131-62AAB5A7BA70}"/>
                  </a:ext>
                </a:extLst>
              </p:cNvPr>
              <p:cNvSpPr>
                <a:spLocks noChangeShapeType="1"/>
              </p:cNvSpPr>
              <p:nvPr/>
            </p:nvSpPr>
            <p:spPr bwMode="auto">
              <a:xfrm>
                <a:off x="6178518" y="2333371"/>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AutoShape 119">
                <a:extLst>
                  <a:ext uri="{FF2B5EF4-FFF2-40B4-BE49-F238E27FC236}">
                    <a16:creationId xmlns:a16="http://schemas.microsoft.com/office/drawing/2014/main" id="{0611DE26-50B0-F443-AA75-39D7DB7ADE2F}"/>
                  </a:ext>
                </a:extLst>
              </p:cNvPr>
              <p:cNvSpPr>
                <a:spLocks noChangeArrowheads="1"/>
              </p:cNvSpPr>
              <p:nvPr/>
            </p:nvSpPr>
            <p:spPr bwMode="auto">
              <a:xfrm rot="5400000" flipH="1" flipV="1">
                <a:off x="2834463" y="1953399"/>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Rectangle 145" descr="Purple mesh">
                <a:extLst>
                  <a:ext uri="{FF2B5EF4-FFF2-40B4-BE49-F238E27FC236}">
                    <a16:creationId xmlns:a16="http://schemas.microsoft.com/office/drawing/2014/main" id="{886B3DC6-6A10-0049-A1ED-A2E3E91B8F57}"/>
                  </a:ext>
                </a:extLst>
              </p:cNvPr>
              <p:cNvSpPr>
                <a:spLocks noChangeArrowheads="1"/>
              </p:cNvSpPr>
              <p:nvPr/>
            </p:nvSpPr>
            <p:spPr bwMode="auto">
              <a:xfrm rot="5400000">
                <a:off x="3629195" y="2272701"/>
                <a:ext cx="533400" cy="152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5" name="Rectangle 174" descr="Purple mesh">
                <a:extLst>
                  <a:ext uri="{FF2B5EF4-FFF2-40B4-BE49-F238E27FC236}">
                    <a16:creationId xmlns:a16="http://schemas.microsoft.com/office/drawing/2014/main" id="{DA60D261-D2AC-1D41-8DDF-55C42CF8744A}"/>
                  </a:ext>
                </a:extLst>
              </p:cNvPr>
              <p:cNvSpPr>
                <a:spLocks noChangeArrowheads="1"/>
              </p:cNvSpPr>
              <p:nvPr/>
            </p:nvSpPr>
            <p:spPr bwMode="auto">
              <a:xfrm rot="5400000">
                <a:off x="3939552" y="2192532"/>
                <a:ext cx="692150" cy="1539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6" name="Rectangle 175" descr="Purple mesh">
                <a:extLst>
                  <a:ext uri="{FF2B5EF4-FFF2-40B4-BE49-F238E27FC236}">
                    <a16:creationId xmlns:a16="http://schemas.microsoft.com/office/drawing/2014/main" id="{BFE6C3E4-A92E-EE4D-8B58-1D3B53C8C89C}"/>
                  </a:ext>
                </a:extLst>
              </p:cNvPr>
              <p:cNvSpPr>
                <a:spLocks noChangeArrowheads="1"/>
              </p:cNvSpPr>
              <p:nvPr/>
            </p:nvSpPr>
            <p:spPr bwMode="auto">
              <a:xfrm rot="5400000">
                <a:off x="4492795" y="2353664"/>
                <a:ext cx="315913" cy="1666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sp>
          <p:nvSpPr>
            <p:cNvPr id="12" name="Rectangle 177" descr="Purple mesh">
              <a:extLst>
                <a:ext uri="{FF2B5EF4-FFF2-40B4-BE49-F238E27FC236}">
                  <a16:creationId xmlns:a16="http://schemas.microsoft.com/office/drawing/2014/main" id="{01BD1664-761C-8A47-A982-E0552D2B8796}"/>
                </a:ext>
              </a:extLst>
            </p:cNvPr>
            <p:cNvSpPr>
              <a:spLocks noChangeArrowheads="1"/>
            </p:cNvSpPr>
            <p:nvPr/>
          </p:nvSpPr>
          <p:spPr bwMode="auto">
            <a:xfrm rot="5400000">
              <a:off x="2312381" y="2166640"/>
              <a:ext cx="200025" cy="152400"/>
            </a:xfrm>
            <a:prstGeom prst="rect">
              <a:avLst/>
            </a:prstGeom>
            <a:solidFill>
              <a:schemeClr val="accent1">
                <a:lumMod val="75000"/>
              </a:schemeClr>
            </a:solidFill>
            <a:ln>
              <a:noFill/>
            </a:ln>
          </p:spPr>
          <p:txBody>
            <a:bodyPr wrap="none" anchor="ctr"/>
            <a:lstStyle/>
            <a:p>
              <a:endParaRPr lang="en-US"/>
            </a:p>
          </p:txBody>
        </p:sp>
        <p:grpSp>
          <p:nvGrpSpPr>
            <p:cNvPr id="13" name="Group 12">
              <a:extLst>
                <a:ext uri="{FF2B5EF4-FFF2-40B4-BE49-F238E27FC236}">
                  <a16:creationId xmlns:a16="http://schemas.microsoft.com/office/drawing/2014/main" id="{4DB10B48-A5B7-5244-A592-E39D860D2D07}"/>
                </a:ext>
              </a:extLst>
            </p:cNvPr>
            <p:cNvGrpSpPr/>
            <p:nvPr/>
          </p:nvGrpSpPr>
          <p:grpSpPr>
            <a:xfrm>
              <a:off x="3870052" y="867929"/>
              <a:ext cx="887795" cy="1495516"/>
              <a:chOff x="4997103" y="1112478"/>
              <a:chExt cx="887795" cy="1495516"/>
            </a:xfrm>
          </p:grpSpPr>
          <p:sp>
            <p:nvSpPr>
              <p:cNvPr id="19" name="Text Box 142">
                <a:extLst>
                  <a:ext uri="{FF2B5EF4-FFF2-40B4-BE49-F238E27FC236}">
                    <a16:creationId xmlns:a16="http://schemas.microsoft.com/office/drawing/2014/main" id="{304BDFB9-6D5F-6841-8BF6-C641444F5B85}"/>
                  </a:ext>
                </a:extLst>
              </p:cNvPr>
              <p:cNvSpPr txBox="1">
                <a:spLocks noChangeArrowheads="1"/>
              </p:cNvSpPr>
              <p:nvPr/>
            </p:nvSpPr>
            <p:spPr bwMode="auto">
              <a:xfrm>
                <a:off x="5348020" y="1112478"/>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pPr algn="ctr"/>
                <a:endParaRPr lang="en-US" sz="2000" b="0" dirty="0"/>
              </a:p>
            </p:txBody>
          </p:sp>
          <p:grpSp>
            <p:nvGrpSpPr>
              <p:cNvPr id="20" name="Group 19">
                <a:extLst>
                  <a:ext uri="{FF2B5EF4-FFF2-40B4-BE49-F238E27FC236}">
                    <a16:creationId xmlns:a16="http://schemas.microsoft.com/office/drawing/2014/main" id="{70C501D6-C308-C648-AB2F-CB2C3DC17EF1}"/>
                  </a:ext>
                </a:extLst>
              </p:cNvPr>
              <p:cNvGrpSpPr/>
              <p:nvPr/>
            </p:nvGrpSpPr>
            <p:grpSpPr>
              <a:xfrm>
                <a:off x="4997103" y="1798922"/>
                <a:ext cx="887795" cy="809072"/>
                <a:chOff x="5969880" y="3038775"/>
                <a:chExt cx="887795" cy="809072"/>
              </a:xfrm>
            </p:grpSpPr>
            <p:cxnSp>
              <p:nvCxnSpPr>
                <p:cNvPr id="21" name="Straight Connector 20">
                  <a:extLst>
                    <a:ext uri="{FF2B5EF4-FFF2-40B4-BE49-F238E27FC236}">
                      <a16:creationId xmlns:a16="http://schemas.microsoft.com/office/drawing/2014/main" id="{0D1FAAAD-1374-4440-947D-3203C1C661FE}"/>
                    </a:ext>
                  </a:extLst>
                </p:cNvPr>
                <p:cNvCxnSpPr/>
                <p:nvPr/>
              </p:nvCxnSpPr>
              <p:spPr bwMode="auto">
                <a:xfrm flipV="1">
                  <a:off x="6535467" y="3600585"/>
                  <a:ext cx="290212" cy="2695"/>
                </a:xfrm>
                <a:prstGeom prst="line">
                  <a:avLst/>
                </a:prstGeom>
                <a:noFill/>
                <a:ln w="28575" cap="flat" cmpd="sng" algn="ctr">
                  <a:solidFill>
                    <a:schemeClr val="accent2"/>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FB18F0B6-1E70-4441-A529-7774EFBF5E7A}"/>
                    </a:ext>
                  </a:extLst>
                </p:cNvPr>
                <p:cNvSpPr txBox="1"/>
                <p:nvPr/>
              </p:nvSpPr>
              <p:spPr>
                <a:xfrm>
                  <a:off x="6265718" y="3038775"/>
                  <a:ext cx="479619" cy="307777"/>
                </a:xfrm>
                <a:prstGeom prst="rect">
                  <a:avLst/>
                </a:prstGeom>
                <a:noFill/>
              </p:spPr>
              <p:txBody>
                <a:bodyPr wrap="none" rtlCol="0">
                  <a:spAutoFit/>
                </a:bodyPr>
                <a:lstStyle/>
                <a:p>
                  <a:r>
                    <a:rPr lang="en-US" dirty="0"/>
                    <a:t> </a:t>
                  </a:r>
                  <a:r>
                    <a:rPr lang="en-US" dirty="0" err="1"/>
                    <a:t>ppl</a:t>
                  </a:r>
                  <a:endParaRPr lang="en-US" dirty="0"/>
                </a:p>
              </p:txBody>
            </p:sp>
            <p:sp>
              <p:nvSpPr>
                <p:cNvPr id="23" name="TextBox 22">
                  <a:extLst>
                    <a:ext uri="{FF2B5EF4-FFF2-40B4-BE49-F238E27FC236}">
                      <a16:creationId xmlns:a16="http://schemas.microsoft.com/office/drawing/2014/main" id="{80D4FBCC-D078-7A44-AF30-C3066CD26A66}"/>
                    </a:ext>
                  </a:extLst>
                </p:cNvPr>
                <p:cNvSpPr txBox="1"/>
                <p:nvPr/>
              </p:nvSpPr>
              <p:spPr>
                <a:xfrm>
                  <a:off x="6394087" y="3540070"/>
                  <a:ext cx="463588" cy="307777"/>
                </a:xfrm>
                <a:prstGeom prst="rect">
                  <a:avLst/>
                </a:prstGeom>
                <a:noFill/>
              </p:spPr>
              <p:txBody>
                <a:bodyPr wrap="none" rtlCol="0">
                  <a:spAutoFit/>
                </a:bodyPr>
                <a:lstStyle/>
                <a:p>
                  <a:r>
                    <a:rPr lang="en-US" dirty="0"/>
                    <a:t>sec</a:t>
                  </a:r>
                  <a:endParaRPr lang="en-US" sz="1600" dirty="0"/>
                </a:p>
              </p:txBody>
            </p:sp>
            <p:sp>
              <p:nvSpPr>
                <p:cNvPr id="24" name="Text Box 142">
                  <a:extLst>
                    <a:ext uri="{FF2B5EF4-FFF2-40B4-BE49-F238E27FC236}">
                      <a16:creationId xmlns:a16="http://schemas.microsoft.com/office/drawing/2014/main" id="{26CD78B5-52AD-3346-A5BC-DD96F35E8051}"/>
                    </a:ext>
                  </a:extLst>
                </p:cNvPr>
                <p:cNvSpPr txBox="1">
                  <a:spLocks noChangeArrowheads="1"/>
                </p:cNvSpPr>
                <p:nvPr/>
              </p:nvSpPr>
              <p:spPr bwMode="auto">
                <a:xfrm>
                  <a:off x="5969880" y="3047266"/>
                  <a:ext cx="580345" cy="70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m</a:t>
                  </a:r>
                  <a:endParaRPr lang="en-US" sz="2000" b="0" baseline="-24000" dirty="0"/>
                </a:p>
              </p:txBody>
            </p:sp>
          </p:grpSp>
        </p:grpSp>
        <p:grpSp>
          <p:nvGrpSpPr>
            <p:cNvPr id="14" name="Group 13">
              <a:extLst>
                <a:ext uri="{FF2B5EF4-FFF2-40B4-BE49-F238E27FC236}">
                  <a16:creationId xmlns:a16="http://schemas.microsoft.com/office/drawing/2014/main" id="{6CE6D528-89FC-FA4B-9FF6-59194FCCDDD0}"/>
                </a:ext>
              </a:extLst>
            </p:cNvPr>
            <p:cNvGrpSpPr/>
            <p:nvPr/>
          </p:nvGrpSpPr>
          <p:grpSpPr>
            <a:xfrm>
              <a:off x="460415" y="1557280"/>
              <a:ext cx="827562" cy="880800"/>
              <a:chOff x="6065443" y="3060732"/>
              <a:chExt cx="827562" cy="880800"/>
            </a:xfrm>
          </p:grpSpPr>
          <p:cxnSp>
            <p:nvCxnSpPr>
              <p:cNvPr id="15" name="Straight Connector 14">
                <a:extLst>
                  <a:ext uri="{FF2B5EF4-FFF2-40B4-BE49-F238E27FC236}">
                    <a16:creationId xmlns:a16="http://schemas.microsoft.com/office/drawing/2014/main" id="{B68EFADC-C8F8-924A-ACEC-C8FA7CD4CED9}"/>
                  </a:ext>
                </a:extLst>
              </p:cNvPr>
              <p:cNvCxnSpPr/>
              <p:nvPr/>
            </p:nvCxnSpPr>
            <p:spPr bwMode="auto">
              <a:xfrm>
                <a:off x="6538370" y="3603280"/>
                <a:ext cx="297469" cy="1841"/>
              </a:xfrm>
              <a:prstGeom prst="line">
                <a:avLst/>
              </a:prstGeom>
              <a:noFill/>
              <a:ln w="28575" cap="flat" cmpd="sng" algn="ctr">
                <a:solidFill>
                  <a:schemeClr val="accent2"/>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FEBC32D3-4C2A-624D-A351-5810D5863B41}"/>
                  </a:ext>
                </a:extLst>
              </p:cNvPr>
              <p:cNvSpPr txBox="1"/>
              <p:nvPr/>
            </p:nvSpPr>
            <p:spPr>
              <a:xfrm>
                <a:off x="6356378" y="3060732"/>
                <a:ext cx="479617" cy="307777"/>
              </a:xfrm>
              <a:prstGeom prst="rect">
                <a:avLst/>
              </a:prstGeom>
              <a:noFill/>
            </p:spPr>
            <p:txBody>
              <a:bodyPr wrap="none" rtlCol="0">
                <a:spAutoFit/>
              </a:bodyPr>
              <a:lstStyle/>
              <a:p>
                <a:r>
                  <a:rPr lang="en-US" dirty="0"/>
                  <a:t> </a:t>
                </a:r>
                <a:r>
                  <a:rPr lang="en-US" dirty="0" err="1"/>
                  <a:t>ppl</a:t>
                </a:r>
                <a:endParaRPr lang="en-US" dirty="0"/>
              </a:p>
            </p:txBody>
          </p:sp>
          <p:sp>
            <p:nvSpPr>
              <p:cNvPr id="17" name="TextBox 16">
                <a:extLst>
                  <a:ext uri="{FF2B5EF4-FFF2-40B4-BE49-F238E27FC236}">
                    <a16:creationId xmlns:a16="http://schemas.microsoft.com/office/drawing/2014/main" id="{C5493530-684D-D943-AC0D-D9FEEF8BB1BA}"/>
                  </a:ext>
                </a:extLst>
              </p:cNvPr>
              <p:cNvSpPr txBox="1"/>
              <p:nvPr/>
            </p:nvSpPr>
            <p:spPr>
              <a:xfrm>
                <a:off x="6429417" y="3619634"/>
                <a:ext cx="463588" cy="307777"/>
              </a:xfrm>
              <a:prstGeom prst="rect">
                <a:avLst/>
              </a:prstGeom>
              <a:noFill/>
            </p:spPr>
            <p:txBody>
              <a:bodyPr wrap="none" rtlCol="0">
                <a:spAutoFit/>
              </a:bodyPr>
              <a:lstStyle/>
              <a:p>
                <a:r>
                  <a:rPr lang="en-US" dirty="0"/>
                  <a:t>sec</a:t>
                </a:r>
                <a:endParaRPr lang="en-US" sz="1600" dirty="0"/>
              </a:p>
            </p:txBody>
          </p:sp>
          <p:sp>
            <p:nvSpPr>
              <p:cNvPr id="18" name="Text Box 142">
                <a:extLst>
                  <a:ext uri="{FF2B5EF4-FFF2-40B4-BE49-F238E27FC236}">
                    <a16:creationId xmlns:a16="http://schemas.microsoft.com/office/drawing/2014/main" id="{193FB0F9-65BF-F749-A259-6724F6D33246}"/>
                  </a:ext>
                </a:extLst>
              </p:cNvPr>
              <p:cNvSpPr txBox="1">
                <a:spLocks noChangeArrowheads="1"/>
              </p:cNvSpPr>
              <p:nvPr/>
            </p:nvSpPr>
            <p:spPr bwMode="auto">
              <a:xfrm>
                <a:off x="6065443" y="3232175"/>
                <a:ext cx="564951" cy="7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l</a:t>
                </a:r>
                <a:endParaRPr lang="en-US" sz="2000" b="0" baseline="-24000" dirty="0"/>
              </a:p>
            </p:txBody>
          </p:sp>
        </p:grpSp>
      </p:grpSp>
      <p:grpSp>
        <p:nvGrpSpPr>
          <p:cNvPr id="38" name="Group 37">
            <a:extLst>
              <a:ext uri="{FF2B5EF4-FFF2-40B4-BE49-F238E27FC236}">
                <a16:creationId xmlns:a16="http://schemas.microsoft.com/office/drawing/2014/main" id="{F987638D-0940-0C4F-B056-726A2873D1C7}"/>
              </a:ext>
            </a:extLst>
          </p:cNvPr>
          <p:cNvGrpSpPr/>
          <p:nvPr/>
        </p:nvGrpSpPr>
        <p:grpSpPr>
          <a:xfrm>
            <a:off x="516545" y="3119820"/>
            <a:ext cx="3366988" cy="744143"/>
            <a:chOff x="505938" y="3139567"/>
            <a:chExt cx="5388901" cy="1143389"/>
          </a:xfrm>
        </p:grpSpPr>
        <p:sp>
          <p:nvSpPr>
            <p:cNvPr id="39" name="Line 91">
              <a:extLst>
                <a:ext uri="{FF2B5EF4-FFF2-40B4-BE49-F238E27FC236}">
                  <a16:creationId xmlns:a16="http://schemas.microsoft.com/office/drawing/2014/main" id="{E885B4F3-0E56-A340-A330-515AE3943B61}"/>
                </a:ext>
              </a:extLst>
            </p:cNvPr>
            <p:cNvSpPr>
              <a:spLocks noChangeShapeType="1"/>
            </p:cNvSpPr>
            <p:nvPr/>
          </p:nvSpPr>
          <p:spPr bwMode="auto">
            <a:xfrm>
              <a:off x="2247461" y="3202715"/>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2">
              <a:extLst>
                <a:ext uri="{FF2B5EF4-FFF2-40B4-BE49-F238E27FC236}">
                  <a16:creationId xmlns:a16="http://schemas.microsoft.com/office/drawing/2014/main" id="{E5BEE39D-F037-AF48-B173-4EA0118DE29A}"/>
                </a:ext>
              </a:extLst>
            </p:cNvPr>
            <p:cNvSpPr>
              <a:spLocks noChangeShapeType="1"/>
            </p:cNvSpPr>
            <p:nvPr/>
          </p:nvSpPr>
          <p:spPr bwMode="auto">
            <a:xfrm flipH="1">
              <a:off x="3743968" y="3185042"/>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3">
              <a:extLst>
                <a:ext uri="{FF2B5EF4-FFF2-40B4-BE49-F238E27FC236}">
                  <a16:creationId xmlns:a16="http://schemas.microsoft.com/office/drawing/2014/main" id="{4A520246-97E6-B04F-B5DB-44BFEB1963F2}"/>
                </a:ext>
              </a:extLst>
            </p:cNvPr>
            <p:cNvSpPr>
              <a:spLocks noChangeShapeType="1"/>
            </p:cNvSpPr>
            <p:nvPr/>
          </p:nvSpPr>
          <p:spPr bwMode="auto">
            <a:xfrm>
              <a:off x="2247461" y="4120382"/>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94">
              <a:extLst>
                <a:ext uri="{FF2B5EF4-FFF2-40B4-BE49-F238E27FC236}">
                  <a16:creationId xmlns:a16="http://schemas.microsoft.com/office/drawing/2014/main" id="{7D31456B-ADF0-9546-8367-20682A6C4122}"/>
                </a:ext>
              </a:extLst>
            </p:cNvPr>
            <p:cNvSpPr>
              <a:spLocks noChangeShapeType="1"/>
            </p:cNvSpPr>
            <p:nvPr/>
          </p:nvSpPr>
          <p:spPr bwMode="auto">
            <a:xfrm>
              <a:off x="3380356"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5">
              <a:extLst>
                <a:ext uri="{FF2B5EF4-FFF2-40B4-BE49-F238E27FC236}">
                  <a16:creationId xmlns:a16="http://schemas.microsoft.com/office/drawing/2014/main" id="{284DAFD1-58AB-8345-B9F0-FB5B70257723}"/>
                </a:ext>
              </a:extLst>
            </p:cNvPr>
            <p:cNvSpPr>
              <a:spLocks noChangeShapeType="1"/>
            </p:cNvSpPr>
            <p:nvPr/>
          </p:nvSpPr>
          <p:spPr bwMode="auto">
            <a:xfrm>
              <a:off x="3002725"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6">
              <a:extLst>
                <a:ext uri="{FF2B5EF4-FFF2-40B4-BE49-F238E27FC236}">
                  <a16:creationId xmlns:a16="http://schemas.microsoft.com/office/drawing/2014/main" id="{0378013D-042F-1F41-8214-D65F92C486F0}"/>
                </a:ext>
              </a:extLst>
            </p:cNvPr>
            <p:cNvSpPr>
              <a:spLocks noChangeShapeType="1"/>
            </p:cNvSpPr>
            <p:nvPr/>
          </p:nvSpPr>
          <p:spPr bwMode="auto">
            <a:xfrm>
              <a:off x="2625093"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Oval 97">
              <a:extLst>
                <a:ext uri="{FF2B5EF4-FFF2-40B4-BE49-F238E27FC236}">
                  <a16:creationId xmlns:a16="http://schemas.microsoft.com/office/drawing/2014/main" id="{B3B4DDCD-75CB-0D4A-9E12-37465668F631}"/>
                </a:ext>
              </a:extLst>
            </p:cNvPr>
            <p:cNvSpPr>
              <a:spLocks noChangeArrowheads="1"/>
            </p:cNvSpPr>
            <p:nvPr/>
          </p:nvSpPr>
          <p:spPr bwMode="auto">
            <a:xfrm>
              <a:off x="3750475" y="3139567"/>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46" name="Line 98">
              <a:extLst>
                <a:ext uri="{FF2B5EF4-FFF2-40B4-BE49-F238E27FC236}">
                  <a16:creationId xmlns:a16="http://schemas.microsoft.com/office/drawing/2014/main" id="{A2D30B6C-5BDE-6D41-9BC6-20D1519CEAFF}"/>
                </a:ext>
              </a:extLst>
            </p:cNvPr>
            <p:cNvSpPr>
              <a:spLocks noChangeShapeType="1"/>
            </p:cNvSpPr>
            <p:nvPr/>
          </p:nvSpPr>
          <p:spPr bwMode="auto">
            <a:xfrm>
              <a:off x="5096990" y="3701887"/>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 name="AutoShape 119">
              <a:extLst>
                <a:ext uri="{FF2B5EF4-FFF2-40B4-BE49-F238E27FC236}">
                  <a16:creationId xmlns:a16="http://schemas.microsoft.com/office/drawing/2014/main" id="{F0329FEF-440F-9A42-9482-289567274015}"/>
                </a:ext>
              </a:extLst>
            </p:cNvPr>
            <p:cNvSpPr>
              <a:spLocks noChangeArrowheads="1"/>
            </p:cNvSpPr>
            <p:nvPr/>
          </p:nvSpPr>
          <p:spPr bwMode="auto">
            <a:xfrm rot="5400000" flipH="1" flipV="1">
              <a:off x="1752935" y="3321915"/>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Rectangle 145" descr="Purple mesh">
              <a:extLst>
                <a:ext uri="{FF2B5EF4-FFF2-40B4-BE49-F238E27FC236}">
                  <a16:creationId xmlns:a16="http://schemas.microsoft.com/office/drawing/2014/main" id="{1AF3B53D-028E-8B4E-B7BE-B8F1D1953851}"/>
                </a:ext>
              </a:extLst>
            </p:cNvPr>
            <p:cNvSpPr>
              <a:spLocks noChangeArrowheads="1"/>
            </p:cNvSpPr>
            <p:nvPr/>
          </p:nvSpPr>
          <p:spPr bwMode="auto">
            <a:xfrm rot="5400000">
              <a:off x="2547667" y="3641217"/>
              <a:ext cx="533400" cy="152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49" name="Rectangle 174" descr="Purple mesh">
              <a:extLst>
                <a:ext uri="{FF2B5EF4-FFF2-40B4-BE49-F238E27FC236}">
                  <a16:creationId xmlns:a16="http://schemas.microsoft.com/office/drawing/2014/main" id="{DC106049-7B51-374D-BC55-926485C95A62}"/>
                </a:ext>
              </a:extLst>
            </p:cNvPr>
            <p:cNvSpPr>
              <a:spLocks noChangeArrowheads="1"/>
            </p:cNvSpPr>
            <p:nvPr/>
          </p:nvSpPr>
          <p:spPr bwMode="auto">
            <a:xfrm rot="5400000">
              <a:off x="2858024" y="3561048"/>
              <a:ext cx="692150" cy="1539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0" name="Rectangle 175" descr="Purple mesh">
              <a:extLst>
                <a:ext uri="{FF2B5EF4-FFF2-40B4-BE49-F238E27FC236}">
                  <a16:creationId xmlns:a16="http://schemas.microsoft.com/office/drawing/2014/main" id="{944F2FC5-50F7-2D46-A78D-2B93CF666102}"/>
                </a:ext>
              </a:extLst>
            </p:cNvPr>
            <p:cNvSpPr>
              <a:spLocks noChangeArrowheads="1"/>
            </p:cNvSpPr>
            <p:nvPr/>
          </p:nvSpPr>
          <p:spPr bwMode="auto">
            <a:xfrm rot="5400000">
              <a:off x="3411267" y="3722180"/>
              <a:ext cx="315913" cy="1666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1" name="Rectangle 177" descr="Purple mesh">
              <a:extLst>
                <a:ext uri="{FF2B5EF4-FFF2-40B4-BE49-F238E27FC236}">
                  <a16:creationId xmlns:a16="http://schemas.microsoft.com/office/drawing/2014/main" id="{4435A356-833C-2548-8261-E6EFA737627A}"/>
                </a:ext>
              </a:extLst>
            </p:cNvPr>
            <p:cNvSpPr>
              <a:spLocks noChangeArrowheads="1"/>
            </p:cNvSpPr>
            <p:nvPr/>
          </p:nvSpPr>
          <p:spPr bwMode="auto">
            <a:xfrm rot="5400000">
              <a:off x="2357904" y="3779705"/>
              <a:ext cx="200025" cy="152400"/>
            </a:xfrm>
            <a:prstGeom prst="rect">
              <a:avLst/>
            </a:prstGeom>
            <a:solidFill>
              <a:schemeClr val="accent1">
                <a:lumMod val="75000"/>
              </a:schemeClr>
            </a:solidFill>
            <a:ln>
              <a:noFill/>
            </a:ln>
          </p:spPr>
          <p:txBody>
            <a:bodyPr wrap="none" anchor="ctr"/>
            <a:lstStyle/>
            <a:p>
              <a:endParaRPr lang="en-US"/>
            </a:p>
          </p:txBody>
        </p:sp>
        <p:grpSp>
          <p:nvGrpSpPr>
            <p:cNvPr id="52" name="Group 51">
              <a:extLst>
                <a:ext uri="{FF2B5EF4-FFF2-40B4-BE49-F238E27FC236}">
                  <a16:creationId xmlns:a16="http://schemas.microsoft.com/office/drawing/2014/main" id="{1B0AE484-85D2-2E4C-B398-66D81BD4AA51}"/>
                </a:ext>
              </a:extLst>
            </p:cNvPr>
            <p:cNvGrpSpPr/>
            <p:nvPr/>
          </p:nvGrpSpPr>
          <p:grpSpPr>
            <a:xfrm>
              <a:off x="4297982" y="3232258"/>
              <a:ext cx="580270" cy="759574"/>
              <a:chOff x="4191104" y="3232258"/>
              <a:chExt cx="580270" cy="759574"/>
            </a:xfrm>
          </p:grpSpPr>
          <p:cxnSp>
            <p:nvCxnSpPr>
              <p:cNvPr id="58" name="Straight Connector 57">
                <a:extLst>
                  <a:ext uri="{FF2B5EF4-FFF2-40B4-BE49-F238E27FC236}">
                    <a16:creationId xmlns:a16="http://schemas.microsoft.com/office/drawing/2014/main" id="{CC67429E-FA2F-514A-8D0A-B34A36C70F20}"/>
                  </a:ext>
                </a:extLst>
              </p:cNvPr>
              <p:cNvCxnSpPr/>
              <p:nvPr/>
            </p:nvCxnSpPr>
            <p:spPr bwMode="auto">
              <a:xfrm flipV="1">
                <a:off x="4481162" y="3729248"/>
                <a:ext cx="290212" cy="2695"/>
              </a:xfrm>
              <a:prstGeom prst="line">
                <a:avLst/>
              </a:prstGeom>
              <a:noFill/>
              <a:ln w="28575" cap="flat" cmpd="sng" algn="ctr">
                <a:solidFill>
                  <a:schemeClr val="accent2"/>
                </a:solidFill>
                <a:prstDash val="solid"/>
                <a:round/>
                <a:headEnd type="none" w="med" len="med"/>
                <a:tailEnd type="none" w="med" len="med"/>
              </a:ln>
              <a:effectLst/>
            </p:spPr>
          </p:cxnSp>
          <p:sp>
            <p:nvSpPr>
              <p:cNvPr id="59" name="TextBox 58">
                <a:extLst>
                  <a:ext uri="{FF2B5EF4-FFF2-40B4-BE49-F238E27FC236}">
                    <a16:creationId xmlns:a16="http://schemas.microsoft.com/office/drawing/2014/main" id="{EA9326A4-FA46-5549-909E-435D296A90DD}"/>
                  </a:ext>
                </a:extLst>
              </p:cNvPr>
              <p:cNvSpPr txBox="1"/>
              <p:nvPr/>
            </p:nvSpPr>
            <p:spPr>
              <a:xfrm>
                <a:off x="4191104" y="3232258"/>
                <a:ext cx="479618" cy="307777"/>
              </a:xfrm>
              <a:prstGeom prst="rect">
                <a:avLst/>
              </a:prstGeom>
              <a:noFill/>
            </p:spPr>
            <p:txBody>
              <a:bodyPr wrap="none" rtlCol="0">
                <a:spAutoFit/>
              </a:bodyPr>
              <a:lstStyle/>
              <a:p>
                <a:r>
                  <a:rPr lang="en-US" dirty="0"/>
                  <a:t> </a:t>
                </a:r>
                <a:r>
                  <a:rPr lang="en-US" dirty="0" err="1"/>
                  <a:t>ppl</a:t>
                </a:r>
                <a:endParaRPr lang="en-US" dirty="0"/>
              </a:p>
            </p:txBody>
          </p:sp>
          <p:sp>
            <p:nvSpPr>
              <p:cNvPr id="60" name="TextBox 59">
                <a:extLst>
                  <a:ext uri="{FF2B5EF4-FFF2-40B4-BE49-F238E27FC236}">
                    <a16:creationId xmlns:a16="http://schemas.microsoft.com/office/drawing/2014/main" id="{9DAA579C-373F-3848-BD0C-2459E375C8D9}"/>
                  </a:ext>
                </a:extLst>
              </p:cNvPr>
              <p:cNvSpPr txBox="1"/>
              <p:nvPr/>
            </p:nvSpPr>
            <p:spPr>
              <a:xfrm>
                <a:off x="4248844" y="3684055"/>
                <a:ext cx="463588" cy="307777"/>
              </a:xfrm>
              <a:prstGeom prst="rect">
                <a:avLst/>
              </a:prstGeom>
              <a:noFill/>
            </p:spPr>
            <p:txBody>
              <a:bodyPr wrap="none" rtlCol="0">
                <a:spAutoFit/>
              </a:bodyPr>
              <a:lstStyle/>
              <a:p>
                <a:r>
                  <a:rPr lang="en-US" dirty="0"/>
                  <a:t>sec</a:t>
                </a:r>
                <a:endParaRPr lang="en-US" sz="1600" dirty="0"/>
              </a:p>
            </p:txBody>
          </p:sp>
        </p:grpSp>
        <p:sp>
          <p:nvSpPr>
            <p:cNvPr id="53" name="Text Box 142">
              <a:extLst>
                <a:ext uri="{FF2B5EF4-FFF2-40B4-BE49-F238E27FC236}">
                  <a16:creationId xmlns:a16="http://schemas.microsoft.com/office/drawing/2014/main" id="{9E29143B-8221-0E4C-A27E-AC4F2D3DD2E3}"/>
                </a:ext>
              </a:extLst>
            </p:cNvPr>
            <p:cNvSpPr txBox="1">
              <a:spLocks noChangeArrowheads="1"/>
            </p:cNvSpPr>
            <p:nvPr/>
          </p:nvSpPr>
          <p:spPr bwMode="auto">
            <a:xfrm>
              <a:off x="3786180" y="3329378"/>
              <a:ext cx="1031717" cy="7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2m</a:t>
              </a:r>
              <a:endParaRPr lang="en-US" sz="2000" b="0" baseline="-24000" dirty="0"/>
            </a:p>
          </p:txBody>
        </p:sp>
        <p:cxnSp>
          <p:nvCxnSpPr>
            <p:cNvPr id="54" name="Straight Connector 53">
              <a:extLst>
                <a:ext uri="{FF2B5EF4-FFF2-40B4-BE49-F238E27FC236}">
                  <a16:creationId xmlns:a16="http://schemas.microsoft.com/office/drawing/2014/main" id="{22240868-7FE3-F44D-BF18-CBC9FD060D8B}"/>
                </a:ext>
              </a:extLst>
            </p:cNvPr>
            <p:cNvCxnSpPr/>
            <p:nvPr/>
          </p:nvCxnSpPr>
          <p:spPr bwMode="auto">
            <a:xfrm>
              <a:off x="978865" y="3712893"/>
              <a:ext cx="297469" cy="1841"/>
            </a:xfrm>
            <a:prstGeom prst="line">
              <a:avLst/>
            </a:prstGeom>
            <a:noFill/>
            <a:ln w="28575" cap="flat" cmpd="sng" algn="ctr">
              <a:solidFill>
                <a:schemeClr val="accent2"/>
              </a:solidFill>
              <a:prstDash val="solid"/>
              <a:round/>
              <a:headEnd type="none" w="med" len="med"/>
              <a:tailEnd type="none" w="med" len="med"/>
            </a:ln>
            <a:effectLst/>
          </p:spPr>
        </p:cxnSp>
        <p:sp>
          <p:nvSpPr>
            <p:cNvPr id="55" name="TextBox 54">
              <a:extLst>
                <a:ext uri="{FF2B5EF4-FFF2-40B4-BE49-F238E27FC236}">
                  <a16:creationId xmlns:a16="http://schemas.microsoft.com/office/drawing/2014/main" id="{58323993-7FF4-6E45-83FE-9ABE162737B8}"/>
                </a:ext>
              </a:extLst>
            </p:cNvPr>
            <p:cNvSpPr txBox="1"/>
            <p:nvPr/>
          </p:nvSpPr>
          <p:spPr>
            <a:xfrm>
              <a:off x="775488" y="3172783"/>
              <a:ext cx="479619" cy="307777"/>
            </a:xfrm>
            <a:prstGeom prst="rect">
              <a:avLst/>
            </a:prstGeom>
            <a:noFill/>
          </p:spPr>
          <p:txBody>
            <a:bodyPr wrap="none" rtlCol="0">
              <a:spAutoFit/>
            </a:bodyPr>
            <a:lstStyle/>
            <a:p>
              <a:r>
                <a:rPr lang="en-US" dirty="0"/>
                <a:t> </a:t>
              </a:r>
              <a:r>
                <a:rPr lang="en-US" dirty="0" err="1"/>
                <a:t>ppl</a:t>
              </a:r>
              <a:endParaRPr lang="en-US" dirty="0"/>
            </a:p>
          </p:txBody>
        </p:sp>
        <p:sp>
          <p:nvSpPr>
            <p:cNvPr id="56" name="TextBox 55">
              <a:extLst>
                <a:ext uri="{FF2B5EF4-FFF2-40B4-BE49-F238E27FC236}">
                  <a16:creationId xmlns:a16="http://schemas.microsoft.com/office/drawing/2014/main" id="{5CE9B67D-20E5-194C-820F-AE2C4C9E95CC}"/>
                </a:ext>
              </a:extLst>
            </p:cNvPr>
            <p:cNvSpPr txBox="1"/>
            <p:nvPr/>
          </p:nvSpPr>
          <p:spPr>
            <a:xfrm>
              <a:off x="893082" y="3655011"/>
              <a:ext cx="463588" cy="307777"/>
            </a:xfrm>
            <a:prstGeom prst="rect">
              <a:avLst/>
            </a:prstGeom>
            <a:noFill/>
          </p:spPr>
          <p:txBody>
            <a:bodyPr wrap="none" rtlCol="0">
              <a:spAutoFit/>
            </a:bodyPr>
            <a:lstStyle/>
            <a:p>
              <a:r>
                <a:rPr lang="en-US" dirty="0"/>
                <a:t>sec</a:t>
              </a:r>
              <a:endParaRPr lang="en-US" sz="1600" dirty="0"/>
            </a:p>
          </p:txBody>
        </p:sp>
        <p:sp>
          <p:nvSpPr>
            <p:cNvPr id="57" name="Text Box 142">
              <a:extLst>
                <a:ext uri="{FF2B5EF4-FFF2-40B4-BE49-F238E27FC236}">
                  <a16:creationId xmlns:a16="http://schemas.microsoft.com/office/drawing/2014/main" id="{1E3DB3C1-EF19-D24E-BF9A-402189CE0217}"/>
                </a:ext>
              </a:extLst>
            </p:cNvPr>
            <p:cNvSpPr txBox="1">
              <a:spLocks noChangeArrowheads="1"/>
            </p:cNvSpPr>
            <p:nvPr/>
          </p:nvSpPr>
          <p:spPr bwMode="auto">
            <a:xfrm>
              <a:off x="505938" y="3341788"/>
              <a:ext cx="564952" cy="7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l</a:t>
              </a:r>
              <a:endParaRPr lang="en-US" sz="2000" b="0" baseline="-24000" dirty="0"/>
            </a:p>
          </p:txBody>
        </p:sp>
      </p:grpSp>
      <p:pic>
        <p:nvPicPr>
          <p:cNvPr id="62" name="Picture 7" descr="C:\Users\harchol\AppData\Local\Microsoft\Windows\Temporary Internet Files\Content.IE5\YJG7R0JC\PngMedium-men-bathroom-16419[1].gif">
            <a:extLst>
              <a:ext uri="{FF2B5EF4-FFF2-40B4-BE49-F238E27FC236}">
                <a16:creationId xmlns:a16="http://schemas.microsoft.com/office/drawing/2014/main" id="{2999E8DB-CF01-C14F-B7A1-157DCF9377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6736" y="3073615"/>
            <a:ext cx="568454" cy="74124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032B00E5-4972-7249-B3E1-2E5B4ECC60D2}"/>
              </a:ext>
            </a:extLst>
          </p:cNvPr>
          <p:cNvSpPr txBox="1"/>
          <p:nvPr/>
        </p:nvSpPr>
        <p:spPr>
          <a:xfrm>
            <a:off x="5498409" y="1733873"/>
            <a:ext cx="2764773" cy="707886"/>
          </a:xfrm>
          <a:prstGeom prst="rect">
            <a:avLst/>
          </a:prstGeom>
          <a:noFill/>
        </p:spPr>
        <p:txBody>
          <a:bodyPr wrap="square" rtlCol="0">
            <a:spAutoFit/>
          </a:bodyPr>
          <a:lstStyle/>
          <a:p>
            <a:pPr algn="ctr"/>
            <a:r>
              <a:rPr lang="en-US" sz="2000" dirty="0">
                <a:solidFill>
                  <a:srgbClr val="FF2D55"/>
                </a:solidFill>
                <a:latin typeface="Happy Monkey" panose="02000500000000020004" pitchFamily="2" charset="0"/>
              </a:rPr>
              <a:t>Solutions to reduce the waiting time?</a:t>
            </a:r>
          </a:p>
        </p:txBody>
      </p:sp>
      <p:pic>
        <p:nvPicPr>
          <p:cNvPr id="73" name="Picture 4" descr="C:\Users\harchol\AppData\Local\Microsoft\Windows\Temporary Internet Files\Content.IE5\L89T4114\funny-womens-bathroom-sign-se-2024_210[1].gif">
            <a:extLst>
              <a:ext uri="{FF2B5EF4-FFF2-40B4-BE49-F238E27FC236}">
                <a16:creationId xmlns:a16="http://schemas.microsoft.com/office/drawing/2014/main" id="{704408A7-05F4-3B42-8625-F9E9FAEF0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533" y="1832824"/>
            <a:ext cx="611657" cy="912921"/>
          </a:xfrm>
          <a:prstGeom prst="rect">
            <a:avLst/>
          </a:prstGeom>
          <a:noFill/>
          <a:extLst>
            <a:ext uri="{909E8E84-426E-40DD-AFC4-6F175D3DCCD1}">
              <a14:hiddenFill xmlns:a14="http://schemas.microsoft.com/office/drawing/2010/main">
                <a:solidFill>
                  <a:srgbClr val="FFFFFF"/>
                </a:solidFill>
              </a14:hiddenFill>
            </a:ext>
          </a:extLst>
        </p:spPr>
      </p:pic>
      <p:sp>
        <p:nvSpPr>
          <p:cNvPr id="3" name="Double Bracket 2">
            <a:extLst>
              <a:ext uri="{FF2B5EF4-FFF2-40B4-BE49-F238E27FC236}">
                <a16:creationId xmlns:a16="http://schemas.microsoft.com/office/drawing/2014/main" id="{A0BD1734-B439-864F-8244-AEBF88C528F8}"/>
              </a:ext>
            </a:extLst>
          </p:cNvPr>
          <p:cNvSpPr/>
          <p:nvPr/>
        </p:nvSpPr>
        <p:spPr>
          <a:xfrm>
            <a:off x="5225774" y="3094079"/>
            <a:ext cx="5361577" cy="3184032"/>
          </a:xfrm>
          <a:prstGeom prst="bracketPair">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4" name="Group 73">
            <a:extLst>
              <a:ext uri="{FF2B5EF4-FFF2-40B4-BE49-F238E27FC236}">
                <a16:creationId xmlns:a16="http://schemas.microsoft.com/office/drawing/2014/main" id="{7090AC82-A13D-6E4F-8E51-8F5411FA23E0}"/>
              </a:ext>
            </a:extLst>
          </p:cNvPr>
          <p:cNvGrpSpPr/>
          <p:nvPr/>
        </p:nvGrpSpPr>
        <p:grpSpPr>
          <a:xfrm>
            <a:off x="5789154" y="3865255"/>
            <a:ext cx="3366988" cy="1172757"/>
            <a:chOff x="460415" y="867929"/>
            <a:chExt cx="5388901" cy="1801962"/>
          </a:xfrm>
        </p:grpSpPr>
        <p:grpSp>
          <p:nvGrpSpPr>
            <p:cNvPr id="75" name="Group 74">
              <a:extLst>
                <a:ext uri="{FF2B5EF4-FFF2-40B4-BE49-F238E27FC236}">
                  <a16:creationId xmlns:a16="http://schemas.microsoft.com/office/drawing/2014/main" id="{10A3006D-25A8-1E49-A0A2-CBD450DBFC57}"/>
                </a:ext>
              </a:extLst>
            </p:cNvPr>
            <p:cNvGrpSpPr/>
            <p:nvPr/>
          </p:nvGrpSpPr>
          <p:grpSpPr>
            <a:xfrm>
              <a:off x="1520899" y="1526502"/>
              <a:ext cx="4328417" cy="1143389"/>
              <a:chOff x="2647950" y="1771051"/>
              <a:chExt cx="4328417" cy="1143389"/>
            </a:xfrm>
          </p:grpSpPr>
          <p:sp>
            <p:nvSpPr>
              <p:cNvPr id="89" name="Line 91">
                <a:extLst>
                  <a:ext uri="{FF2B5EF4-FFF2-40B4-BE49-F238E27FC236}">
                    <a16:creationId xmlns:a16="http://schemas.microsoft.com/office/drawing/2014/main" id="{C4C59330-C685-934C-B603-99AF8D634450}"/>
                  </a:ext>
                </a:extLst>
              </p:cNvPr>
              <p:cNvSpPr>
                <a:spLocks noChangeShapeType="1"/>
              </p:cNvSpPr>
              <p:nvPr/>
            </p:nvSpPr>
            <p:spPr bwMode="auto">
              <a:xfrm>
                <a:off x="3328989" y="1834199"/>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2">
                <a:extLst>
                  <a:ext uri="{FF2B5EF4-FFF2-40B4-BE49-F238E27FC236}">
                    <a16:creationId xmlns:a16="http://schemas.microsoft.com/office/drawing/2014/main" id="{9F32673A-B634-EC47-B567-35D68EB8B33F}"/>
                  </a:ext>
                </a:extLst>
              </p:cNvPr>
              <p:cNvSpPr>
                <a:spLocks noChangeShapeType="1"/>
              </p:cNvSpPr>
              <p:nvPr/>
            </p:nvSpPr>
            <p:spPr bwMode="auto">
              <a:xfrm flipH="1">
                <a:off x="4825496" y="1816526"/>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93">
                <a:extLst>
                  <a:ext uri="{FF2B5EF4-FFF2-40B4-BE49-F238E27FC236}">
                    <a16:creationId xmlns:a16="http://schemas.microsoft.com/office/drawing/2014/main" id="{AAEB4FBA-BC74-424D-8676-01CF6C3A406A}"/>
                  </a:ext>
                </a:extLst>
              </p:cNvPr>
              <p:cNvSpPr>
                <a:spLocks noChangeShapeType="1"/>
              </p:cNvSpPr>
              <p:nvPr/>
            </p:nvSpPr>
            <p:spPr bwMode="auto">
              <a:xfrm>
                <a:off x="3328989" y="2751866"/>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94">
                <a:extLst>
                  <a:ext uri="{FF2B5EF4-FFF2-40B4-BE49-F238E27FC236}">
                    <a16:creationId xmlns:a16="http://schemas.microsoft.com/office/drawing/2014/main" id="{B0B7E8CF-BD59-3D4C-882E-9427916449BF}"/>
                  </a:ext>
                </a:extLst>
              </p:cNvPr>
              <p:cNvSpPr>
                <a:spLocks noChangeShapeType="1"/>
              </p:cNvSpPr>
              <p:nvPr/>
            </p:nvSpPr>
            <p:spPr bwMode="auto">
              <a:xfrm>
                <a:off x="4461884"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95">
                <a:extLst>
                  <a:ext uri="{FF2B5EF4-FFF2-40B4-BE49-F238E27FC236}">
                    <a16:creationId xmlns:a16="http://schemas.microsoft.com/office/drawing/2014/main" id="{9B27979B-5076-0441-993D-CF31BEF93CDA}"/>
                  </a:ext>
                </a:extLst>
              </p:cNvPr>
              <p:cNvSpPr>
                <a:spLocks noChangeShapeType="1"/>
              </p:cNvSpPr>
              <p:nvPr/>
            </p:nvSpPr>
            <p:spPr bwMode="auto">
              <a:xfrm>
                <a:off x="4084253"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96">
                <a:extLst>
                  <a:ext uri="{FF2B5EF4-FFF2-40B4-BE49-F238E27FC236}">
                    <a16:creationId xmlns:a16="http://schemas.microsoft.com/office/drawing/2014/main" id="{A9287A5B-02F2-3E47-9695-D80E7E4ADA9B}"/>
                  </a:ext>
                </a:extLst>
              </p:cNvPr>
              <p:cNvSpPr>
                <a:spLocks noChangeShapeType="1"/>
              </p:cNvSpPr>
              <p:nvPr/>
            </p:nvSpPr>
            <p:spPr bwMode="auto">
              <a:xfrm>
                <a:off x="3706621"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Oval 97">
                <a:extLst>
                  <a:ext uri="{FF2B5EF4-FFF2-40B4-BE49-F238E27FC236}">
                    <a16:creationId xmlns:a16="http://schemas.microsoft.com/office/drawing/2014/main" id="{CDB7E082-7C2B-7948-9608-0C428F907BEB}"/>
                  </a:ext>
                </a:extLst>
              </p:cNvPr>
              <p:cNvSpPr>
                <a:spLocks noChangeArrowheads="1"/>
              </p:cNvSpPr>
              <p:nvPr/>
            </p:nvSpPr>
            <p:spPr bwMode="auto">
              <a:xfrm>
                <a:off x="4832003" y="1771051"/>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96" name="Line 98">
                <a:extLst>
                  <a:ext uri="{FF2B5EF4-FFF2-40B4-BE49-F238E27FC236}">
                    <a16:creationId xmlns:a16="http://schemas.microsoft.com/office/drawing/2014/main" id="{758AC72F-4474-FF41-A037-438AE868452B}"/>
                  </a:ext>
                </a:extLst>
              </p:cNvPr>
              <p:cNvSpPr>
                <a:spLocks noChangeShapeType="1"/>
              </p:cNvSpPr>
              <p:nvPr/>
            </p:nvSpPr>
            <p:spPr bwMode="auto">
              <a:xfrm>
                <a:off x="6178518" y="2333371"/>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7" name="AutoShape 119">
                <a:extLst>
                  <a:ext uri="{FF2B5EF4-FFF2-40B4-BE49-F238E27FC236}">
                    <a16:creationId xmlns:a16="http://schemas.microsoft.com/office/drawing/2014/main" id="{B737D333-C4EE-DA45-8BA0-7F119189A16C}"/>
                  </a:ext>
                </a:extLst>
              </p:cNvPr>
              <p:cNvSpPr>
                <a:spLocks noChangeArrowheads="1"/>
              </p:cNvSpPr>
              <p:nvPr/>
            </p:nvSpPr>
            <p:spPr bwMode="auto">
              <a:xfrm rot="5400000" flipH="1" flipV="1">
                <a:off x="2834463" y="1953399"/>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98" name="Rectangle 145" descr="Purple mesh">
                <a:extLst>
                  <a:ext uri="{FF2B5EF4-FFF2-40B4-BE49-F238E27FC236}">
                    <a16:creationId xmlns:a16="http://schemas.microsoft.com/office/drawing/2014/main" id="{882A8A16-C13C-F948-B1EE-098585907D75}"/>
                  </a:ext>
                </a:extLst>
              </p:cNvPr>
              <p:cNvSpPr>
                <a:spLocks noChangeArrowheads="1"/>
              </p:cNvSpPr>
              <p:nvPr/>
            </p:nvSpPr>
            <p:spPr bwMode="auto">
              <a:xfrm rot="5400000">
                <a:off x="3629195" y="2272701"/>
                <a:ext cx="533400" cy="152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99" name="Rectangle 174" descr="Purple mesh">
                <a:extLst>
                  <a:ext uri="{FF2B5EF4-FFF2-40B4-BE49-F238E27FC236}">
                    <a16:creationId xmlns:a16="http://schemas.microsoft.com/office/drawing/2014/main" id="{191BBFED-BDC3-0C4D-AFA3-DCF2E7D99B27}"/>
                  </a:ext>
                </a:extLst>
              </p:cNvPr>
              <p:cNvSpPr>
                <a:spLocks noChangeArrowheads="1"/>
              </p:cNvSpPr>
              <p:nvPr/>
            </p:nvSpPr>
            <p:spPr bwMode="auto">
              <a:xfrm rot="5400000">
                <a:off x="3939552" y="2192532"/>
                <a:ext cx="692150" cy="1539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00" name="Rectangle 175" descr="Purple mesh">
                <a:extLst>
                  <a:ext uri="{FF2B5EF4-FFF2-40B4-BE49-F238E27FC236}">
                    <a16:creationId xmlns:a16="http://schemas.microsoft.com/office/drawing/2014/main" id="{CB8E37FC-2020-6A46-ACB8-77A95AF1BCAF}"/>
                  </a:ext>
                </a:extLst>
              </p:cNvPr>
              <p:cNvSpPr>
                <a:spLocks noChangeArrowheads="1"/>
              </p:cNvSpPr>
              <p:nvPr/>
            </p:nvSpPr>
            <p:spPr bwMode="auto">
              <a:xfrm rot="5400000">
                <a:off x="4492795" y="2353664"/>
                <a:ext cx="315913" cy="1666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sp>
          <p:nvSpPr>
            <p:cNvPr id="76" name="Rectangle 177" descr="Purple mesh">
              <a:extLst>
                <a:ext uri="{FF2B5EF4-FFF2-40B4-BE49-F238E27FC236}">
                  <a16:creationId xmlns:a16="http://schemas.microsoft.com/office/drawing/2014/main" id="{6A0AE76E-F66B-5443-B52E-40C2DEAF42BF}"/>
                </a:ext>
              </a:extLst>
            </p:cNvPr>
            <p:cNvSpPr>
              <a:spLocks noChangeArrowheads="1"/>
            </p:cNvSpPr>
            <p:nvPr/>
          </p:nvSpPr>
          <p:spPr bwMode="auto">
            <a:xfrm rot="5400000">
              <a:off x="2312381" y="2166640"/>
              <a:ext cx="200025" cy="152400"/>
            </a:xfrm>
            <a:prstGeom prst="rect">
              <a:avLst/>
            </a:prstGeom>
            <a:solidFill>
              <a:schemeClr val="accent1">
                <a:lumMod val="75000"/>
              </a:schemeClr>
            </a:solidFill>
            <a:ln>
              <a:noFill/>
            </a:ln>
          </p:spPr>
          <p:txBody>
            <a:bodyPr wrap="none" anchor="ctr"/>
            <a:lstStyle/>
            <a:p>
              <a:endParaRPr lang="en-US"/>
            </a:p>
          </p:txBody>
        </p:sp>
        <p:grpSp>
          <p:nvGrpSpPr>
            <p:cNvPr id="77" name="Group 76">
              <a:extLst>
                <a:ext uri="{FF2B5EF4-FFF2-40B4-BE49-F238E27FC236}">
                  <a16:creationId xmlns:a16="http://schemas.microsoft.com/office/drawing/2014/main" id="{BA03FBB3-4C0A-3743-9518-DBDC757074D1}"/>
                </a:ext>
              </a:extLst>
            </p:cNvPr>
            <p:cNvGrpSpPr/>
            <p:nvPr/>
          </p:nvGrpSpPr>
          <p:grpSpPr>
            <a:xfrm>
              <a:off x="3870052" y="867929"/>
              <a:ext cx="887795" cy="1495516"/>
              <a:chOff x="4997103" y="1112478"/>
              <a:chExt cx="887795" cy="1495516"/>
            </a:xfrm>
          </p:grpSpPr>
          <p:sp>
            <p:nvSpPr>
              <p:cNvPr id="83" name="Text Box 142">
                <a:extLst>
                  <a:ext uri="{FF2B5EF4-FFF2-40B4-BE49-F238E27FC236}">
                    <a16:creationId xmlns:a16="http://schemas.microsoft.com/office/drawing/2014/main" id="{85532562-E382-C946-975F-1836E30EEAC6}"/>
                  </a:ext>
                </a:extLst>
              </p:cNvPr>
              <p:cNvSpPr txBox="1">
                <a:spLocks noChangeArrowheads="1"/>
              </p:cNvSpPr>
              <p:nvPr/>
            </p:nvSpPr>
            <p:spPr bwMode="auto">
              <a:xfrm>
                <a:off x="5348020" y="1112478"/>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pPr algn="ctr"/>
                <a:endParaRPr lang="en-US" sz="2000" b="0" dirty="0"/>
              </a:p>
            </p:txBody>
          </p:sp>
          <p:grpSp>
            <p:nvGrpSpPr>
              <p:cNvPr id="84" name="Group 83">
                <a:extLst>
                  <a:ext uri="{FF2B5EF4-FFF2-40B4-BE49-F238E27FC236}">
                    <a16:creationId xmlns:a16="http://schemas.microsoft.com/office/drawing/2014/main" id="{8E2047DE-784C-3A4A-8618-7A641F9F6F6A}"/>
                  </a:ext>
                </a:extLst>
              </p:cNvPr>
              <p:cNvGrpSpPr/>
              <p:nvPr/>
            </p:nvGrpSpPr>
            <p:grpSpPr>
              <a:xfrm>
                <a:off x="4997103" y="1798922"/>
                <a:ext cx="887795" cy="809072"/>
                <a:chOff x="5969880" y="3038775"/>
                <a:chExt cx="887795" cy="809072"/>
              </a:xfrm>
            </p:grpSpPr>
            <p:cxnSp>
              <p:nvCxnSpPr>
                <p:cNvPr id="85" name="Straight Connector 84">
                  <a:extLst>
                    <a:ext uri="{FF2B5EF4-FFF2-40B4-BE49-F238E27FC236}">
                      <a16:creationId xmlns:a16="http://schemas.microsoft.com/office/drawing/2014/main" id="{FDA80A6A-D030-D442-AA55-DAE59A58EBA6}"/>
                    </a:ext>
                  </a:extLst>
                </p:cNvPr>
                <p:cNvCxnSpPr/>
                <p:nvPr/>
              </p:nvCxnSpPr>
              <p:spPr bwMode="auto">
                <a:xfrm flipV="1">
                  <a:off x="6535467" y="3600585"/>
                  <a:ext cx="290212" cy="2695"/>
                </a:xfrm>
                <a:prstGeom prst="line">
                  <a:avLst/>
                </a:prstGeom>
                <a:noFill/>
                <a:ln w="28575" cap="flat" cmpd="sng" algn="ctr">
                  <a:solidFill>
                    <a:schemeClr val="accent2"/>
                  </a:solidFill>
                  <a:prstDash val="solid"/>
                  <a:round/>
                  <a:headEnd type="none" w="med" len="med"/>
                  <a:tailEnd type="none" w="med" len="med"/>
                </a:ln>
                <a:effectLst/>
              </p:spPr>
            </p:cxnSp>
            <p:sp>
              <p:nvSpPr>
                <p:cNvPr id="86" name="TextBox 85">
                  <a:extLst>
                    <a:ext uri="{FF2B5EF4-FFF2-40B4-BE49-F238E27FC236}">
                      <a16:creationId xmlns:a16="http://schemas.microsoft.com/office/drawing/2014/main" id="{593492CF-949E-BF49-A777-6A0127AA9433}"/>
                    </a:ext>
                  </a:extLst>
                </p:cNvPr>
                <p:cNvSpPr txBox="1"/>
                <p:nvPr/>
              </p:nvSpPr>
              <p:spPr>
                <a:xfrm>
                  <a:off x="6265718" y="3038775"/>
                  <a:ext cx="479619" cy="307777"/>
                </a:xfrm>
                <a:prstGeom prst="rect">
                  <a:avLst/>
                </a:prstGeom>
                <a:noFill/>
              </p:spPr>
              <p:txBody>
                <a:bodyPr wrap="none" rtlCol="0">
                  <a:spAutoFit/>
                </a:bodyPr>
                <a:lstStyle/>
                <a:p>
                  <a:r>
                    <a:rPr lang="en-US" dirty="0"/>
                    <a:t> </a:t>
                  </a:r>
                  <a:r>
                    <a:rPr lang="en-US" dirty="0" err="1"/>
                    <a:t>ppl</a:t>
                  </a:r>
                  <a:endParaRPr lang="en-US" dirty="0"/>
                </a:p>
              </p:txBody>
            </p:sp>
            <p:sp>
              <p:nvSpPr>
                <p:cNvPr id="87" name="TextBox 86">
                  <a:extLst>
                    <a:ext uri="{FF2B5EF4-FFF2-40B4-BE49-F238E27FC236}">
                      <a16:creationId xmlns:a16="http://schemas.microsoft.com/office/drawing/2014/main" id="{AB673247-6AFD-ED44-9CDB-425837B0B57D}"/>
                    </a:ext>
                  </a:extLst>
                </p:cNvPr>
                <p:cNvSpPr txBox="1"/>
                <p:nvPr/>
              </p:nvSpPr>
              <p:spPr>
                <a:xfrm>
                  <a:off x="6394087" y="3540070"/>
                  <a:ext cx="463588" cy="307777"/>
                </a:xfrm>
                <a:prstGeom prst="rect">
                  <a:avLst/>
                </a:prstGeom>
                <a:noFill/>
              </p:spPr>
              <p:txBody>
                <a:bodyPr wrap="none" rtlCol="0">
                  <a:spAutoFit/>
                </a:bodyPr>
                <a:lstStyle/>
                <a:p>
                  <a:r>
                    <a:rPr lang="en-US" dirty="0"/>
                    <a:t>sec</a:t>
                  </a:r>
                  <a:endParaRPr lang="en-US" sz="1600" dirty="0"/>
                </a:p>
              </p:txBody>
            </p:sp>
            <p:sp>
              <p:nvSpPr>
                <p:cNvPr id="88" name="Text Box 142">
                  <a:extLst>
                    <a:ext uri="{FF2B5EF4-FFF2-40B4-BE49-F238E27FC236}">
                      <a16:creationId xmlns:a16="http://schemas.microsoft.com/office/drawing/2014/main" id="{4EA921DC-280D-9145-9D28-1FCA87945AD5}"/>
                    </a:ext>
                  </a:extLst>
                </p:cNvPr>
                <p:cNvSpPr txBox="1">
                  <a:spLocks noChangeArrowheads="1"/>
                </p:cNvSpPr>
                <p:nvPr/>
              </p:nvSpPr>
              <p:spPr bwMode="auto">
                <a:xfrm>
                  <a:off x="5969880" y="3047266"/>
                  <a:ext cx="580345" cy="70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m</a:t>
                  </a:r>
                  <a:endParaRPr lang="en-US" sz="2000" b="0" baseline="-24000" dirty="0"/>
                </a:p>
              </p:txBody>
            </p:sp>
          </p:grpSp>
        </p:grpSp>
        <p:grpSp>
          <p:nvGrpSpPr>
            <p:cNvPr id="78" name="Group 77">
              <a:extLst>
                <a:ext uri="{FF2B5EF4-FFF2-40B4-BE49-F238E27FC236}">
                  <a16:creationId xmlns:a16="http://schemas.microsoft.com/office/drawing/2014/main" id="{A9A73237-8D16-FF4B-950F-1A4D42CFC05C}"/>
                </a:ext>
              </a:extLst>
            </p:cNvPr>
            <p:cNvGrpSpPr/>
            <p:nvPr/>
          </p:nvGrpSpPr>
          <p:grpSpPr>
            <a:xfrm>
              <a:off x="460415" y="1557280"/>
              <a:ext cx="827562" cy="880800"/>
              <a:chOff x="6065443" y="3060732"/>
              <a:chExt cx="827562" cy="880800"/>
            </a:xfrm>
          </p:grpSpPr>
          <p:cxnSp>
            <p:nvCxnSpPr>
              <p:cNvPr id="79" name="Straight Connector 78">
                <a:extLst>
                  <a:ext uri="{FF2B5EF4-FFF2-40B4-BE49-F238E27FC236}">
                    <a16:creationId xmlns:a16="http://schemas.microsoft.com/office/drawing/2014/main" id="{F321F4B6-291D-EC4C-B795-91A37BF2543B}"/>
                  </a:ext>
                </a:extLst>
              </p:cNvPr>
              <p:cNvCxnSpPr/>
              <p:nvPr/>
            </p:nvCxnSpPr>
            <p:spPr bwMode="auto">
              <a:xfrm>
                <a:off x="6538370" y="3603280"/>
                <a:ext cx="297469" cy="1841"/>
              </a:xfrm>
              <a:prstGeom prst="line">
                <a:avLst/>
              </a:prstGeom>
              <a:noFill/>
              <a:ln w="28575" cap="flat" cmpd="sng" algn="ctr">
                <a:solidFill>
                  <a:schemeClr val="accent2"/>
                </a:solidFill>
                <a:prstDash val="solid"/>
                <a:round/>
                <a:headEnd type="none" w="med" len="med"/>
                <a:tailEnd type="none" w="med" len="med"/>
              </a:ln>
              <a:effectLst/>
            </p:spPr>
          </p:cxnSp>
          <p:sp>
            <p:nvSpPr>
              <p:cNvPr id="80" name="TextBox 79">
                <a:extLst>
                  <a:ext uri="{FF2B5EF4-FFF2-40B4-BE49-F238E27FC236}">
                    <a16:creationId xmlns:a16="http://schemas.microsoft.com/office/drawing/2014/main" id="{95AA565A-C3F4-DF4F-B2E0-153D1E518BDA}"/>
                  </a:ext>
                </a:extLst>
              </p:cNvPr>
              <p:cNvSpPr txBox="1"/>
              <p:nvPr/>
            </p:nvSpPr>
            <p:spPr>
              <a:xfrm>
                <a:off x="6356378" y="3060732"/>
                <a:ext cx="479617" cy="307777"/>
              </a:xfrm>
              <a:prstGeom prst="rect">
                <a:avLst/>
              </a:prstGeom>
              <a:noFill/>
            </p:spPr>
            <p:txBody>
              <a:bodyPr wrap="none" rtlCol="0">
                <a:spAutoFit/>
              </a:bodyPr>
              <a:lstStyle/>
              <a:p>
                <a:r>
                  <a:rPr lang="en-US" dirty="0"/>
                  <a:t> </a:t>
                </a:r>
                <a:r>
                  <a:rPr lang="en-US" dirty="0" err="1"/>
                  <a:t>ppl</a:t>
                </a:r>
                <a:endParaRPr lang="en-US" dirty="0"/>
              </a:p>
            </p:txBody>
          </p:sp>
          <p:sp>
            <p:nvSpPr>
              <p:cNvPr id="81" name="TextBox 80">
                <a:extLst>
                  <a:ext uri="{FF2B5EF4-FFF2-40B4-BE49-F238E27FC236}">
                    <a16:creationId xmlns:a16="http://schemas.microsoft.com/office/drawing/2014/main" id="{C0B4C1B9-85BA-A04C-8387-AE3A74E9C9AE}"/>
                  </a:ext>
                </a:extLst>
              </p:cNvPr>
              <p:cNvSpPr txBox="1"/>
              <p:nvPr/>
            </p:nvSpPr>
            <p:spPr>
              <a:xfrm>
                <a:off x="6429417" y="3619634"/>
                <a:ext cx="463588" cy="307777"/>
              </a:xfrm>
              <a:prstGeom prst="rect">
                <a:avLst/>
              </a:prstGeom>
              <a:noFill/>
            </p:spPr>
            <p:txBody>
              <a:bodyPr wrap="none" rtlCol="0">
                <a:spAutoFit/>
              </a:bodyPr>
              <a:lstStyle/>
              <a:p>
                <a:r>
                  <a:rPr lang="en-US" dirty="0"/>
                  <a:t>sec</a:t>
                </a:r>
                <a:endParaRPr lang="en-US" sz="1600" dirty="0"/>
              </a:p>
            </p:txBody>
          </p:sp>
          <p:sp>
            <p:nvSpPr>
              <p:cNvPr id="82" name="Text Box 142">
                <a:extLst>
                  <a:ext uri="{FF2B5EF4-FFF2-40B4-BE49-F238E27FC236}">
                    <a16:creationId xmlns:a16="http://schemas.microsoft.com/office/drawing/2014/main" id="{9D261A6A-D1D2-154E-8095-FB44CADCD2FB}"/>
                  </a:ext>
                </a:extLst>
              </p:cNvPr>
              <p:cNvSpPr txBox="1">
                <a:spLocks noChangeArrowheads="1"/>
              </p:cNvSpPr>
              <p:nvPr/>
            </p:nvSpPr>
            <p:spPr bwMode="auto">
              <a:xfrm>
                <a:off x="6065443" y="3232175"/>
                <a:ext cx="564951" cy="7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l</a:t>
                </a:r>
                <a:endParaRPr lang="en-US" sz="2000" b="0" baseline="-24000" dirty="0"/>
              </a:p>
            </p:txBody>
          </p:sp>
        </p:grpSp>
      </p:grpSp>
      <p:grpSp>
        <p:nvGrpSpPr>
          <p:cNvPr id="101" name="Group 100">
            <a:extLst>
              <a:ext uri="{FF2B5EF4-FFF2-40B4-BE49-F238E27FC236}">
                <a16:creationId xmlns:a16="http://schemas.microsoft.com/office/drawing/2014/main" id="{85D2A7DD-7862-6B43-8CDD-BA07C930BA70}"/>
              </a:ext>
            </a:extLst>
          </p:cNvPr>
          <p:cNvGrpSpPr/>
          <p:nvPr/>
        </p:nvGrpSpPr>
        <p:grpSpPr>
          <a:xfrm>
            <a:off x="5834941" y="5321479"/>
            <a:ext cx="3366988" cy="744143"/>
            <a:chOff x="505938" y="3139567"/>
            <a:chExt cx="5388901" cy="1143389"/>
          </a:xfrm>
        </p:grpSpPr>
        <p:sp>
          <p:nvSpPr>
            <p:cNvPr id="102" name="Line 91">
              <a:extLst>
                <a:ext uri="{FF2B5EF4-FFF2-40B4-BE49-F238E27FC236}">
                  <a16:creationId xmlns:a16="http://schemas.microsoft.com/office/drawing/2014/main" id="{6A099BAD-5DD0-904F-B28F-B163573D0103}"/>
                </a:ext>
              </a:extLst>
            </p:cNvPr>
            <p:cNvSpPr>
              <a:spLocks noChangeShapeType="1"/>
            </p:cNvSpPr>
            <p:nvPr/>
          </p:nvSpPr>
          <p:spPr bwMode="auto">
            <a:xfrm>
              <a:off x="2247461" y="3202715"/>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92">
              <a:extLst>
                <a:ext uri="{FF2B5EF4-FFF2-40B4-BE49-F238E27FC236}">
                  <a16:creationId xmlns:a16="http://schemas.microsoft.com/office/drawing/2014/main" id="{D9382EC4-9F2C-D84E-8D97-2485D13AFCA4}"/>
                </a:ext>
              </a:extLst>
            </p:cNvPr>
            <p:cNvSpPr>
              <a:spLocks noChangeShapeType="1"/>
            </p:cNvSpPr>
            <p:nvPr/>
          </p:nvSpPr>
          <p:spPr bwMode="auto">
            <a:xfrm flipH="1">
              <a:off x="3743968" y="3185042"/>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93">
              <a:extLst>
                <a:ext uri="{FF2B5EF4-FFF2-40B4-BE49-F238E27FC236}">
                  <a16:creationId xmlns:a16="http://schemas.microsoft.com/office/drawing/2014/main" id="{C9E9A87A-3837-B44A-AFA4-ED11A82A8E8D}"/>
                </a:ext>
              </a:extLst>
            </p:cNvPr>
            <p:cNvSpPr>
              <a:spLocks noChangeShapeType="1"/>
            </p:cNvSpPr>
            <p:nvPr/>
          </p:nvSpPr>
          <p:spPr bwMode="auto">
            <a:xfrm>
              <a:off x="2247461" y="4120382"/>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Line 94">
              <a:extLst>
                <a:ext uri="{FF2B5EF4-FFF2-40B4-BE49-F238E27FC236}">
                  <a16:creationId xmlns:a16="http://schemas.microsoft.com/office/drawing/2014/main" id="{929B66B0-9748-EC4A-B545-1927BA96D901}"/>
                </a:ext>
              </a:extLst>
            </p:cNvPr>
            <p:cNvSpPr>
              <a:spLocks noChangeShapeType="1"/>
            </p:cNvSpPr>
            <p:nvPr/>
          </p:nvSpPr>
          <p:spPr bwMode="auto">
            <a:xfrm>
              <a:off x="3380356"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6" name="Line 95">
              <a:extLst>
                <a:ext uri="{FF2B5EF4-FFF2-40B4-BE49-F238E27FC236}">
                  <a16:creationId xmlns:a16="http://schemas.microsoft.com/office/drawing/2014/main" id="{F0AFAE82-302F-0A4F-AA97-587FD644444A}"/>
                </a:ext>
              </a:extLst>
            </p:cNvPr>
            <p:cNvSpPr>
              <a:spLocks noChangeShapeType="1"/>
            </p:cNvSpPr>
            <p:nvPr/>
          </p:nvSpPr>
          <p:spPr bwMode="auto">
            <a:xfrm>
              <a:off x="3002725"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96">
              <a:extLst>
                <a:ext uri="{FF2B5EF4-FFF2-40B4-BE49-F238E27FC236}">
                  <a16:creationId xmlns:a16="http://schemas.microsoft.com/office/drawing/2014/main" id="{56DF9A8D-1694-604F-84A4-EEFBCF212547}"/>
                </a:ext>
              </a:extLst>
            </p:cNvPr>
            <p:cNvSpPr>
              <a:spLocks noChangeShapeType="1"/>
            </p:cNvSpPr>
            <p:nvPr/>
          </p:nvSpPr>
          <p:spPr bwMode="auto">
            <a:xfrm>
              <a:off x="2625093"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Oval 97">
              <a:extLst>
                <a:ext uri="{FF2B5EF4-FFF2-40B4-BE49-F238E27FC236}">
                  <a16:creationId xmlns:a16="http://schemas.microsoft.com/office/drawing/2014/main" id="{65E2D447-8A09-0047-9AD6-C2F3A9222A20}"/>
                </a:ext>
              </a:extLst>
            </p:cNvPr>
            <p:cNvSpPr>
              <a:spLocks noChangeArrowheads="1"/>
            </p:cNvSpPr>
            <p:nvPr/>
          </p:nvSpPr>
          <p:spPr bwMode="auto">
            <a:xfrm>
              <a:off x="3750475" y="3139567"/>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09" name="Line 98">
              <a:extLst>
                <a:ext uri="{FF2B5EF4-FFF2-40B4-BE49-F238E27FC236}">
                  <a16:creationId xmlns:a16="http://schemas.microsoft.com/office/drawing/2014/main" id="{BED644D9-5B83-A94E-A104-69A75C59E031}"/>
                </a:ext>
              </a:extLst>
            </p:cNvPr>
            <p:cNvSpPr>
              <a:spLocks noChangeShapeType="1"/>
            </p:cNvSpPr>
            <p:nvPr/>
          </p:nvSpPr>
          <p:spPr bwMode="auto">
            <a:xfrm>
              <a:off x="5096990" y="3701887"/>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10" name="AutoShape 119">
              <a:extLst>
                <a:ext uri="{FF2B5EF4-FFF2-40B4-BE49-F238E27FC236}">
                  <a16:creationId xmlns:a16="http://schemas.microsoft.com/office/drawing/2014/main" id="{85C43B5B-8C8E-8042-A2CB-F5AA2B905E4E}"/>
                </a:ext>
              </a:extLst>
            </p:cNvPr>
            <p:cNvSpPr>
              <a:spLocks noChangeArrowheads="1"/>
            </p:cNvSpPr>
            <p:nvPr/>
          </p:nvSpPr>
          <p:spPr bwMode="auto">
            <a:xfrm rot="5400000" flipH="1" flipV="1">
              <a:off x="1752935" y="3321915"/>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11" name="Rectangle 145" descr="Purple mesh">
              <a:extLst>
                <a:ext uri="{FF2B5EF4-FFF2-40B4-BE49-F238E27FC236}">
                  <a16:creationId xmlns:a16="http://schemas.microsoft.com/office/drawing/2014/main" id="{7D05CCEF-E593-0944-A70A-D32EF00BE42B}"/>
                </a:ext>
              </a:extLst>
            </p:cNvPr>
            <p:cNvSpPr>
              <a:spLocks noChangeArrowheads="1"/>
            </p:cNvSpPr>
            <p:nvPr/>
          </p:nvSpPr>
          <p:spPr bwMode="auto">
            <a:xfrm rot="5400000">
              <a:off x="2547667" y="3641217"/>
              <a:ext cx="533400" cy="152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12" name="Rectangle 174" descr="Purple mesh">
              <a:extLst>
                <a:ext uri="{FF2B5EF4-FFF2-40B4-BE49-F238E27FC236}">
                  <a16:creationId xmlns:a16="http://schemas.microsoft.com/office/drawing/2014/main" id="{E81BEBB6-946B-364C-9724-51AFD8B62CA7}"/>
                </a:ext>
              </a:extLst>
            </p:cNvPr>
            <p:cNvSpPr>
              <a:spLocks noChangeArrowheads="1"/>
            </p:cNvSpPr>
            <p:nvPr/>
          </p:nvSpPr>
          <p:spPr bwMode="auto">
            <a:xfrm rot="5400000">
              <a:off x="2858024" y="3561048"/>
              <a:ext cx="692150" cy="1539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13" name="Rectangle 175" descr="Purple mesh">
              <a:extLst>
                <a:ext uri="{FF2B5EF4-FFF2-40B4-BE49-F238E27FC236}">
                  <a16:creationId xmlns:a16="http://schemas.microsoft.com/office/drawing/2014/main" id="{5A025E12-21F2-6148-A2ED-22072FDD8ADF}"/>
                </a:ext>
              </a:extLst>
            </p:cNvPr>
            <p:cNvSpPr>
              <a:spLocks noChangeArrowheads="1"/>
            </p:cNvSpPr>
            <p:nvPr/>
          </p:nvSpPr>
          <p:spPr bwMode="auto">
            <a:xfrm rot="5400000">
              <a:off x="3411267" y="3722180"/>
              <a:ext cx="315913" cy="1666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14" name="Rectangle 177" descr="Purple mesh">
              <a:extLst>
                <a:ext uri="{FF2B5EF4-FFF2-40B4-BE49-F238E27FC236}">
                  <a16:creationId xmlns:a16="http://schemas.microsoft.com/office/drawing/2014/main" id="{3860458B-A3BD-5841-85D4-D0DD6EB22BBA}"/>
                </a:ext>
              </a:extLst>
            </p:cNvPr>
            <p:cNvSpPr>
              <a:spLocks noChangeArrowheads="1"/>
            </p:cNvSpPr>
            <p:nvPr/>
          </p:nvSpPr>
          <p:spPr bwMode="auto">
            <a:xfrm rot="5400000">
              <a:off x="2357904" y="3779705"/>
              <a:ext cx="200025" cy="152400"/>
            </a:xfrm>
            <a:prstGeom prst="rect">
              <a:avLst/>
            </a:prstGeom>
            <a:solidFill>
              <a:schemeClr val="accent1">
                <a:lumMod val="75000"/>
              </a:schemeClr>
            </a:solidFill>
            <a:ln>
              <a:noFill/>
            </a:ln>
          </p:spPr>
          <p:txBody>
            <a:bodyPr wrap="none" anchor="ctr"/>
            <a:lstStyle/>
            <a:p>
              <a:endParaRPr lang="en-US"/>
            </a:p>
          </p:txBody>
        </p:sp>
        <p:grpSp>
          <p:nvGrpSpPr>
            <p:cNvPr id="115" name="Group 114">
              <a:extLst>
                <a:ext uri="{FF2B5EF4-FFF2-40B4-BE49-F238E27FC236}">
                  <a16:creationId xmlns:a16="http://schemas.microsoft.com/office/drawing/2014/main" id="{BC3E5661-3416-5340-B34E-AD518BA731F6}"/>
                </a:ext>
              </a:extLst>
            </p:cNvPr>
            <p:cNvGrpSpPr/>
            <p:nvPr/>
          </p:nvGrpSpPr>
          <p:grpSpPr>
            <a:xfrm>
              <a:off x="4297982" y="3232258"/>
              <a:ext cx="580270" cy="759574"/>
              <a:chOff x="4191104" y="3232258"/>
              <a:chExt cx="580270" cy="759574"/>
            </a:xfrm>
          </p:grpSpPr>
          <p:cxnSp>
            <p:nvCxnSpPr>
              <p:cNvPr id="121" name="Straight Connector 120">
                <a:extLst>
                  <a:ext uri="{FF2B5EF4-FFF2-40B4-BE49-F238E27FC236}">
                    <a16:creationId xmlns:a16="http://schemas.microsoft.com/office/drawing/2014/main" id="{3ABEAF30-71E8-0C48-888D-FD12018999A3}"/>
                  </a:ext>
                </a:extLst>
              </p:cNvPr>
              <p:cNvCxnSpPr/>
              <p:nvPr/>
            </p:nvCxnSpPr>
            <p:spPr bwMode="auto">
              <a:xfrm flipV="1">
                <a:off x="4481162" y="3729248"/>
                <a:ext cx="290212" cy="2695"/>
              </a:xfrm>
              <a:prstGeom prst="line">
                <a:avLst/>
              </a:prstGeom>
              <a:noFill/>
              <a:ln w="28575" cap="flat" cmpd="sng" algn="ctr">
                <a:solidFill>
                  <a:schemeClr val="accent2"/>
                </a:solidFill>
                <a:prstDash val="solid"/>
                <a:round/>
                <a:headEnd type="none" w="med" len="med"/>
                <a:tailEnd type="none" w="med" len="med"/>
              </a:ln>
              <a:effectLst/>
            </p:spPr>
          </p:cxnSp>
          <p:sp>
            <p:nvSpPr>
              <p:cNvPr id="122" name="TextBox 121">
                <a:extLst>
                  <a:ext uri="{FF2B5EF4-FFF2-40B4-BE49-F238E27FC236}">
                    <a16:creationId xmlns:a16="http://schemas.microsoft.com/office/drawing/2014/main" id="{7C6B83BB-CBCC-5C43-8176-C247C8B1093B}"/>
                  </a:ext>
                </a:extLst>
              </p:cNvPr>
              <p:cNvSpPr txBox="1"/>
              <p:nvPr/>
            </p:nvSpPr>
            <p:spPr>
              <a:xfrm>
                <a:off x="4191104" y="3232258"/>
                <a:ext cx="479618" cy="307777"/>
              </a:xfrm>
              <a:prstGeom prst="rect">
                <a:avLst/>
              </a:prstGeom>
              <a:noFill/>
            </p:spPr>
            <p:txBody>
              <a:bodyPr wrap="none" rtlCol="0">
                <a:spAutoFit/>
              </a:bodyPr>
              <a:lstStyle/>
              <a:p>
                <a:r>
                  <a:rPr lang="en-US" dirty="0"/>
                  <a:t> </a:t>
                </a:r>
                <a:r>
                  <a:rPr lang="en-US" dirty="0" err="1"/>
                  <a:t>ppl</a:t>
                </a:r>
                <a:endParaRPr lang="en-US" dirty="0"/>
              </a:p>
            </p:txBody>
          </p:sp>
          <p:sp>
            <p:nvSpPr>
              <p:cNvPr id="123" name="TextBox 122">
                <a:extLst>
                  <a:ext uri="{FF2B5EF4-FFF2-40B4-BE49-F238E27FC236}">
                    <a16:creationId xmlns:a16="http://schemas.microsoft.com/office/drawing/2014/main" id="{66DE9CB9-CB26-5C41-924B-3DA1FEAD64B0}"/>
                  </a:ext>
                </a:extLst>
              </p:cNvPr>
              <p:cNvSpPr txBox="1"/>
              <p:nvPr/>
            </p:nvSpPr>
            <p:spPr>
              <a:xfrm>
                <a:off x="4248844" y="3684055"/>
                <a:ext cx="463588" cy="307777"/>
              </a:xfrm>
              <a:prstGeom prst="rect">
                <a:avLst/>
              </a:prstGeom>
              <a:noFill/>
            </p:spPr>
            <p:txBody>
              <a:bodyPr wrap="none" rtlCol="0">
                <a:spAutoFit/>
              </a:bodyPr>
              <a:lstStyle/>
              <a:p>
                <a:r>
                  <a:rPr lang="en-US" dirty="0"/>
                  <a:t>sec</a:t>
                </a:r>
                <a:endParaRPr lang="en-US" sz="1600" dirty="0"/>
              </a:p>
            </p:txBody>
          </p:sp>
        </p:grpSp>
        <p:sp>
          <p:nvSpPr>
            <p:cNvPr id="116" name="Text Box 142">
              <a:extLst>
                <a:ext uri="{FF2B5EF4-FFF2-40B4-BE49-F238E27FC236}">
                  <a16:creationId xmlns:a16="http://schemas.microsoft.com/office/drawing/2014/main" id="{39C1747C-27E5-2A42-8004-BE28712C7C44}"/>
                </a:ext>
              </a:extLst>
            </p:cNvPr>
            <p:cNvSpPr txBox="1">
              <a:spLocks noChangeArrowheads="1"/>
            </p:cNvSpPr>
            <p:nvPr/>
          </p:nvSpPr>
          <p:spPr bwMode="auto">
            <a:xfrm>
              <a:off x="3786180" y="3329378"/>
              <a:ext cx="1031717" cy="7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2m</a:t>
              </a:r>
              <a:endParaRPr lang="en-US" sz="2000" b="0" baseline="-24000" dirty="0"/>
            </a:p>
          </p:txBody>
        </p:sp>
        <p:cxnSp>
          <p:nvCxnSpPr>
            <p:cNvPr id="117" name="Straight Connector 116">
              <a:extLst>
                <a:ext uri="{FF2B5EF4-FFF2-40B4-BE49-F238E27FC236}">
                  <a16:creationId xmlns:a16="http://schemas.microsoft.com/office/drawing/2014/main" id="{A4F8AA7C-9A3A-A84B-A28F-6CC8611E9954}"/>
                </a:ext>
              </a:extLst>
            </p:cNvPr>
            <p:cNvCxnSpPr/>
            <p:nvPr/>
          </p:nvCxnSpPr>
          <p:spPr bwMode="auto">
            <a:xfrm>
              <a:off x="978865" y="3712893"/>
              <a:ext cx="297469" cy="1841"/>
            </a:xfrm>
            <a:prstGeom prst="line">
              <a:avLst/>
            </a:prstGeom>
            <a:noFill/>
            <a:ln w="28575" cap="flat" cmpd="sng" algn="ctr">
              <a:solidFill>
                <a:schemeClr val="accent2"/>
              </a:solidFill>
              <a:prstDash val="solid"/>
              <a:round/>
              <a:headEnd type="none" w="med" len="med"/>
              <a:tailEnd type="none" w="med" len="med"/>
            </a:ln>
            <a:effectLst/>
          </p:spPr>
        </p:cxnSp>
        <p:sp>
          <p:nvSpPr>
            <p:cNvPr id="118" name="TextBox 117">
              <a:extLst>
                <a:ext uri="{FF2B5EF4-FFF2-40B4-BE49-F238E27FC236}">
                  <a16:creationId xmlns:a16="http://schemas.microsoft.com/office/drawing/2014/main" id="{2BA99080-161B-BA40-B98B-49D6C996613B}"/>
                </a:ext>
              </a:extLst>
            </p:cNvPr>
            <p:cNvSpPr txBox="1"/>
            <p:nvPr/>
          </p:nvSpPr>
          <p:spPr>
            <a:xfrm>
              <a:off x="775488" y="3172783"/>
              <a:ext cx="479619" cy="307777"/>
            </a:xfrm>
            <a:prstGeom prst="rect">
              <a:avLst/>
            </a:prstGeom>
            <a:noFill/>
          </p:spPr>
          <p:txBody>
            <a:bodyPr wrap="none" rtlCol="0">
              <a:spAutoFit/>
            </a:bodyPr>
            <a:lstStyle/>
            <a:p>
              <a:r>
                <a:rPr lang="en-US" dirty="0"/>
                <a:t> </a:t>
              </a:r>
              <a:r>
                <a:rPr lang="en-US" dirty="0" err="1"/>
                <a:t>ppl</a:t>
              </a:r>
              <a:endParaRPr lang="en-US" dirty="0"/>
            </a:p>
          </p:txBody>
        </p:sp>
        <p:sp>
          <p:nvSpPr>
            <p:cNvPr id="119" name="TextBox 118">
              <a:extLst>
                <a:ext uri="{FF2B5EF4-FFF2-40B4-BE49-F238E27FC236}">
                  <a16:creationId xmlns:a16="http://schemas.microsoft.com/office/drawing/2014/main" id="{3AFD2735-7A17-424C-AAE3-BE71AA6CEC03}"/>
                </a:ext>
              </a:extLst>
            </p:cNvPr>
            <p:cNvSpPr txBox="1"/>
            <p:nvPr/>
          </p:nvSpPr>
          <p:spPr>
            <a:xfrm>
              <a:off x="893082" y="3655011"/>
              <a:ext cx="463588" cy="307777"/>
            </a:xfrm>
            <a:prstGeom prst="rect">
              <a:avLst/>
            </a:prstGeom>
            <a:noFill/>
          </p:spPr>
          <p:txBody>
            <a:bodyPr wrap="none" rtlCol="0">
              <a:spAutoFit/>
            </a:bodyPr>
            <a:lstStyle/>
            <a:p>
              <a:r>
                <a:rPr lang="en-US" dirty="0"/>
                <a:t>sec</a:t>
              </a:r>
              <a:endParaRPr lang="en-US" sz="1600" dirty="0"/>
            </a:p>
          </p:txBody>
        </p:sp>
        <p:sp>
          <p:nvSpPr>
            <p:cNvPr id="120" name="Text Box 142">
              <a:extLst>
                <a:ext uri="{FF2B5EF4-FFF2-40B4-BE49-F238E27FC236}">
                  <a16:creationId xmlns:a16="http://schemas.microsoft.com/office/drawing/2014/main" id="{0F7343D4-35E4-1247-A921-B75C3FF5A315}"/>
                </a:ext>
              </a:extLst>
            </p:cNvPr>
            <p:cNvSpPr txBox="1">
              <a:spLocks noChangeArrowheads="1"/>
            </p:cNvSpPr>
            <p:nvPr/>
          </p:nvSpPr>
          <p:spPr bwMode="auto">
            <a:xfrm>
              <a:off x="505938" y="3341788"/>
              <a:ext cx="564952" cy="7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l</a:t>
              </a:r>
              <a:endParaRPr lang="en-US" sz="2000" b="0" baseline="-24000" dirty="0"/>
            </a:p>
          </p:txBody>
        </p:sp>
      </p:grpSp>
      <p:pic>
        <p:nvPicPr>
          <p:cNvPr id="124" name="Picture 7" descr="C:\Users\harchol\AppData\Local\Microsoft\Windows\Temporary Internet Files\Content.IE5\YJG7R0JC\PngMedium-men-bathroom-16419[1].gif">
            <a:extLst>
              <a:ext uri="{FF2B5EF4-FFF2-40B4-BE49-F238E27FC236}">
                <a16:creationId xmlns:a16="http://schemas.microsoft.com/office/drawing/2014/main" id="{AE7E2729-DB75-4D4B-9696-D23048DB082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5132" y="5275274"/>
            <a:ext cx="568454" cy="741245"/>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4" descr="C:\Users\harchol\AppData\Local\Microsoft\Windows\Temporary Internet Files\Content.IE5\L89T4114\funny-womens-bathroom-sign-se-2024_210[1].gif">
            <a:extLst>
              <a:ext uri="{FF2B5EF4-FFF2-40B4-BE49-F238E27FC236}">
                <a16:creationId xmlns:a16="http://schemas.microsoft.com/office/drawing/2014/main" id="{64A7472E-8EF8-1741-A9FE-563A4F66DF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19599" y="4229635"/>
            <a:ext cx="611657" cy="912921"/>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4EB119EF-703C-A44D-B8BB-8BEF2A9503B9}"/>
              </a:ext>
            </a:extLst>
          </p:cNvPr>
          <p:cNvGrpSpPr/>
          <p:nvPr/>
        </p:nvGrpSpPr>
        <p:grpSpPr>
          <a:xfrm>
            <a:off x="5791473" y="2908854"/>
            <a:ext cx="3366988" cy="1172757"/>
            <a:chOff x="460415" y="867929"/>
            <a:chExt cx="5388901" cy="1801962"/>
          </a:xfrm>
        </p:grpSpPr>
        <p:grpSp>
          <p:nvGrpSpPr>
            <p:cNvPr id="127" name="Group 126">
              <a:extLst>
                <a:ext uri="{FF2B5EF4-FFF2-40B4-BE49-F238E27FC236}">
                  <a16:creationId xmlns:a16="http://schemas.microsoft.com/office/drawing/2014/main" id="{41EE3361-28B7-6A41-B629-7771B10E4067}"/>
                </a:ext>
              </a:extLst>
            </p:cNvPr>
            <p:cNvGrpSpPr/>
            <p:nvPr/>
          </p:nvGrpSpPr>
          <p:grpSpPr>
            <a:xfrm>
              <a:off x="1520899" y="1526502"/>
              <a:ext cx="4328417" cy="1143389"/>
              <a:chOff x="2647950" y="1771051"/>
              <a:chExt cx="4328417" cy="1143389"/>
            </a:xfrm>
          </p:grpSpPr>
          <p:sp>
            <p:nvSpPr>
              <p:cNvPr id="141" name="Line 91">
                <a:extLst>
                  <a:ext uri="{FF2B5EF4-FFF2-40B4-BE49-F238E27FC236}">
                    <a16:creationId xmlns:a16="http://schemas.microsoft.com/office/drawing/2014/main" id="{0DDDBB4C-6601-2148-AD45-970FB941A48E}"/>
                  </a:ext>
                </a:extLst>
              </p:cNvPr>
              <p:cNvSpPr>
                <a:spLocks noChangeShapeType="1"/>
              </p:cNvSpPr>
              <p:nvPr/>
            </p:nvSpPr>
            <p:spPr bwMode="auto">
              <a:xfrm>
                <a:off x="3328989" y="1834199"/>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92">
                <a:extLst>
                  <a:ext uri="{FF2B5EF4-FFF2-40B4-BE49-F238E27FC236}">
                    <a16:creationId xmlns:a16="http://schemas.microsoft.com/office/drawing/2014/main" id="{CFFBD35A-FBC8-DF4F-895F-933E96D42ED5}"/>
                  </a:ext>
                </a:extLst>
              </p:cNvPr>
              <p:cNvSpPr>
                <a:spLocks noChangeShapeType="1"/>
              </p:cNvSpPr>
              <p:nvPr/>
            </p:nvSpPr>
            <p:spPr bwMode="auto">
              <a:xfrm flipH="1">
                <a:off x="4825496" y="1816526"/>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Line 93">
                <a:extLst>
                  <a:ext uri="{FF2B5EF4-FFF2-40B4-BE49-F238E27FC236}">
                    <a16:creationId xmlns:a16="http://schemas.microsoft.com/office/drawing/2014/main" id="{3593E8B0-6E4D-1647-8A49-B0D96F6CA118}"/>
                  </a:ext>
                </a:extLst>
              </p:cNvPr>
              <p:cNvSpPr>
                <a:spLocks noChangeShapeType="1"/>
              </p:cNvSpPr>
              <p:nvPr/>
            </p:nvSpPr>
            <p:spPr bwMode="auto">
              <a:xfrm>
                <a:off x="3328989" y="2751866"/>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4" name="Line 94">
                <a:extLst>
                  <a:ext uri="{FF2B5EF4-FFF2-40B4-BE49-F238E27FC236}">
                    <a16:creationId xmlns:a16="http://schemas.microsoft.com/office/drawing/2014/main" id="{B0F73563-46DB-A048-9CB8-464C03A5674E}"/>
                  </a:ext>
                </a:extLst>
              </p:cNvPr>
              <p:cNvSpPr>
                <a:spLocks noChangeShapeType="1"/>
              </p:cNvSpPr>
              <p:nvPr/>
            </p:nvSpPr>
            <p:spPr bwMode="auto">
              <a:xfrm>
                <a:off x="4461884"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5" name="Line 95">
                <a:extLst>
                  <a:ext uri="{FF2B5EF4-FFF2-40B4-BE49-F238E27FC236}">
                    <a16:creationId xmlns:a16="http://schemas.microsoft.com/office/drawing/2014/main" id="{C59ABA9A-4D50-EA43-B876-CBFD805B1F70}"/>
                  </a:ext>
                </a:extLst>
              </p:cNvPr>
              <p:cNvSpPr>
                <a:spLocks noChangeShapeType="1"/>
              </p:cNvSpPr>
              <p:nvPr/>
            </p:nvSpPr>
            <p:spPr bwMode="auto">
              <a:xfrm>
                <a:off x="4084253"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6" name="Line 96">
                <a:extLst>
                  <a:ext uri="{FF2B5EF4-FFF2-40B4-BE49-F238E27FC236}">
                    <a16:creationId xmlns:a16="http://schemas.microsoft.com/office/drawing/2014/main" id="{30C31670-2C93-9E4F-BF1C-FAC2D03EA020}"/>
                  </a:ext>
                </a:extLst>
              </p:cNvPr>
              <p:cNvSpPr>
                <a:spLocks noChangeShapeType="1"/>
              </p:cNvSpPr>
              <p:nvPr/>
            </p:nvSpPr>
            <p:spPr bwMode="auto">
              <a:xfrm>
                <a:off x="3706621"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Oval 97">
                <a:extLst>
                  <a:ext uri="{FF2B5EF4-FFF2-40B4-BE49-F238E27FC236}">
                    <a16:creationId xmlns:a16="http://schemas.microsoft.com/office/drawing/2014/main" id="{E2D2CBFC-7D2B-094B-992E-C92920FACFA8}"/>
                  </a:ext>
                </a:extLst>
              </p:cNvPr>
              <p:cNvSpPr>
                <a:spLocks noChangeArrowheads="1"/>
              </p:cNvSpPr>
              <p:nvPr/>
            </p:nvSpPr>
            <p:spPr bwMode="auto">
              <a:xfrm>
                <a:off x="4832003" y="1771051"/>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48" name="Line 98">
                <a:extLst>
                  <a:ext uri="{FF2B5EF4-FFF2-40B4-BE49-F238E27FC236}">
                    <a16:creationId xmlns:a16="http://schemas.microsoft.com/office/drawing/2014/main" id="{CDA5247A-CB5E-504D-AA76-9DD9B673D77E}"/>
                  </a:ext>
                </a:extLst>
              </p:cNvPr>
              <p:cNvSpPr>
                <a:spLocks noChangeShapeType="1"/>
              </p:cNvSpPr>
              <p:nvPr/>
            </p:nvSpPr>
            <p:spPr bwMode="auto">
              <a:xfrm>
                <a:off x="6178518" y="2333371"/>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9" name="AutoShape 119">
                <a:extLst>
                  <a:ext uri="{FF2B5EF4-FFF2-40B4-BE49-F238E27FC236}">
                    <a16:creationId xmlns:a16="http://schemas.microsoft.com/office/drawing/2014/main" id="{66D5F1AB-F499-7A4B-AD32-ACF90027FEC7}"/>
                  </a:ext>
                </a:extLst>
              </p:cNvPr>
              <p:cNvSpPr>
                <a:spLocks noChangeArrowheads="1"/>
              </p:cNvSpPr>
              <p:nvPr/>
            </p:nvSpPr>
            <p:spPr bwMode="auto">
              <a:xfrm rot="5400000" flipH="1" flipV="1">
                <a:off x="2834463" y="1953399"/>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150" name="Rectangle 145" descr="Purple mesh">
                <a:extLst>
                  <a:ext uri="{FF2B5EF4-FFF2-40B4-BE49-F238E27FC236}">
                    <a16:creationId xmlns:a16="http://schemas.microsoft.com/office/drawing/2014/main" id="{E8A6333C-C412-0146-BAB2-EE5ACFDBCE36}"/>
                  </a:ext>
                </a:extLst>
              </p:cNvPr>
              <p:cNvSpPr>
                <a:spLocks noChangeArrowheads="1"/>
              </p:cNvSpPr>
              <p:nvPr/>
            </p:nvSpPr>
            <p:spPr bwMode="auto">
              <a:xfrm rot="5400000">
                <a:off x="3629195" y="2272701"/>
                <a:ext cx="533400" cy="152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51" name="Rectangle 174" descr="Purple mesh">
                <a:extLst>
                  <a:ext uri="{FF2B5EF4-FFF2-40B4-BE49-F238E27FC236}">
                    <a16:creationId xmlns:a16="http://schemas.microsoft.com/office/drawing/2014/main" id="{E75CF900-DC90-B54C-9BDD-B6A2E6B616B7}"/>
                  </a:ext>
                </a:extLst>
              </p:cNvPr>
              <p:cNvSpPr>
                <a:spLocks noChangeArrowheads="1"/>
              </p:cNvSpPr>
              <p:nvPr/>
            </p:nvSpPr>
            <p:spPr bwMode="auto">
              <a:xfrm rot="5400000">
                <a:off x="3939552" y="2192532"/>
                <a:ext cx="692150" cy="1539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52" name="Rectangle 175" descr="Purple mesh">
                <a:extLst>
                  <a:ext uri="{FF2B5EF4-FFF2-40B4-BE49-F238E27FC236}">
                    <a16:creationId xmlns:a16="http://schemas.microsoft.com/office/drawing/2014/main" id="{1C612BE7-56DB-9444-8D72-3493F07C4956}"/>
                  </a:ext>
                </a:extLst>
              </p:cNvPr>
              <p:cNvSpPr>
                <a:spLocks noChangeArrowheads="1"/>
              </p:cNvSpPr>
              <p:nvPr/>
            </p:nvSpPr>
            <p:spPr bwMode="auto">
              <a:xfrm rot="5400000">
                <a:off x="4492795" y="2353664"/>
                <a:ext cx="315913" cy="1666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sp>
          <p:nvSpPr>
            <p:cNvPr id="128" name="Rectangle 177" descr="Purple mesh">
              <a:extLst>
                <a:ext uri="{FF2B5EF4-FFF2-40B4-BE49-F238E27FC236}">
                  <a16:creationId xmlns:a16="http://schemas.microsoft.com/office/drawing/2014/main" id="{0265C295-6ACE-BD49-843A-BAE29645C340}"/>
                </a:ext>
              </a:extLst>
            </p:cNvPr>
            <p:cNvSpPr>
              <a:spLocks noChangeArrowheads="1"/>
            </p:cNvSpPr>
            <p:nvPr/>
          </p:nvSpPr>
          <p:spPr bwMode="auto">
            <a:xfrm rot="5400000">
              <a:off x="2312381" y="2166640"/>
              <a:ext cx="200025" cy="152400"/>
            </a:xfrm>
            <a:prstGeom prst="rect">
              <a:avLst/>
            </a:prstGeom>
            <a:solidFill>
              <a:schemeClr val="accent1">
                <a:lumMod val="75000"/>
              </a:schemeClr>
            </a:solidFill>
            <a:ln>
              <a:noFill/>
            </a:ln>
          </p:spPr>
          <p:txBody>
            <a:bodyPr wrap="none" anchor="ctr"/>
            <a:lstStyle/>
            <a:p>
              <a:endParaRPr lang="en-US"/>
            </a:p>
          </p:txBody>
        </p:sp>
        <p:grpSp>
          <p:nvGrpSpPr>
            <p:cNvPr id="129" name="Group 128">
              <a:extLst>
                <a:ext uri="{FF2B5EF4-FFF2-40B4-BE49-F238E27FC236}">
                  <a16:creationId xmlns:a16="http://schemas.microsoft.com/office/drawing/2014/main" id="{C139E285-63D4-BE42-AA00-340A8C9E45DD}"/>
                </a:ext>
              </a:extLst>
            </p:cNvPr>
            <p:cNvGrpSpPr/>
            <p:nvPr/>
          </p:nvGrpSpPr>
          <p:grpSpPr>
            <a:xfrm>
              <a:off x="3870052" y="867929"/>
              <a:ext cx="887795" cy="1495516"/>
              <a:chOff x="4997103" y="1112478"/>
              <a:chExt cx="887795" cy="1495516"/>
            </a:xfrm>
          </p:grpSpPr>
          <p:sp>
            <p:nvSpPr>
              <p:cNvPr id="135" name="Text Box 142">
                <a:extLst>
                  <a:ext uri="{FF2B5EF4-FFF2-40B4-BE49-F238E27FC236}">
                    <a16:creationId xmlns:a16="http://schemas.microsoft.com/office/drawing/2014/main" id="{EDF21B76-A936-FB4A-94C6-516050616AEA}"/>
                  </a:ext>
                </a:extLst>
              </p:cNvPr>
              <p:cNvSpPr txBox="1">
                <a:spLocks noChangeArrowheads="1"/>
              </p:cNvSpPr>
              <p:nvPr/>
            </p:nvSpPr>
            <p:spPr bwMode="auto">
              <a:xfrm>
                <a:off x="5348020" y="1112478"/>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pPr algn="ctr"/>
                <a:endParaRPr lang="en-US" sz="2000" b="0" dirty="0"/>
              </a:p>
            </p:txBody>
          </p:sp>
          <p:grpSp>
            <p:nvGrpSpPr>
              <p:cNvPr id="136" name="Group 135">
                <a:extLst>
                  <a:ext uri="{FF2B5EF4-FFF2-40B4-BE49-F238E27FC236}">
                    <a16:creationId xmlns:a16="http://schemas.microsoft.com/office/drawing/2014/main" id="{3A5DE4F0-7C8D-C44D-889A-220C3928792E}"/>
                  </a:ext>
                </a:extLst>
              </p:cNvPr>
              <p:cNvGrpSpPr/>
              <p:nvPr/>
            </p:nvGrpSpPr>
            <p:grpSpPr>
              <a:xfrm>
                <a:off x="4997103" y="1798922"/>
                <a:ext cx="887795" cy="809072"/>
                <a:chOff x="5969880" y="3038775"/>
                <a:chExt cx="887795" cy="809072"/>
              </a:xfrm>
            </p:grpSpPr>
            <p:cxnSp>
              <p:nvCxnSpPr>
                <p:cNvPr id="137" name="Straight Connector 136">
                  <a:extLst>
                    <a:ext uri="{FF2B5EF4-FFF2-40B4-BE49-F238E27FC236}">
                      <a16:creationId xmlns:a16="http://schemas.microsoft.com/office/drawing/2014/main" id="{28EA5D85-7ED8-4C44-8180-6E95D6D9FC15}"/>
                    </a:ext>
                  </a:extLst>
                </p:cNvPr>
                <p:cNvCxnSpPr/>
                <p:nvPr/>
              </p:nvCxnSpPr>
              <p:spPr bwMode="auto">
                <a:xfrm flipV="1">
                  <a:off x="6535467" y="3600585"/>
                  <a:ext cx="290212" cy="2695"/>
                </a:xfrm>
                <a:prstGeom prst="line">
                  <a:avLst/>
                </a:prstGeom>
                <a:noFill/>
                <a:ln w="28575" cap="flat" cmpd="sng" algn="ctr">
                  <a:solidFill>
                    <a:schemeClr val="accent2"/>
                  </a:solidFill>
                  <a:prstDash val="solid"/>
                  <a:round/>
                  <a:headEnd type="none" w="med" len="med"/>
                  <a:tailEnd type="none" w="med" len="med"/>
                </a:ln>
                <a:effectLst/>
              </p:spPr>
            </p:cxnSp>
            <p:sp>
              <p:nvSpPr>
                <p:cNvPr id="138" name="TextBox 137">
                  <a:extLst>
                    <a:ext uri="{FF2B5EF4-FFF2-40B4-BE49-F238E27FC236}">
                      <a16:creationId xmlns:a16="http://schemas.microsoft.com/office/drawing/2014/main" id="{2AF6962C-4208-8E47-8636-A206890C26DB}"/>
                    </a:ext>
                  </a:extLst>
                </p:cNvPr>
                <p:cNvSpPr txBox="1"/>
                <p:nvPr/>
              </p:nvSpPr>
              <p:spPr>
                <a:xfrm>
                  <a:off x="6265718" y="3038775"/>
                  <a:ext cx="479619" cy="307777"/>
                </a:xfrm>
                <a:prstGeom prst="rect">
                  <a:avLst/>
                </a:prstGeom>
                <a:noFill/>
              </p:spPr>
              <p:txBody>
                <a:bodyPr wrap="none" rtlCol="0">
                  <a:spAutoFit/>
                </a:bodyPr>
                <a:lstStyle/>
                <a:p>
                  <a:r>
                    <a:rPr lang="en-US" dirty="0"/>
                    <a:t> </a:t>
                  </a:r>
                  <a:r>
                    <a:rPr lang="en-US" dirty="0" err="1"/>
                    <a:t>ppl</a:t>
                  </a:r>
                  <a:endParaRPr lang="en-US" dirty="0"/>
                </a:p>
              </p:txBody>
            </p:sp>
            <p:sp>
              <p:nvSpPr>
                <p:cNvPr id="139" name="TextBox 138">
                  <a:extLst>
                    <a:ext uri="{FF2B5EF4-FFF2-40B4-BE49-F238E27FC236}">
                      <a16:creationId xmlns:a16="http://schemas.microsoft.com/office/drawing/2014/main" id="{79D40B1E-5519-D44E-9693-8B2CE9E40BA0}"/>
                    </a:ext>
                  </a:extLst>
                </p:cNvPr>
                <p:cNvSpPr txBox="1"/>
                <p:nvPr/>
              </p:nvSpPr>
              <p:spPr>
                <a:xfrm>
                  <a:off x="6394087" y="3540070"/>
                  <a:ext cx="463588" cy="307777"/>
                </a:xfrm>
                <a:prstGeom prst="rect">
                  <a:avLst/>
                </a:prstGeom>
                <a:noFill/>
              </p:spPr>
              <p:txBody>
                <a:bodyPr wrap="none" rtlCol="0">
                  <a:spAutoFit/>
                </a:bodyPr>
                <a:lstStyle/>
                <a:p>
                  <a:r>
                    <a:rPr lang="en-US" dirty="0"/>
                    <a:t>sec</a:t>
                  </a:r>
                  <a:endParaRPr lang="en-US" sz="1600" dirty="0"/>
                </a:p>
              </p:txBody>
            </p:sp>
            <p:sp>
              <p:nvSpPr>
                <p:cNvPr id="140" name="Text Box 142">
                  <a:extLst>
                    <a:ext uri="{FF2B5EF4-FFF2-40B4-BE49-F238E27FC236}">
                      <a16:creationId xmlns:a16="http://schemas.microsoft.com/office/drawing/2014/main" id="{8E676D9C-F72B-AC43-BDA9-9FF82A588FAB}"/>
                    </a:ext>
                  </a:extLst>
                </p:cNvPr>
                <p:cNvSpPr txBox="1">
                  <a:spLocks noChangeArrowheads="1"/>
                </p:cNvSpPr>
                <p:nvPr/>
              </p:nvSpPr>
              <p:spPr bwMode="auto">
                <a:xfrm>
                  <a:off x="5969880" y="3047266"/>
                  <a:ext cx="580345" cy="70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m</a:t>
                  </a:r>
                  <a:endParaRPr lang="en-US" sz="2000" b="0" baseline="-24000" dirty="0"/>
                </a:p>
              </p:txBody>
            </p:sp>
          </p:grpSp>
        </p:grpSp>
        <p:grpSp>
          <p:nvGrpSpPr>
            <p:cNvPr id="130" name="Group 129">
              <a:extLst>
                <a:ext uri="{FF2B5EF4-FFF2-40B4-BE49-F238E27FC236}">
                  <a16:creationId xmlns:a16="http://schemas.microsoft.com/office/drawing/2014/main" id="{0AB08B61-1646-3D4A-A7A7-F74A74C72896}"/>
                </a:ext>
              </a:extLst>
            </p:cNvPr>
            <p:cNvGrpSpPr/>
            <p:nvPr/>
          </p:nvGrpSpPr>
          <p:grpSpPr>
            <a:xfrm>
              <a:off x="460415" y="1557280"/>
              <a:ext cx="827562" cy="880800"/>
              <a:chOff x="6065443" y="3060732"/>
              <a:chExt cx="827562" cy="880800"/>
            </a:xfrm>
          </p:grpSpPr>
          <p:cxnSp>
            <p:nvCxnSpPr>
              <p:cNvPr id="131" name="Straight Connector 130">
                <a:extLst>
                  <a:ext uri="{FF2B5EF4-FFF2-40B4-BE49-F238E27FC236}">
                    <a16:creationId xmlns:a16="http://schemas.microsoft.com/office/drawing/2014/main" id="{C9E3D5F8-1F8B-5A46-99EB-A8485E4438F2}"/>
                  </a:ext>
                </a:extLst>
              </p:cNvPr>
              <p:cNvCxnSpPr/>
              <p:nvPr/>
            </p:nvCxnSpPr>
            <p:spPr bwMode="auto">
              <a:xfrm>
                <a:off x="6538370" y="3603280"/>
                <a:ext cx="297469" cy="1841"/>
              </a:xfrm>
              <a:prstGeom prst="line">
                <a:avLst/>
              </a:prstGeom>
              <a:noFill/>
              <a:ln w="28575" cap="flat" cmpd="sng" algn="ctr">
                <a:solidFill>
                  <a:schemeClr val="accent2"/>
                </a:solidFill>
                <a:prstDash val="solid"/>
                <a:round/>
                <a:headEnd type="none" w="med" len="med"/>
                <a:tailEnd type="none" w="med" len="med"/>
              </a:ln>
              <a:effectLst/>
            </p:spPr>
          </p:cxnSp>
          <p:sp>
            <p:nvSpPr>
              <p:cNvPr id="132" name="TextBox 131">
                <a:extLst>
                  <a:ext uri="{FF2B5EF4-FFF2-40B4-BE49-F238E27FC236}">
                    <a16:creationId xmlns:a16="http://schemas.microsoft.com/office/drawing/2014/main" id="{EC076988-3D04-2042-B744-AD77F28F2638}"/>
                  </a:ext>
                </a:extLst>
              </p:cNvPr>
              <p:cNvSpPr txBox="1"/>
              <p:nvPr/>
            </p:nvSpPr>
            <p:spPr>
              <a:xfrm>
                <a:off x="6356378" y="3060732"/>
                <a:ext cx="479617" cy="307777"/>
              </a:xfrm>
              <a:prstGeom prst="rect">
                <a:avLst/>
              </a:prstGeom>
              <a:noFill/>
            </p:spPr>
            <p:txBody>
              <a:bodyPr wrap="none" rtlCol="0">
                <a:spAutoFit/>
              </a:bodyPr>
              <a:lstStyle/>
              <a:p>
                <a:r>
                  <a:rPr lang="en-US" dirty="0"/>
                  <a:t> </a:t>
                </a:r>
                <a:r>
                  <a:rPr lang="en-US" dirty="0" err="1"/>
                  <a:t>ppl</a:t>
                </a:r>
                <a:endParaRPr lang="en-US" dirty="0"/>
              </a:p>
            </p:txBody>
          </p:sp>
          <p:sp>
            <p:nvSpPr>
              <p:cNvPr id="133" name="TextBox 132">
                <a:extLst>
                  <a:ext uri="{FF2B5EF4-FFF2-40B4-BE49-F238E27FC236}">
                    <a16:creationId xmlns:a16="http://schemas.microsoft.com/office/drawing/2014/main" id="{FBDAF68D-16BE-2E42-8C1B-82E436F807EA}"/>
                  </a:ext>
                </a:extLst>
              </p:cNvPr>
              <p:cNvSpPr txBox="1"/>
              <p:nvPr/>
            </p:nvSpPr>
            <p:spPr>
              <a:xfrm>
                <a:off x="6429417" y="3619634"/>
                <a:ext cx="463588" cy="307777"/>
              </a:xfrm>
              <a:prstGeom prst="rect">
                <a:avLst/>
              </a:prstGeom>
              <a:noFill/>
            </p:spPr>
            <p:txBody>
              <a:bodyPr wrap="none" rtlCol="0">
                <a:spAutoFit/>
              </a:bodyPr>
              <a:lstStyle/>
              <a:p>
                <a:r>
                  <a:rPr lang="en-US" dirty="0"/>
                  <a:t>sec</a:t>
                </a:r>
                <a:endParaRPr lang="en-US" sz="1600" dirty="0"/>
              </a:p>
            </p:txBody>
          </p:sp>
          <p:sp>
            <p:nvSpPr>
              <p:cNvPr id="134" name="Text Box 142">
                <a:extLst>
                  <a:ext uri="{FF2B5EF4-FFF2-40B4-BE49-F238E27FC236}">
                    <a16:creationId xmlns:a16="http://schemas.microsoft.com/office/drawing/2014/main" id="{FC76024D-8A81-4041-B8A6-301A70D9AB4D}"/>
                  </a:ext>
                </a:extLst>
              </p:cNvPr>
              <p:cNvSpPr txBox="1">
                <a:spLocks noChangeArrowheads="1"/>
              </p:cNvSpPr>
              <p:nvPr/>
            </p:nvSpPr>
            <p:spPr bwMode="auto">
              <a:xfrm>
                <a:off x="6065443" y="3232175"/>
                <a:ext cx="564951" cy="7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l</a:t>
                </a:r>
                <a:endParaRPr lang="en-US" sz="2000" b="0" baseline="-24000" dirty="0"/>
              </a:p>
            </p:txBody>
          </p:sp>
        </p:grpSp>
      </p:grpSp>
      <p:pic>
        <p:nvPicPr>
          <p:cNvPr id="153" name="Picture 4" descr="C:\Users\harchol\AppData\Local\Microsoft\Windows\Temporary Internet Files\Content.IE5\L89T4114\funny-womens-bathroom-sign-se-2024_210[1].gif">
            <a:extLst>
              <a:ext uri="{FF2B5EF4-FFF2-40B4-BE49-F238E27FC236}">
                <a16:creationId xmlns:a16="http://schemas.microsoft.com/office/drawing/2014/main" id="{437A8895-2B87-3B41-B1D6-92EC7B7240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415" y="3193973"/>
            <a:ext cx="611657" cy="912921"/>
          </a:xfrm>
          <a:prstGeom prst="rect">
            <a:avLst/>
          </a:prstGeom>
          <a:noFill/>
          <a:extLst>
            <a:ext uri="{909E8E84-426E-40DD-AFC4-6F175D3DCCD1}">
              <a14:hiddenFill xmlns:a14="http://schemas.microsoft.com/office/drawing/2010/main">
                <a:solidFill>
                  <a:srgbClr val="FFFFFF"/>
                </a:solidFill>
              </a14:hiddenFill>
            </a:ext>
          </a:extLst>
        </p:spPr>
      </p:pic>
      <p:sp>
        <p:nvSpPr>
          <p:cNvPr id="154" name="TextBox 153">
            <a:extLst>
              <a:ext uri="{FF2B5EF4-FFF2-40B4-BE49-F238E27FC236}">
                <a16:creationId xmlns:a16="http://schemas.microsoft.com/office/drawing/2014/main" id="{28AC5B8A-12A8-EE40-B3C5-67B0A0CE7F71}"/>
              </a:ext>
            </a:extLst>
          </p:cNvPr>
          <p:cNvSpPr txBox="1"/>
          <p:nvPr/>
        </p:nvSpPr>
        <p:spPr>
          <a:xfrm>
            <a:off x="5834941" y="2770543"/>
            <a:ext cx="4280520" cy="400110"/>
          </a:xfrm>
          <a:prstGeom prst="rect">
            <a:avLst/>
          </a:prstGeom>
          <a:solidFill>
            <a:schemeClr val="bg1">
              <a:lumMod val="85000"/>
            </a:schemeClr>
          </a:solidFill>
          <a:ln>
            <a:noFill/>
          </a:ln>
        </p:spPr>
        <p:txBody>
          <a:bodyPr wrap="square" rtlCol="0">
            <a:spAutoFit/>
          </a:bodyPr>
          <a:lstStyle/>
          <a:p>
            <a:pPr algn="ctr"/>
            <a:r>
              <a:rPr lang="en-US" sz="2000" dirty="0">
                <a:solidFill>
                  <a:schemeClr val="tx1"/>
                </a:solidFill>
                <a:latin typeface="Happy Monkey" panose="02000500000000020004" pitchFamily="2" charset="0"/>
              </a:rPr>
              <a:t>Solution 1</a:t>
            </a:r>
          </a:p>
        </p:txBody>
      </p:sp>
      <p:sp>
        <p:nvSpPr>
          <p:cNvPr id="5" name="Rounded Rectangular Callout 4">
            <a:extLst>
              <a:ext uri="{FF2B5EF4-FFF2-40B4-BE49-F238E27FC236}">
                <a16:creationId xmlns:a16="http://schemas.microsoft.com/office/drawing/2014/main" id="{862C3FEC-2C8E-6145-8B8C-9E7D1AE29F1F}"/>
              </a:ext>
            </a:extLst>
          </p:cNvPr>
          <p:cNvSpPr/>
          <p:nvPr/>
        </p:nvSpPr>
        <p:spPr>
          <a:xfrm>
            <a:off x="1541192" y="4350729"/>
            <a:ext cx="3209879" cy="1927361"/>
          </a:xfrm>
          <a:prstGeom prst="wedgeRoundRectCallout">
            <a:avLst>
              <a:gd name="adj1" fmla="val 64281"/>
              <a:gd name="adj2" fmla="val -76415"/>
              <a:gd name="adj3" fmla="val 166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CFA619D-8174-0142-94D9-DAF493F93FA8}"/>
              </a:ext>
            </a:extLst>
          </p:cNvPr>
          <p:cNvSpPr/>
          <p:nvPr/>
        </p:nvSpPr>
        <p:spPr>
          <a:xfrm>
            <a:off x="1837028" y="4554904"/>
            <a:ext cx="2614981" cy="1477328"/>
          </a:xfrm>
          <a:prstGeom prst="rect">
            <a:avLst/>
          </a:prstGeom>
        </p:spPr>
        <p:txBody>
          <a:bodyPr wrap="square">
            <a:spAutoFit/>
          </a:bodyPr>
          <a:lstStyle/>
          <a:p>
            <a:r>
              <a:rPr lang="en-US" sz="1800" u="sng" dirty="0">
                <a:solidFill>
                  <a:srgbClr val="FF2D55"/>
                </a:solidFill>
                <a:latin typeface="Happy Monkey" panose="02000500000000020004" pitchFamily="2" charset="0"/>
              </a:rPr>
              <a:t>Insufficient!</a:t>
            </a:r>
            <a:endParaRPr lang="en-US" sz="1800" dirty="0">
              <a:solidFill>
                <a:srgbClr val="FF2D55"/>
              </a:solidFill>
              <a:latin typeface="Happy Monkey" panose="02000500000000020004" pitchFamily="2" charset="0"/>
            </a:endParaRPr>
          </a:p>
          <a:p>
            <a:r>
              <a:rPr lang="en-US" sz="1800" dirty="0">
                <a:solidFill>
                  <a:srgbClr val="FF2D55"/>
                </a:solidFill>
                <a:latin typeface="Happy Monkey" panose="02000500000000020004" pitchFamily="2" charset="0"/>
              </a:rPr>
              <a:t>Waiting time for women is still factor of 2 higher!!!</a:t>
            </a:r>
          </a:p>
          <a:p>
            <a:r>
              <a:rPr lang="en-US" sz="1800" dirty="0">
                <a:solidFill>
                  <a:srgbClr val="FF2D55"/>
                </a:solidFill>
                <a:latin typeface="Happy Monkey" panose="02000500000000020004" pitchFamily="2" charset="0"/>
              </a:rPr>
              <a:t>What else?</a:t>
            </a:r>
          </a:p>
        </p:txBody>
      </p:sp>
    </p:spTree>
    <p:extLst>
      <p:ext uri="{BB962C8B-B14F-4D97-AF65-F5344CB8AC3E}">
        <p14:creationId xmlns:p14="http://schemas.microsoft.com/office/powerpoint/2010/main" val="24221823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5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7" name="Google Shape;97;p13"/>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3</a:t>
            </a:fld>
            <a:endParaRPr/>
          </a:p>
        </p:txBody>
      </p:sp>
      <p:sp>
        <p:nvSpPr>
          <p:cNvPr id="3" name="Title 2">
            <a:extLst>
              <a:ext uri="{FF2B5EF4-FFF2-40B4-BE49-F238E27FC236}">
                <a16:creationId xmlns:a16="http://schemas.microsoft.com/office/drawing/2014/main" id="{C98C8D4E-B6E4-154A-BA0E-6CE51DB2DB9A}"/>
              </a:ext>
            </a:extLst>
          </p:cNvPr>
          <p:cNvSpPr>
            <a:spLocks noGrp="1"/>
          </p:cNvSpPr>
          <p:nvPr>
            <p:ph type="title"/>
          </p:nvPr>
        </p:nvSpPr>
        <p:spPr>
          <a:xfrm>
            <a:off x="929907" y="216034"/>
            <a:ext cx="10332185" cy="1143000"/>
          </a:xfrm>
        </p:spPr>
        <p:txBody>
          <a:bodyPr/>
          <a:lstStyle/>
          <a:p>
            <a:r>
              <a:rPr lang="en-US" dirty="0"/>
              <a:t>You will learn …</a:t>
            </a:r>
          </a:p>
        </p:txBody>
      </p:sp>
      <p:grpSp>
        <p:nvGrpSpPr>
          <p:cNvPr id="4" name="Group 3">
            <a:extLst>
              <a:ext uri="{FF2B5EF4-FFF2-40B4-BE49-F238E27FC236}">
                <a16:creationId xmlns:a16="http://schemas.microsoft.com/office/drawing/2014/main" id="{AE319372-5F7E-2544-8C50-46DC2AABEA32}"/>
              </a:ext>
            </a:extLst>
          </p:cNvPr>
          <p:cNvGrpSpPr/>
          <p:nvPr/>
        </p:nvGrpSpPr>
        <p:grpSpPr>
          <a:xfrm>
            <a:off x="8077632" y="3381781"/>
            <a:ext cx="2475643" cy="626042"/>
            <a:chOff x="6506432" y="2372132"/>
            <a:chExt cx="2637568" cy="656729"/>
          </a:xfrm>
        </p:grpSpPr>
        <p:sp>
          <p:nvSpPr>
            <p:cNvPr id="5" name="AutoShape 119">
              <a:extLst>
                <a:ext uri="{FF2B5EF4-FFF2-40B4-BE49-F238E27FC236}">
                  <a16:creationId xmlns:a16="http://schemas.microsoft.com/office/drawing/2014/main" id="{A680E50F-1C3D-2144-A97F-F9241E9D7134}"/>
                </a:ext>
              </a:extLst>
            </p:cNvPr>
            <p:cNvSpPr>
              <a:spLocks noChangeArrowheads="1"/>
            </p:cNvSpPr>
            <p:nvPr/>
          </p:nvSpPr>
          <p:spPr bwMode="auto">
            <a:xfrm rot="5400000" flipH="1" flipV="1">
              <a:off x="7376706" y="2586916"/>
              <a:ext cx="225404" cy="277165"/>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6" name="Line 91">
              <a:extLst>
                <a:ext uri="{FF2B5EF4-FFF2-40B4-BE49-F238E27FC236}">
                  <a16:creationId xmlns:a16="http://schemas.microsoft.com/office/drawing/2014/main" id="{1CA8B46F-3862-ED44-9C5F-A18F17BC783D}"/>
                </a:ext>
              </a:extLst>
            </p:cNvPr>
            <p:cNvSpPr>
              <a:spLocks noChangeShapeType="1"/>
            </p:cNvSpPr>
            <p:nvPr/>
          </p:nvSpPr>
          <p:spPr bwMode="auto">
            <a:xfrm>
              <a:off x="7683336" y="2446317"/>
              <a:ext cx="602425" cy="55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2">
              <a:extLst>
                <a:ext uri="{FF2B5EF4-FFF2-40B4-BE49-F238E27FC236}">
                  <a16:creationId xmlns:a16="http://schemas.microsoft.com/office/drawing/2014/main" id="{98985A02-1ECC-4045-A05C-2414C6CA0DE3}"/>
                </a:ext>
              </a:extLst>
            </p:cNvPr>
            <p:cNvSpPr>
              <a:spLocks noChangeShapeType="1"/>
            </p:cNvSpPr>
            <p:nvPr/>
          </p:nvSpPr>
          <p:spPr bwMode="auto">
            <a:xfrm flipH="1">
              <a:off x="8271536" y="2441707"/>
              <a:ext cx="2310" cy="51852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3">
              <a:extLst>
                <a:ext uri="{FF2B5EF4-FFF2-40B4-BE49-F238E27FC236}">
                  <a16:creationId xmlns:a16="http://schemas.microsoft.com/office/drawing/2014/main" id="{23153837-BA51-2045-BD2E-362DE254B236}"/>
                </a:ext>
              </a:extLst>
            </p:cNvPr>
            <p:cNvSpPr>
              <a:spLocks noChangeShapeType="1"/>
            </p:cNvSpPr>
            <p:nvPr/>
          </p:nvSpPr>
          <p:spPr bwMode="auto">
            <a:xfrm flipV="1">
              <a:off x="7695212" y="2951844"/>
              <a:ext cx="587797" cy="511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94">
              <a:extLst>
                <a:ext uri="{FF2B5EF4-FFF2-40B4-BE49-F238E27FC236}">
                  <a16:creationId xmlns:a16="http://schemas.microsoft.com/office/drawing/2014/main" id="{A7F9ACFF-6580-6A40-9CC2-41009D96EDA6}"/>
                </a:ext>
              </a:extLst>
            </p:cNvPr>
            <p:cNvSpPr>
              <a:spLocks noChangeShapeType="1"/>
            </p:cNvSpPr>
            <p:nvPr/>
          </p:nvSpPr>
          <p:spPr bwMode="auto">
            <a:xfrm>
              <a:off x="8074081" y="245134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95">
              <a:extLst>
                <a:ext uri="{FF2B5EF4-FFF2-40B4-BE49-F238E27FC236}">
                  <a16:creationId xmlns:a16="http://schemas.microsoft.com/office/drawing/2014/main" id="{DB17D520-3665-784F-B456-CDE2BDE2AA02}"/>
                </a:ext>
              </a:extLst>
            </p:cNvPr>
            <p:cNvSpPr>
              <a:spLocks noChangeShapeType="1"/>
            </p:cNvSpPr>
            <p:nvPr/>
          </p:nvSpPr>
          <p:spPr bwMode="auto">
            <a:xfrm>
              <a:off x="7869013" y="245134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Rectangle 145" descr="Purple mesh">
              <a:extLst>
                <a:ext uri="{FF2B5EF4-FFF2-40B4-BE49-F238E27FC236}">
                  <a16:creationId xmlns:a16="http://schemas.microsoft.com/office/drawing/2014/main" id="{9F0C68DE-571F-B54A-AF0E-37C352242EA9}"/>
                </a:ext>
              </a:extLst>
            </p:cNvPr>
            <p:cNvSpPr>
              <a:spLocks noChangeArrowheads="1"/>
            </p:cNvSpPr>
            <p:nvPr/>
          </p:nvSpPr>
          <p:spPr bwMode="auto">
            <a:xfrm rot="5400000">
              <a:off x="7621276" y="2690674"/>
              <a:ext cx="290905" cy="82759"/>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2" name="Rectangle 174" descr="Purple mesh">
              <a:extLst>
                <a:ext uri="{FF2B5EF4-FFF2-40B4-BE49-F238E27FC236}">
                  <a16:creationId xmlns:a16="http://schemas.microsoft.com/office/drawing/2014/main" id="{E581C6C6-C642-BD4F-B948-4FA88AB9896B}"/>
                </a:ext>
              </a:extLst>
            </p:cNvPr>
            <p:cNvSpPr>
              <a:spLocks noChangeArrowheads="1"/>
            </p:cNvSpPr>
            <p:nvPr/>
          </p:nvSpPr>
          <p:spPr bwMode="auto">
            <a:xfrm rot="5400000">
              <a:off x="7789625" y="2646953"/>
              <a:ext cx="377483" cy="83621"/>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3" name="Rectangle 175" descr="Purple mesh">
              <a:extLst>
                <a:ext uri="{FF2B5EF4-FFF2-40B4-BE49-F238E27FC236}">
                  <a16:creationId xmlns:a16="http://schemas.microsoft.com/office/drawing/2014/main" id="{B72D81E6-02F1-6C42-B6DE-39FEACB1D19F}"/>
                </a:ext>
              </a:extLst>
            </p:cNvPr>
            <p:cNvSpPr>
              <a:spLocks noChangeArrowheads="1"/>
            </p:cNvSpPr>
            <p:nvPr/>
          </p:nvSpPr>
          <p:spPr bwMode="auto">
            <a:xfrm rot="5400000">
              <a:off x="8090497" y="2734846"/>
              <a:ext cx="172292" cy="9051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nvGrpSpPr>
            <p:cNvPr id="14" name="Group 13">
              <a:extLst>
                <a:ext uri="{FF2B5EF4-FFF2-40B4-BE49-F238E27FC236}">
                  <a16:creationId xmlns:a16="http://schemas.microsoft.com/office/drawing/2014/main" id="{67B77C2A-EC34-1B4D-940F-AA335E37F0C3}"/>
                </a:ext>
              </a:extLst>
            </p:cNvPr>
            <p:cNvGrpSpPr/>
            <p:nvPr/>
          </p:nvGrpSpPr>
          <p:grpSpPr>
            <a:xfrm>
              <a:off x="8179719" y="2395396"/>
              <a:ext cx="964281" cy="633465"/>
              <a:chOff x="5823095" y="1132764"/>
              <a:chExt cx="1737309" cy="982993"/>
            </a:xfrm>
          </p:grpSpPr>
          <p:sp>
            <p:nvSpPr>
              <p:cNvPr id="20" name="Text Box 142">
                <a:extLst>
                  <a:ext uri="{FF2B5EF4-FFF2-40B4-BE49-F238E27FC236}">
                    <a16:creationId xmlns:a16="http://schemas.microsoft.com/office/drawing/2014/main" id="{128FD413-B53C-8948-B1D9-B2BDE5EA87A8}"/>
                  </a:ext>
                </a:extLst>
              </p:cNvPr>
              <p:cNvSpPr txBox="1">
                <a:spLocks noChangeArrowheads="1"/>
              </p:cNvSpPr>
              <p:nvPr/>
            </p:nvSpPr>
            <p:spPr bwMode="auto">
              <a:xfrm>
                <a:off x="5823095" y="1163839"/>
                <a:ext cx="1320636" cy="95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b="0" dirty="0"/>
                  <a:t>k</a:t>
                </a:r>
                <a:r>
                  <a:rPr lang="en-US" dirty="0">
                    <a:latin typeface="Symbol" panose="05050102010706020507" pitchFamily="18" charset="2"/>
                  </a:rPr>
                  <a:t>m</a:t>
                </a:r>
                <a:endParaRPr lang="en-US" sz="2400" b="0" baseline="-24000" dirty="0"/>
              </a:p>
            </p:txBody>
          </p:sp>
          <p:sp>
            <p:nvSpPr>
              <p:cNvPr id="21" name="Oval 97">
                <a:extLst>
                  <a:ext uri="{FF2B5EF4-FFF2-40B4-BE49-F238E27FC236}">
                    <a16:creationId xmlns:a16="http://schemas.microsoft.com/office/drawing/2014/main" id="{98A0445C-B0DF-2449-8B59-DF662D433A3F}"/>
                  </a:ext>
                </a:extLst>
              </p:cNvPr>
              <p:cNvSpPr>
                <a:spLocks noChangeArrowheads="1"/>
              </p:cNvSpPr>
              <p:nvPr/>
            </p:nvSpPr>
            <p:spPr bwMode="auto">
              <a:xfrm>
                <a:off x="6015062" y="1132764"/>
                <a:ext cx="1084810" cy="908266"/>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22" name="Line 98">
                <a:extLst>
                  <a:ext uri="{FF2B5EF4-FFF2-40B4-BE49-F238E27FC236}">
                    <a16:creationId xmlns:a16="http://schemas.microsoft.com/office/drawing/2014/main" id="{B0AA35A4-177C-5A48-B7EA-DF5814360714}"/>
                  </a:ext>
                </a:extLst>
              </p:cNvPr>
              <p:cNvSpPr>
                <a:spLocks noChangeShapeType="1"/>
              </p:cNvSpPr>
              <p:nvPr/>
            </p:nvSpPr>
            <p:spPr bwMode="auto">
              <a:xfrm flipV="1">
                <a:off x="7114271" y="1561910"/>
                <a:ext cx="446133" cy="17541"/>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5" name="Group 14">
              <a:extLst>
                <a:ext uri="{FF2B5EF4-FFF2-40B4-BE49-F238E27FC236}">
                  <a16:creationId xmlns:a16="http://schemas.microsoft.com/office/drawing/2014/main" id="{EC2FE339-CD6D-3A41-B224-0EA5EED24D24}"/>
                </a:ext>
              </a:extLst>
            </p:cNvPr>
            <p:cNvGrpSpPr/>
            <p:nvPr/>
          </p:nvGrpSpPr>
          <p:grpSpPr>
            <a:xfrm>
              <a:off x="6506432" y="2372132"/>
              <a:ext cx="834075" cy="623363"/>
              <a:chOff x="1129155" y="3830255"/>
              <a:chExt cx="834075" cy="623363"/>
            </a:xfrm>
          </p:grpSpPr>
          <p:cxnSp>
            <p:nvCxnSpPr>
              <p:cNvPr id="16" name="Straight Connector 15">
                <a:extLst>
                  <a:ext uri="{FF2B5EF4-FFF2-40B4-BE49-F238E27FC236}">
                    <a16:creationId xmlns:a16="http://schemas.microsoft.com/office/drawing/2014/main" id="{02E97A3B-75F2-4C41-9E6C-CD1DA361F200}"/>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17" name="TextBox 16">
                <a:extLst>
                  <a:ext uri="{FF2B5EF4-FFF2-40B4-BE49-F238E27FC236}">
                    <a16:creationId xmlns:a16="http://schemas.microsoft.com/office/drawing/2014/main" id="{97F766FF-0182-5346-87F2-68D34822AB0E}"/>
                  </a:ext>
                </a:extLst>
              </p:cNvPr>
              <p:cNvSpPr txBox="1"/>
              <p:nvPr/>
            </p:nvSpPr>
            <p:spPr>
              <a:xfrm>
                <a:off x="1416376" y="3910306"/>
                <a:ext cx="546854" cy="322864"/>
              </a:xfrm>
              <a:prstGeom prst="rect">
                <a:avLst/>
              </a:prstGeom>
              <a:noFill/>
            </p:spPr>
            <p:txBody>
              <a:bodyPr wrap="none" rtlCol="0">
                <a:spAutoFit/>
              </a:bodyPr>
              <a:lstStyle/>
              <a:p>
                <a:r>
                  <a:rPr lang="en-US" dirty="0"/>
                  <a:t>jobs</a:t>
                </a:r>
              </a:p>
            </p:txBody>
          </p:sp>
          <p:sp>
            <p:nvSpPr>
              <p:cNvPr id="18" name="TextBox 17">
                <a:extLst>
                  <a:ext uri="{FF2B5EF4-FFF2-40B4-BE49-F238E27FC236}">
                    <a16:creationId xmlns:a16="http://schemas.microsoft.com/office/drawing/2014/main" id="{1AFA565B-2D6C-C84D-8727-90AB3377A901}"/>
                  </a:ext>
                </a:extLst>
              </p:cNvPr>
              <p:cNvSpPr txBox="1"/>
              <p:nvPr/>
            </p:nvSpPr>
            <p:spPr>
              <a:xfrm>
                <a:off x="1453746" y="4130755"/>
                <a:ext cx="493910" cy="322863"/>
              </a:xfrm>
              <a:prstGeom prst="rect">
                <a:avLst/>
              </a:prstGeom>
              <a:noFill/>
            </p:spPr>
            <p:txBody>
              <a:bodyPr wrap="none" rtlCol="0">
                <a:spAutoFit/>
              </a:bodyPr>
              <a:lstStyle/>
              <a:p>
                <a:r>
                  <a:rPr lang="en-US" dirty="0"/>
                  <a:t>sec</a:t>
                </a:r>
                <a:endParaRPr lang="en-US" sz="1600" dirty="0"/>
              </a:p>
            </p:txBody>
          </p:sp>
          <p:sp>
            <p:nvSpPr>
              <p:cNvPr id="19" name="Text Box 142">
                <a:extLst>
                  <a:ext uri="{FF2B5EF4-FFF2-40B4-BE49-F238E27FC236}">
                    <a16:creationId xmlns:a16="http://schemas.microsoft.com/office/drawing/2014/main" id="{F37102F9-84A6-EE4C-AE52-8B9F76C8CB9E}"/>
                  </a:ext>
                </a:extLst>
              </p:cNvPr>
              <p:cNvSpPr txBox="1">
                <a:spLocks noChangeArrowheads="1"/>
              </p:cNvSpPr>
              <p:nvPr/>
            </p:nvSpPr>
            <p:spPr bwMode="auto">
              <a:xfrm>
                <a:off x="1129155" y="3830255"/>
                <a:ext cx="406811" cy="54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dirty="0">
                    <a:latin typeface="Symbol" panose="05050102010706020507" pitchFamily="18" charset="2"/>
                  </a:rPr>
                  <a:t>l</a:t>
                </a:r>
                <a:endParaRPr lang="en-US" sz="2400" b="0" baseline="-24000" dirty="0"/>
              </a:p>
            </p:txBody>
          </p:sp>
        </p:grpSp>
      </p:grpSp>
      <p:grpSp>
        <p:nvGrpSpPr>
          <p:cNvPr id="23" name="Group 22">
            <a:extLst>
              <a:ext uri="{FF2B5EF4-FFF2-40B4-BE49-F238E27FC236}">
                <a16:creationId xmlns:a16="http://schemas.microsoft.com/office/drawing/2014/main" id="{77DFD685-E387-0F4D-8D8B-3C2B959FDFA6}"/>
              </a:ext>
            </a:extLst>
          </p:cNvPr>
          <p:cNvGrpSpPr/>
          <p:nvPr/>
        </p:nvGrpSpPr>
        <p:grpSpPr>
          <a:xfrm>
            <a:off x="1514049" y="2496544"/>
            <a:ext cx="2762032" cy="2392296"/>
            <a:chOff x="3223502" y="1261016"/>
            <a:chExt cx="2987293" cy="2402631"/>
          </a:xfrm>
        </p:grpSpPr>
        <p:sp>
          <p:nvSpPr>
            <p:cNvPr id="24" name="Text Box 142">
              <a:extLst>
                <a:ext uri="{FF2B5EF4-FFF2-40B4-BE49-F238E27FC236}">
                  <a16:creationId xmlns:a16="http://schemas.microsoft.com/office/drawing/2014/main" id="{209753D3-9036-A649-A796-509D9F26A88E}"/>
                </a:ext>
              </a:extLst>
            </p:cNvPr>
            <p:cNvSpPr txBox="1">
              <a:spLocks noChangeArrowheads="1"/>
            </p:cNvSpPr>
            <p:nvPr/>
          </p:nvSpPr>
          <p:spPr bwMode="auto">
            <a:xfrm>
              <a:off x="5431676" y="1261016"/>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25" name="Oval 97">
              <a:extLst>
                <a:ext uri="{FF2B5EF4-FFF2-40B4-BE49-F238E27FC236}">
                  <a16:creationId xmlns:a16="http://schemas.microsoft.com/office/drawing/2014/main" id="{ECB73C11-8F98-BC40-8D1B-9726BB8E5345}"/>
                </a:ext>
              </a:extLst>
            </p:cNvPr>
            <p:cNvSpPr>
              <a:spLocks noChangeArrowheads="1"/>
            </p:cNvSpPr>
            <p:nvPr/>
          </p:nvSpPr>
          <p:spPr bwMode="auto">
            <a:xfrm>
              <a:off x="5475670" y="1382915"/>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26" name="Line 91">
              <a:extLst>
                <a:ext uri="{FF2B5EF4-FFF2-40B4-BE49-F238E27FC236}">
                  <a16:creationId xmlns:a16="http://schemas.microsoft.com/office/drawing/2014/main" id="{660CDC7E-4FC8-FC48-9AB5-3245A8E45A0C}"/>
                </a:ext>
              </a:extLst>
            </p:cNvPr>
            <p:cNvSpPr>
              <a:spLocks noChangeShapeType="1"/>
            </p:cNvSpPr>
            <p:nvPr/>
          </p:nvSpPr>
          <p:spPr bwMode="auto">
            <a:xfrm>
              <a:off x="4293577" y="2223176"/>
              <a:ext cx="826884" cy="538"/>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93">
              <a:extLst>
                <a:ext uri="{FF2B5EF4-FFF2-40B4-BE49-F238E27FC236}">
                  <a16:creationId xmlns:a16="http://schemas.microsoft.com/office/drawing/2014/main" id="{C25B5C4C-6D89-5843-9C06-587F2BBD0339}"/>
                </a:ext>
              </a:extLst>
            </p:cNvPr>
            <p:cNvSpPr>
              <a:spLocks noChangeShapeType="1"/>
            </p:cNvSpPr>
            <p:nvPr/>
          </p:nvSpPr>
          <p:spPr bwMode="auto">
            <a:xfrm>
              <a:off x="4293577" y="2723651"/>
              <a:ext cx="824131" cy="23"/>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94">
              <a:extLst>
                <a:ext uri="{FF2B5EF4-FFF2-40B4-BE49-F238E27FC236}">
                  <a16:creationId xmlns:a16="http://schemas.microsoft.com/office/drawing/2014/main" id="{F68229F0-FA34-E440-A3BB-5052B90F5222}"/>
                </a:ext>
              </a:extLst>
            </p:cNvPr>
            <p:cNvSpPr>
              <a:spLocks noChangeShapeType="1"/>
            </p:cNvSpPr>
            <p:nvPr/>
          </p:nvSpPr>
          <p:spPr bwMode="auto">
            <a:xfrm>
              <a:off x="4908781"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5">
              <a:extLst>
                <a:ext uri="{FF2B5EF4-FFF2-40B4-BE49-F238E27FC236}">
                  <a16:creationId xmlns:a16="http://schemas.microsoft.com/office/drawing/2014/main" id="{E20C8493-2280-BF49-99E2-29237CCA008C}"/>
                </a:ext>
              </a:extLst>
            </p:cNvPr>
            <p:cNvSpPr>
              <a:spLocks noChangeShapeType="1"/>
            </p:cNvSpPr>
            <p:nvPr/>
          </p:nvSpPr>
          <p:spPr bwMode="auto">
            <a:xfrm>
              <a:off x="4703713"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6">
              <a:extLst>
                <a:ext uri="{FF2B5EF4-FFF2-40B4-BE49-F238E27FC236}">
                  <a16:creationId xmlns:a16="http://schemas.microsoft.com/office/drawing/2014/main" id="{7C3AA4FA-C860-964B-AB4A-DF08FB233FC6}"/>
                </a:ext>
              </a:extLst>
            </p:cNvPr>
            <p:cNvSpPr>
              <a:spLocks noChangeShapeType="1"/>
            </p:cNvSpPr>
            <p:nvPr/>
          </p:nvSpPr>
          <p:spPr bwMode="auto">
            <a:xfrm>
              <a:off x="4498645"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Rectangle 145" descr="Purple mesh">
              <a:extLst>
                <a:ext uri="{FF2B5EF4-FFF2-40B4-BE49-F238E27FC236}">
                  <a16:creationId xmlns:a16="http://schemas.microsoft.com/office/drawing/2014/main" id="{83B9FAF4-E2E1-5946-B199-CE82E82E852E}"/>
                </a:ext>
              </a:extLst>
            </p:cNvPr>
            <p:cNvSpPr>
              <a:spLocks noChangeArrowheads="1"/>
            </p:cNvSpPr>
            <p:nvPr/>
          </p:nvSpPr>
          <p:spPr bwMode="auto">
            <a:xfrm rot="5400000">
              <a:off x="4455976" y="2462504"/>
              <a:ext cx="290905" cy="82759"/>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2" name="Rectangle 174" descr="Purple mesh">
              <a:extLst>
                <a:ext uri="{FF2B5EF4-FFF2-40B4-BE49-F238E27FC236}">
                  <a16:creationId xmlns:a16="http://schemas.microsoft.com/office/drawing/2014/main" id="{0512AB95-AC15-6747-AC32-D3194654BA7B}"/>
                </a:ext>
              </a:extLst>
            </p:cNvPr>
            <p:cNvSpPr>
              <a:spLocks noChangeArrowheads="1"/>
            </p:cNvSpPr>
            <p:nvPr/>
          </p:nvSpPr>
          <p:spPr bwMode="auto">
            <a:xfrm rot="5400000">
              <a:off x="4624325" y="2418783"/>
              <a:ext cx="377483" cy="83621"/>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3" name="Rectangle 175" descr="Purple mesh">
              <a:extLst>
                <a:ext uri="{FF2B5EF4-FFF2-40B4-BE49-F238E27FC236}">
                  <a16:creationId xmlns:a16="http://schemas.microsoft.com/office/drawing/2014/main" id="{025FC454-D9E9-B14F-A10F-6446E19DAD21}"/>
                </a:ext>
              </a:extLst>
            </p:cNvPr>
            <p:cNvSpPr>
              <a:spLocks noChangeArrowheads="1"/>
            </p:cNvSpPr>
            <p:nvPr/>
          </p:nvSpPr>
          <p:spPr bwMode="auto">
            <a:xfrm rot="5400000">
              <a:off x="4925196" y="2506676"/>
              <a:ext cx="172292" cy="9051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4" name="Text Box 142">
              <a:extLst>
                <a:ext uri="{FF2B5EF4-FFF2-40B4-BE49-F238E27FC236}">
                  <a16:creationId xmlns:a16="http://schemas.microsoft.com/office/drawing/2014/main" id="{26408E1C-809E-B84D-A73F-F6D04F2EBEE2}"/>
                </a:ext>
              </a:extLst>
            </p:cNvPr>
            <p:cNvSpPr txBox="1">
              <a:spLocks noChangeArrowheads="1"/>
            </p:cNvSpPr>
            <p:nvPr/>
          </p:nvSpPr>
          <p:spPr bwMode="auto">
            <a:xfrm>
              <a:off x="5390790" y="1902244"/>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35" name="Oval 97">
              <a:extLst>
                <a:ext uri="{FF2B5EF4-FFF2-40B4-BE49-F238E27FC236}">
                  <a16:creationId xmlns:a16="http://schemas.microsoft.com/office/drawing/2014/main" id="{C6BED6A7-92D9-9B46-ACB8-5653A08F1117}"/>
                </a:ext>
              </a:extLst>
            </p:cNvPr>
            <p:cNvSpPr>
              <a:spLocks noChangeArrowheads="1"/>
            </p:cNvSpPr>
            <p:nvPr/>
          </p:nvSpPr>
          <p:spPr bwMode="auto">
            <a:xfrm>
              <a:off x="5486261" y="2012268"/>
              <a:ext cx="470938"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6" name="Text Box 142">
              <a:extLst>
                <a:ext uri="{FF2B5EF4-FFF2-40B4-BE49-F238E27FC236}">
                  <a16:creationId xmlns:a16="http://schemas.microsoft.com/office/drawing/2014/main" id="{A8A88914-BDA3-0F47-A3CD-1120B12B16E6}"/>
                </a:ext>
              </a:extLst>
            </p:cNvPr>
            <p:cNvSpPr txBox="1">
              <a:spLocks noChangeArrowheads="1"/>
            </p:cNvSpPr>
            <p:nvPr/>
          </p:nvSpPr>
          <p:spPr bwMode="auto">
            <a:xfrm>
              <a:off x="5427929" y="3076346"/>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37" name="Oval 97">
              <a:extLst>
                <a:ext uri="{FF2B5EF4-FFF2-40B4-BE49-F238E27FC236}">
                  <a16:creationId xmlns:a16="http://schemas.microsoft.com/office/drawing/2014/main" id="{EBE2BA6D-8B96-994D-AD61-4512FB0694A8}"/>
                </a:ext>
              </a:extLst>
            </p:cNvPr>
            <p:cNvSpPr>
              <a:spLocks noChangeArrowheads="1"/>
            </p:cNvSpPr>
            <p:nvPr/>
          </p:nvSpPr>
          <p:spPr bwMode="auto">
            <a:xfrm>
              <a:off x="5487774" y="3166341"/>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grpSp>
          <p:nvGrpSpPr>
            <p:cNvPr id="38" name="Group 37">
              <a:extLst>
                <a:ext uri="{FF2B5EF4-FFF2-40B4-BE49-F238E27FC236}">
                  <a16:creationId xmlns:a16="http://schemas.microsoft.com/office/drawing/2014/main" id="{2F9E6FD0-D300-3E41-89AD-AB47845839CA}"/>
                </a:ext>
              </a:extLst>
            </p:cNvPr>
            <p:cNvGrpSpPr/>
            <p:nvPr/>
          </p:nvGrpSpPr>
          <p:grpSpPr>
            <a:xfrm>
              <a:off x="5952858" y="1589055"/>
              <a:ext cx="257937" cy="1793871"/>
              <a:chOff x="5952858" y="1589055"/>
              <a:chExt cx="354393" cy="1793871"/>
            </a:xfrm>
          </p:grpSpPr>
          <p:sp>
            <p:nvSpPr>
              <p:cNvPr id="52" name="Line 98">
                <a:extLst>
                  <a:ext uri="{FF2B5EF4-FFF2-40B4-BE49-F238E27FC236}">
                    <a16:creationId xmlns:a16="http://schemas.microsoft.com/office/drawing/2014/main" id="{C9C012B5-ECAE-7B49-8EE2-593290B88C21}"/>
                  </a:ext>
                </a:extLst>
              </p:cNvPr>
              <p:cNvSpPr>
                <a:spLocks noChangeShapeType="1"/>
              </p:cNvSpPr>
              <p:nvPr/>
            </p:nvSpPr>
            <p:spPr bwMode="auto">
              <a:xfrm flipV="1">
                <a:off x="5952858" y="1589055"/>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Line 98">
                <a:extLst>
                  <a:ext uri="{FF2B5EF4-FFF2-40B4-BE49-F238E27FC236}">
                    <a16:creationId xmlns:a16="http://schemas.microsoft.com/office/drawing/2014/main" id="{FF34BFA4-3E15-E24D-82B3-ACCEECB1E9E5}"/>
                  </a:ext>
                </a:extLst>
              </p:cNvPr>
              <p:cNvSpPr>
                <a:spLocks noChangeShapeType="1"/>
              </p:cNvSpPr>
              <p:nvPr/>
            </p:nvSpPr>
            <p:spPr bwMode="auto">
              <a:xfrm flipV="1">
                <a:off x="5963449" y="2218408"/>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4" name="Line 98">
                <a:extLst>
                  <a:ext uri="{FF2B5EF4-FFF2-40B4-BE49-F238E27FC236}">
                    <a16:creationId xmlns:a16="http://schemas.microsoft.com/office/drawing/2014/main" id="{D0785EA5-68F7-E14C-8F50-00EFF33721D8}"/>
                  </a:ext>
                </a:extLst>
              </p:cNvPr>
              <p:cNvSpPr>
                <a:spLocks noChangeShapeType="1"/>
              </p:cNvSpPr>
              <p:nvPr/>
            </p:nvSpPr>
            <p:spPr bwMode="auto">
              <a:xfrm flipV="1">
                <a:off x="5964962" y="3372481"/>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39" name="Line 92">
              <a:extLst>
                <a:ext uri="{FF2B5EF4-FFF2-40B4-BE49-F238E27FC236}">
                  <a16:creationId xmlns:a16="http://schemas.microsoft.com/office/drawing/2014/main" id="{A8BADC17-8294-EB4A-AE98-43D3E5E4882F}"/>
                </a:ext>
              </a:extLst>
            </p:cNvPr>
            <p:cNvSpPr>
              <a:spLocks noChangeShapeType="1"/>
            </p:cNvSpPr>
            <p:nvPr/>
          </p:nvSpPr>
          <p:spPr bwMode="auto">
            <a:xfrm flipH="1">
              <a:off x="5105592" y="2213537"/>
              <a:ext cx="1662" cy="51852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40" name="Straight Connector 39">
              <a:extLst>
                <a:ext uri="{FF2B5EF4-FFF2-40B4-BE49-F238E27FC236}">
                  <a16:creationId xmlns:a16="http://schemas.microsoft.com/office/drawing/2014/main" id="{7AB0C1CE-3CAB-454E-BE95-B44994164257}"/>
                </a:ext>
              </a:extLst>
            </p:cNvPr>
            <p:cNvCxnSpPr/>
            <p:nvPr/>
          </p:nvCxnSpPr>
          <p:spPr bwMode="auto">
            <a:xfrm flipV="1">
              <a:off x="5111304" y="1718817"/>
              <a:ext cx="417554" cy="709201"/>
            </a:xfrm>
            <a:prstGeom prst="line">
              <a:avLst/>
            </a:prstGeom>
            <a:noFill/>
            <a:ln w="38100" cap="flat" cmpd="sng" algn="ctr">
              <a:solidFill>
                <a:schemeClr val="tx1"/>
              </a:solidFill>
              <a:prstDash val="solid"/>
              <a:round/>
              <a:headEnd type="none" w="med" len="med"/>
              <a:tailEnd type="none" w="med" len="med"/>
            </a:ln>
            <a:effectLst/>
          </p:spPr>
        </p:cxnSp>
        <p:cxnSp>
          <p:nvCxnSpPr>
            <p:cNvPr id="41" name="Straight Connector 40">
              <a:extLst>
                <a:ext uri="{FF2B5EF4-FFF2-40B4-BE49-F238E27FC236}">
                  <a16:creationId xmlns:a16="http://schemas.microsoft.com/office/drawing/2014/main" id="{EAD74BFE-4D2F-464C-89E3-30862BE45EAA}"/>
                </a:ext>
              </a:extLst>
            </p:cNvPr>
            <p:cNvCxnSpPr/>
            <p:nvPr/>
          </p:nvCxnSpPr>
          <p:spPr bwMode="auto">
            <a:xfrm flipV="1">
              <a:off x="5125720" y="2307398"/>
              <a:ext cx="352052" cy="174297"/>
            </a:xfrm>
            <a:prstGeom prst="line">
              <a:avLst/>
            </a:prstGeom>
            <a:noFill/>
            <a:ln w="38100" cap="flat" cmpd="sng" algn="ctr">
              <a:solidFill>
                <a:schemeClr val="tx1"/>
              </a:solidFill>
              <a:prstDash val="solid"/>
              <a:round/>
              <a:headEnd type="none" w="med" len="med"/>
              <a:tailEnd type="none" w="med" len="med"/>
            </a:ln>
            <a:effectLst/>
          </p:spPr>
        </p:cxnSp>
        <p:cxnSp>
          <p:nvCxnSpPr>
            <p:cNvPr id="42" name="Straight Connector 41">
              <a:extLst>
                <a:ext uri="{FF2B5EF4-FFF2-40B4-BE49-F238E27FC236}">
                  <a16:creationId xmlns:a16="http://schemas.microsoft.com/office/drawing/2014/main" id="{BA60DE13-F82B-2340-93D8-65B75F3CC3B3}"/>
                </a:ext>
              </a:extLst>
            </p:cNvPr>
            <p:cNvCxnSpPr/>
            <p:nvPr/>
          </p:nvCxnSpPr>
          <p:spPr bwMode="auto">
            <a:xfrm>
              <a:off x="5124448" y="2553035"/>
              <a:ext cx="407072" cy="702506"/>
            </a:xfrm>
            <a:prstGeom prst="line">
              <a:avLst/>
            </a:prstGeom>
            <a:noFill/>
            <a:ln w="38100" cap="flat" cmpd="sng" algn="ctr">
              <a:solidFill>
                <a:schemeClr val="tx1"/>
              </a:solidFill>
              <a:prstDash val="solid"/>
              <a:round/>
              <a:headEnd type="none" w="med" len="med"/>
              <a:tailEnd type="none" w="med" len="med"/>
            </a:ln>
            <a:effectLst/>
          </p:spPr>
        </p:cxnSp>
        <p:sp>
          <p:nvSpPr>
            <p:cNvPr id="43" name="Oval 97">
              <a:extLst>
                <a:ext uri="{FF2B5EF4-FFF2-40B4-BE49-F238E27FC236}">
                  <a16:creationId xmlns:a16="http://schemas.microsoft.com/office/drawing/2014/main" id="{A76B0429-1646-9C44-8752-BE03C067A7FA}"/>
                </a:ext>
              </a:extLst>
            </p:cNvPr>
            <p:cNvSpPr>
              <a:spLocks noChangeArrowheads="1"/>
            </p:cNvSpPr>
            <p:nvPr/>
          </p:nvSpPr>
          <p:spPr bwMode="auto">
            <a:xfrm>
              <a:off x="5678426" y="2628984"/>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44" name="Oval 97">
              <a:extLst>
                <a:ext uri="{FF2B5EF4-FFF2-40B4-BE49-F238E27FC236}">
                  <a16:creationId xmlns:a16="http://schemas.microsoft.com/office/drawing/2014/main" id="{2F06AE33-9130-1643-BFB5-D02D35668574}"/>
                </a:ext>
              </a:extLst>
            </p:cNvPr>
            <p:cNvSpPr>
              <a:spLocks noChangeArrowheads="1"/>
            </p:cNvSpPr>
            <p:nvPr/>
          </p:nvSpPr>
          <p:spPr bwMode="auto">
            <a:xfrm>
              <a:off x="5678426" y="2774382"/>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45" name="Oval 97">
              <a:extLst>
                <a:ext uri="{FF2B5EF4-FFF2-40B4-BE49-F238E27FC236}">
                  <a16:creationId xmlns:a16="http://schemas.microsoft.com/office/drawing/2014/main" id="{83D11FD5-C53E-0F40-949F-9C1EC6BE8390}"/>
                </a:ext>
              </a:extLst>
            </p:cNvPr>
            <p:cNvSpPr>
              <a:spLocks noChangeArrowheads="1"/>
            </p:cNvSpPr>
            <p:nvPr/>
          </p:nvSpPr>
          <p:spPr bwMode="auto">
            <a:xfrm>
              <a:off x="5678426" y="2919779"/>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46" name="AutoShape 119">
              <a:extLst>
                <a:ext uri="{FF2B5EF4-FFF2-40B4-BE49-F238E27FC236}">
                  <a16:creationId xmlns:a16="http://schemas.microsoft.com/office/drawing/2014/main" id="{32CDCAF1-8D83-0D4E-8CB4-C9A9A3D58405}"/>
                </a:ext>
              </a:extLst>
            </p:cNvPr>
            <p:cNvSpPr>
              <a:spLocks noChangeArrowheads="1"/>
            </p:cNvSpPr>
            <p:nvPr/>
          </p:nvSpPr>
          <p:spPr bwMode="auto">
            <a:xfrm rot="5400000" flipH="1" flipV="1">
              <a:off x="4062968" y="2360727"/>
              <a:ext cx="245198" cy="292996"/>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47" name="Group 46">
              <a:extLst>
                <a:ext uri="{FF2B5EF4-FFF2-40B4-BE49-F238E27FC236}">
                  <a16:creationId xmlns:a16="http://schemas.microsoft.com/office/drawing/2014/main" id="{040F554B-8578-A748-B2D1-ECB47987C5DE}"/>
                </a:ext>
              </a:extLst>
            </p:cNvPr>
            <p:cNvGrpSpPr/>
            <p:nvPr/>
          </p:nvGrpSpPr>
          <p:grpSpPr>
            <a:xfrm>
              <a:off x="3223502" y="2131751"/>
              <a:ext cx="842364" cy="609607"/>
              <a:chOff x="1129155" y="3830255"/>
              <a:chExt cx="842364" cy="609607"/>
            </a:xfrm>
          </p:grpSpPr>
          <p:cxnSp>
            <p:nvCxnSpPr>
              <p:cNvPr id="48" name="Straight Connector 47">
                <a:extLst>
                  <a:ext uri="{FF2B5EF4-FFF2-40B4-BE49-F238E27FC236}">
                    <a16:creationId xmlns:a16="http://schemas.microsoft.com/office/drawing/2014/main" id="{DE53F356-C574-4A45-9F35-8E315BD1BAA4}"/>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49" name="TextBox 48">
                <a:extLst>
                  <a:ext uri="{FF2B5EF4-FFF2-40B4-BE49-F238E27FC236}">
                    <a16:creationId xmlns:a16="http://schemas.microsoft.com/office/drawing/2014/main" id="{8BB619FC-5EBB-444A-9F69-AAFDF42D79E4}"/>
                  </a:ext>
                </a:extLst>
              </p:cNvPr>
              <p:cNvSpPr txBox="1"/>
              <p:nvPr/>
            </p:nvSpPr>
            <p:spPr>
              <a:xfrm>
                <a:off x="1416376" y="3910306"/>
                <a:ext cx="555143" cy="309107"/>
              </a:xfrm>
              <a:prstGeom prst="rect">
                <a:avLst/>
              </a:prstGeom>
              <a:noFill/>
            </p:spPr>
            <p:txBody>
              <a:bodyPr wrap="none" rtlCol="0">
                <a:spAutoFit/>
              </a:bodyPr>
              <a:lstStyle/>
              <a:p>
                <a:r>
                  <a:rPr lang="en-US" dirty="0"/>
                  <a:t>jobs</a:t>
                </a:r>
              </a:p>
            </p:txBody>
          </p:sp>
          <p:sp>
            <p:nvSpPr>
              <p:cNvPr id="50" name="TextBox 49">
                <a:extLst>
                  <a:ext uri="{FF2B5EF4-FFF2-40B4-BE49-F238E27FC236}">
                    <a16:creationId xmlns:a16="http://schemas.microsoft.com/office/drawing/2014/main" id="{130239CD-472B-064D-A73A-C682392A604B}"/>
                  </a:ext>
                </a:extLst>
              </p:cNvPr>
              <p:cNvSpPr txBox="1"/>
              <p:nvPr/>
            </p:nvSpPr>
            <p:spPr>
              <a:xfrm>
                <a:off x="1453746" y="4130755"/>
                <a:ext cx="501396" cy="309107"/>
              </a:xfrm>
              <a:prstGeom prst="rect">
                <a:avLst/>
              </a:prstGeom>
              <a:noFill/>
            </p:spPr>
            <p:txBody>
              <a:bodyPr wrap="none" rtlCol="0">
                <a:spAutoFit/>
              </a:bodyPr>
              <a:lstStyle/>
              <a:p>
                <a:r>
                  <a:rPr lang="en-US" dirty="0"/>
                  <a:t>sec</a:t>
                </a:r>
                <a:endParaRPr lang="en-US" sz="1600" dirty="0"/>
              </a:p>
            </p:txBody>
          </p:sp>
          <p:sp>
            <p:nvSpPr>
              <p:cNvPr id="51" name="Text Box 142">
                <a:extLst>
                  <a:ext uri="{FF2B5EF4-FFF2-40B4-BE49-F238E27FC236}">
                    <a16:creationId xmlns:a16="http://schemas.microsoft.com/office/drawing/2014/main" id="{7B00A556-5FE1-F747-B867-0CA6C3453B54}"/>
                  </a:ext>
                </a:extLst>
              </p:cNvPr>
              <p:cNvSpPr txBox="1">
                <a:spLocks noChangeArrowheads="1"/>
              </p:cNvSpPr>
              <p:nvPr/>
            </p:nvSpPr>
            <p:spPr bwMode="auto">
              <a:xfrm>
                <a:off x="1129155" y="3830255"/>
                <a:ext cx="412977" cy="52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dirty="0">
                    <a:latin typeface="Symbol" panose="05050102010706020507" pitchFamily="18" charset="2"/>
                  </a:rPr>
                  <a:t>l</a:t>
                </a:r>
                <a:endParaRPr lang="en-US" sz="2400" b="0" baseline="-24000" dirty="0"/>
              </a:p>
            </p:txBody>
          </p:sp>
        </p:grpSp>
      </p:grpSp>
      <p:grpSp>
        <p:nvGrpSpPr>
          <p:cNvPr id="55" name="Group 54">
            <a:extLst>
              <a:ext uri="{FF2B5EF4-FFF2-40B4-BE49-F238E27FC236}">
                <a16:creationId xmlns:a16="http://schemas.microsoft.com/office/drawing/2014/main" id="{FA411F36-B8DC-4747-8C3B-29B3C4FCE3EC}"/>
              </a:ext>
            </a:extLst>
          </p:cNvPr>
          <p:cNvGrpSpPr/>
          <p:nvPr/>
        </p:nvGrpSpPr>
        <p:grpSpPr>
          <a:xfrm>
            <a:off x="4884662" y="2612877"/>
            <a:ext cx="2639662" cy="2304308"/>
            <a:chOff x="0" y="1277522"/>
            <a:chExt cx="2778826" cy="2432684"/>
          </a:xfrm>
        </p:grpSpPr>
        <p:sp>
          <p:nvSpPr>
            <p:cNvPr id="56" name="Text Box 142">
              <a:extLst>
                <a:ext uri="{FF2B5EF4-FFF2-40B4-BE49-F238E27FC236}">
                  <a16:creationId xmlns:a16="http://schemas.microsoft.com/office/drawing/2014/main" id="{A390F6B0-42B5-4841-AC94-3F13742E20DE}"/>
                </a:ext>
              </a:extLst>
            </p:cNvPr>
            <p:cNvSpPr txBox="1">
              <a:spLocks noChangeArrowheads="1"/>
            </p:cNvSpPr>
            <p:nvPr/>
          </p:nvSpPr>
          <p:spPr bwMode="auto">
            <a:xfrm>
              <a:off x="1984687" y="1277522"/>
              <a:ext cx="520092" cy="61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57" name="Oval 97">
              <a:extLst>
                <a:ext uri="{FF2B5EF4-FFF2-40B4-BE49-F238E27FC236}">
                  <a16:creationId xmlns:a16="http://schemas.microsoft.com/office/drawing/2014/main" id="{B580EA06-1023-4D44-8BB3-2F2D54D7D926}"/>
                </a:ext>
              </a:extLst>
            </p:cNvPr>
            <p:cNvSpPr>
              <a:spLocks noChangeArrowheads="1"/>
            </p:cNvSpPr>
            <p:nvPr/>
          </p:nvSpPr>
          <p:spPr bwMode="auto">
            <a:xfrm>
              <a:off x="2028681" y="1399421"/>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58" name="Line 91">
              <a:extLst>
                <a:ext uri="{FF2B5EF4-FFF2-40B4-BE49-F238E27FC236}">
                  <a16:creationId xmlns:a16="http://schemas.microsoft.com/office/drawing/2014/main" id="{CAAA7075-2FA1-7D40-8811-1E6E2AE11407}"/>
                </a:ext>
              </a:extLst>
            </p:cNvPr>
            <p:cNvSpPr>
              <a:spLocks noChangeShapeType="1"/>
            </p:cNvSpPr>
            <p:nvPr/>
          </p:nvSpPr>
          <p:spPr bwMode="auto">
            <a:xfrm flipV="1">
              <a:off x="1504205" y="1427445"/>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92">
              <a:extLst>
                <a:ext uri="{FF2B5EF4-FFF2-40B4-BE49-F238E27FC236}">
                  <a16:creationId xmlns:a16="http://schemas.microsoft.com/office/drawing/2014/main" id="{BBEE5612-A279-6E4B-8DC6-D6054A28B4DD}"/>
                </a:ext>
              </a:extLst>
            </p:cNvPr>
            <p:cNvSpPr>
              <a:spLocks noChangeShapeType="1"/>
            </p:cNvSpPr>
            <p:nvPr/>
          </p:nvSpPr>
          <p:spPr bwMode="auto">
            <a:xfrm flipH="1">
              <a:off x="2005477" y="1418990"/>
              <a:ext cx="1738" cy="3806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94">
              <a:extLst>
                <a:ext uri="{FF2B5EF4-FFF2-40B4-BE49-F238E27FC236}">
                  <a16:creationId xmlns:a16="http://schemas.microsoft.com/office/drawing/2014/main" id="{9926A5BF-C686-1245-AB0B-A269B817B24A}"/>
                </a:ext>
              </a:extLst>
            </p:cNvPr>
            <p:cNvSpPr>
              <a:spLocks noChangeShapeType="1"/>
            </p:cNvSpPr>
            <p:nvPr/>
          </p:nvSpPr>
          <p:spPr bwMode="auto">
            <a:xfrm>
              <a:off x="1856952" y="1426066"/>
              <a:ext cx="0" cy="3674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Line 95">
              <a:extLst>
                <a:ext uri="{FF2B5EF4-FFF2-40B4-BE49-F238E27FC236}">
                  <a16:creationId xmlns:a16="http://schemas.microsoft.com/office/drawing/2014/main" id="{B963D912-2240-8F43-BCAB-F96E01D33E9D}"/>
                </a:ext>
              </a:extLst>
            </p:cNvPr>
            <p:cNvSpPr>
              <a:spLocks noChangeShapeType="1"/>
            </p:cNvSpPr>
            <p:nvPr/>
          </p:nvSpPr>
          <p:spPr bwMode="auto">
            <a:xfrm>
              <a:off x="1702700" y="1426066"/>
              <a:ext cx="0" cy="3674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 name="Rectangle 174" descr="Purple mesh">
              <a:extLst>
                <a:ext uri="{FF2B5EF4-FFF2-40B4-BE49-F238E27FC236}">
                  <a16:creationId xmlns:a16="http://schemas.microsoft.com/office/drawing/2014/main" id="{B700A3B6-B343-124B-9398-5BF7CE69FCF8}"/>
                </a:ext>
              </a:extLst>
            </p:cNvPr>
            <p:cNvSpPr>
              <a:spLocks noChangeArrowheads="1"/>
            </p:cNvSpPr>
            <p:nvPr/>
          </p:nvSpPr>
          <p:spPr bwMode="auto">
            <a:xfrm rot="5400000">
              <a:off x="1646392" y="1568916"/>
              <a:ext cx="277128" cy="629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63" name="Rectangle 175" descr="Purple mesh">
              <a:extLst>
                <a:ext uri="{FF2B5EF4-FFF2-40B4-BE49-F238E27FC236}">
                  <a16:creationId xmlns:a16="http://schemas.microsoft.com/office/drawing/2014/main" id="{B6647CC8-3803-7F4F-BD0A-5711C0DB79BC}"/>
                </a:ext>
              </a:extLst>
            </p:cNvPr>
            <p:cNvSpPr>
              <a:spLocks noChangeArrowheads="1"/>
            </p:cNvSpPr>
            <p:nvPr/>
          </p:nvSpPr>
          <p:spPr bwMode="auto">
            <a:xfrm rot="5400000">
              <a:off x="1870855" y="1633380"/>
              <a:ext cx="126488" cy="680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64" name="Text Box 142">
              <a:extLst>
                <a:ext uri="{FF2B5EF4-FFF2-40B4-BE49-F238E27FC236}">
                  <a16:creationId xmlns:a16="http://schemas.microsoft.com/office/drawing/2014/main" id="{414778F9-B6D0-AE40-996C-301478E7D38D}"/>
                </a:ext>
              </a:extLst>
            </p:cNvPr>
            <p:cNvSpPr txBox="1">
              <a:spLocks noChangeArrowheads="1"/>
            </p:cNvSpPr>
            <p:nvPr/>
          </p:nvSpPr>
          <p:spPr bwMode="auto">
            <a:xfrm>
              <a:off x="1943801" y="1918749"/>
              <a:ext cx="520092" cy="61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65" name="Oval 97">
              <a:extLst>
                <a:ext uri="{FF2B5EF4-FFF2-40B4-BE49-F238E27FC236}">
                  <a16:creationId xmlns:a16="http://schemas.microsoft.com/office/drawing/2014/main" id="{AAD5AFFE-4AD7-1F4B-8F5B-FBE45ED37E20}"/>
                </a:ext>
              </a:extLst>
            </p:cNvPr>
            <p:cNvSpPr>
              <a:spLocks noChangeArrowheads="1"/>
            </p:cNvSpPr>
            <p:nvPr/>
          </p:nvSpPr>
          <p:spPr bwMode="auto">
            <a:xfrm>
              <a:off x="2039272" y="2028774"/>
              <a:ext cx="470938"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66" name="Text Box 142">
              <a:extLst>
                <a:ext uri="{FF2B5EF4-FFF2-40B4-BE49-F238E27FC236}">
                  <a16:creationId xmlns:a16="http://schemas.microsoft.com/office/drawing/2014/main" id="{B4B24053-A2A6-9744-BD92-157046CD2505}"/>
                </a:ext>
              </a:extLst>
            </p:cNvPr>
            <p:cNvSpPr txBox="1">
              <a:spLocks noChangeArrowheads="1"/>
            </p:cNvSpPr>
            <p:nvPr/>
          </p:nvSpPr>
          <p:spPr bwMode="auto">
            <a:xfrm>
              <a:off x="1980940" y="3092852"/>
              <a:ext cx="520092" cy="61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67" name="Oval 97">
              <a:extLst>
                <a:ext uri="{FF2B5EF4-FFF2-40B4-BE49-F238E27FC236}">
                  <a16:creationId xmlns:a16="http://schemas.microsoft.com/office/drawing/2014/main" id="{080C6A84-58B0-D640-8A17-3A60A9EC2BA6}"/>
                </a:ext>
              </a:extLst>
            </p:cNvPr>
            <p:cNvSpPr>
              <a:spLocks noChangeArrowheads="1"/>
            </p:cNvSpPr>
            <p:nvPr/>
          </p:nvSpPr>
          <p:spPr bwMode="auto">
            <a:xfrm>
              <a:off x="2040785" y="3182847"/>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grpSp>
          <p:nvGrpSpPr>
            <p:cNvPr id="68" name="Group 67">
              <a:extLst>
                <a:ext uri="{FF2B5EF4-FFF2-40B4-BE49-F238E27FC236}">
                  <a16:creationId xmlns:a16="http://schemas.microsoft.com/office/drawing/2014/main" id="{139EAA64-8D18-0D48-AEB9-F3BF69B70447}"/>
                </a:ext>
              </a:extLst>
            </p:cNvPr>
            <p:cNvGrpSpPr/>
            <p:nvPr/>
          </p:nvGrpSpPr>
          <p:grpSpPr>
            <a:xfrm>
              <a:off x="2505869" y="1605561"/>
              <a:ext cx="272957" cy="1793871"/>
              <a:chOff x="2505869" y="1605561"/>
              <a:chExt cx="354393" cy="1793871"/>
            </a:xfrm>
          </p:grpSpPr>
          <p:sp>
            <p:nvSpPr>
              <p:cNvPr id="96" name="Line 98">
                <a:extLst>
                  <a:ext uri="{FF2B5EF4-FFF2-40B4-BE49-F238E27FC236}">
                    <a16:creationId xmlns:a16="http://schemas.microsoft.com/office/drawing/2014/main" id="{6BAF30B7-19F7-024E-8F01-F4070529CFB7}"/>
                  </a:ext>
                </a:extLst>
              </p:cNvPr>
              <p:cNvSpPr>
                <a:spLocks noChangeShapeType="1"/>
              </p:cNvSpPr>
              <p:nvPr/>
            </p:nvSpPr>
            <p:spPr bwMode="auto">
              <a:xfrm flipV="1">
                <a:off x="2505869" y="1605561"/>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8" name="Line 98">
                <a:extLst>
                  <a:ext uri="{FF2B5EF4-FFF2-40B4-BE49-F238E27FC236}">
                    <a16:creationId xmlns:a16="http://schemas.microsoft.com/office/drawing/2014/main" id="{DEAEBCA8-96CB-F64B-8999-8B7F3F47C39D}"/>
                  </a:ext>
                </a:extLst>
              </p:cNvPr>
              <p:cNvSpPr>
                <a:spLocks noChangeShapeType="1"/>
              </p:cNvSpPr>
              <p:nvPr/>
            </p:nvSpPr>
            <p:spPr bwMode="auto">
              <a:xfrm flipV="1">
                <a:off x="2516460" y="2234914"/>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9" name="Line 98">
                <a:extLst>
                  <a:ext uri="{FF2B5EF4-FFF2-40B4-BE49-F238E27FC236}">
                    <a16:creationId xmlns:a16="http://schemas.microsoft.com/office/drawing/2014/main" id="{A9CA82D1-DF4A-2345-B5FB-AB132503788D}"/>
                  </a:ext>
                </a:extLst>
              </p:cNvPr>
              <p:cNvSpPr>
                <a:spLocks noChangeShapeType="1"/>
              </p:cNvSpPr>
              <p:nvPr/>
            </p:nvSpPr>
            <p:spPr bwMode="auto">
              <a:xfrm flipV="1">
                <a:off x="2517973" y="3388987"/>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cxnSp>
          <p:nvCxnSpPr>
            <p:cNvPr id="69" name="Straight Connector 68">
              <a:extLst>
                <a:ext uri="{FF2B5EF4-FFF2-40B4-BE49-F238E27FC236}">
                  <a16:creationId xmlns:a16="http://schemas.microsoft.com/office/drawing/2014/main" id="{71DC9BA6-3A39-244E-B159-809BBB6F3B54}"/>
                </a:ext>
              </a:extLst>
            </p:cNvPr>
            <p:cNvCxnSpPr/>
            <p:nvPr/>
          </p:nvCxnSpPr>
          <p:spPr bwMode="auto">
            <a:xfrm flipV="1">
              <a:off x="1126549" y="1675270"/>
              <a:ext cx="422413" cy="745547"/>
            </a:xfrm>
            <a:prstGeom prst="line">
              <a:avLst/>
            </a:prstGeom>
            <a:noFill/>
            <a:ln w="38100" cap="flat" cmpd="sng" algn="ctr">
              <a:solidFill>
                <a:schemeClr val="tx1"/>
              </a:solidFill>
              <a:prstDash val="solid"/>
              <a:round/>
              <a:headEnd type="none" w="med" len="med"/>
              <a:tailEnd type="triangle" w="med" len="med"/>
            </a:ln>
            <a:effectLst/>
          </p:spPr>
        </p:cxnSp>
        <p:cxnSp>
          <p:nvCxnSpPr>
            <p:cNvPr id="70" name="Straight Connector 69">
              <a:extLst>
                <a:ext uri="{FF2B5EF4-FFF2-40B4-BE49-F238E27FC236}">
                  <a16:creationId xmlns:a16="http://schemas.microsoft.com/office/drawing/2014/main" id="{C2EB0974-D947-774F-90C5-E8D85A5F60A1}"/>
                </a:ext>
              </a:extLst>
            </p:cNvPr>
            <p:cNvCxnSpPr/>
            <p:nvPr/>
          </p:nvCxnSpPr>
          <p:spPr bwMode="auto">
            <a:xfrm flipV="1">
              <a:off x="1125392" y="2240524"/>
              <a:ext cx="415762" cy="196951"/>
            </a:xfrm>
            <a:prstGeom prst="line">
              <a:avLst/>
            </a:prstGeom>
            <a:noFill/>
            <a:ln w="38100" cap="flat" cmpd="sng" algn="ctr">
              <a:solidFill>
                <a:schemeClr val="tx1"/>
              </a:solidFill>
              <a:prstDash val="solid"/>
              <a:round/>
              <a:headEnd type="none" w="med" len="med"/>
              <a:tailEnd type="triangle" w="med" len="med"/>
            </a:ln>
            <a:effectLst/>
          </p:spPr>
        </p:cxnSp>
        <p:cxnSp>
          <p:nvCxnSpPr>
            <p:cNvPr id="71" name="Straight Connector 70">
              <a:extLst>
                <a:ext uri="{FF2B5EF4-FFF2-40B4-BE49-F238E27FC236}">
                  <a16:creationId xmlns:a16="http://schemas.microsoft.com/office/drawing/2014/main" id="{F7F20E9D-00DB-CC46-8E68-143DA3095415}"/>
                </a:ext>
              </a:extLst>
            </p:cNvPr>
            <p:cNvCxnSpPr>
              <a:stCxn id="83" idx="2"/>
            </p:cNvCxnSpPr>
            <p:nvPr/>
          </p:nvCxnSpPr>
          <p:spPr bwMode="auto">
            <a:xfrm>
              <a:off x="1108563" y="2437476"/>
              <a:ext cx="433990" cy="973840"/>
            </a:xfrm>
            <a:prstGeom prst="line">
              <a:avLst/>
            </a:prstGeom>
            <a:noFill/>
            <a:ln w="38100" cap="flat" cmpd="sng" algn="ctr">
              <a:solidFill>
                <a:schemeClr val="tx1"/>
              </a:solidFill>
              <a:prstDash val="solid"/>
              <a:round/>
              <a:headEnd type="none" w="med" len="med"/>
              <a:tailEnd type="triangle" w="med" len="med"/>
            </a:ln>
            <a:effectLst/>
          </p:spPr>
        </p:cxnSp>
        <p:sp>
          <p:nvSpPr>
            <p:cNvPr id="72" name="Oval 97">
              <a:extLst>
                <a:ext uri="{FF2B5EF4-FFF2-40B4-BE49-F238E27FC236}">
                  <a16:creationId xmlns:a16="http://schemas.microsoft.com/office/drawing/2014/main" id="{EF18F7CD-1C51-2A4E-A10A-5C9F8236BF90}"/>
                </a:ext>
              </a:extLst>
            </p:cNvPr>
            <p:cNvSpPr>
              <a:spLocks noChangeArrowheads="1"/>
            </p:cNvSpPr>
            <p:nvPr/>
          </p:nvSpPr>
          <p:spPr bwMode="auto">
            <a:xfrm>
              <a:off x="2231437" y="2645490"/>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73" name="Oval 97">
              <a:extLst>
                <a:ext uri="{FF2B5EF4-FFF2-40B4-BE49-F238E27FC236}">
                  <a16:creationId xmlns:a16="http://schemas.microsoft.com/office/drawing/2014/main" id="{29B4764E-DC94-3946-92C5-A0C7D92BF85E}"/>
                </a:ext>
              </a:extLst>
            </p:cNvPr>
            <p:cNvSpPr>
              <a:spLocks noChangeArrowheads="1"/>
            </p:cNvSpPr>
            <p:nvPr/>
          </p:nvSpPr>
          <p:spPr bwMode="auto">
            <a:xfrm>
              <a:off x="2231437" y="2790888"/>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74" name="Oval 97">
              <a:extLst>
                <a:ext uri="{FF2B5EF4-FFF2-40B4-BE49-F238E27FC236}">
                  <a16:creationId xmlns:a16="http://schemas.microsoft.com/office/drawing/2014/main" id="{185582C9-5166-DC45-B1D5-FBF0A8BA9523}"/>
                </a:ext>
              </a:extLst>
            </p:cNvPr>
            <p:cNvSpPr>
              <a:spLocks noChangeArrowheads="1"/>
            </p:cNvSpPr>
            <p:nvPr/>
          </p:nvSpPr>
          <p:spPr bwMode="auto">
            <a:xfrm>
              <a:off x="2231437" y="2936285"/>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75" name="Line 92">
              <a:extLst>
                <a:ext uri="{FF2B5EF4-FFF2-40B4-BE49-F238E27FC236}">
                  <a16:creationId xmlns:a16="http://schemas.microsoft.com/office/drawing/2014/main" id="{8254E193-C183-9B47-94CB-ACAAEAEC59ED}"/>
                </a:ext>
              </a:extLst>
            </p:cNvPr>
            <p:cNvSpPr>
              <a:spLocks noChangeShapeType="1"/>
            </p:cNvSpPr>
            <p:nvPr/>
          </p:nvSpPr>
          <p:spPr bwMode="auto">
            <a:xfrm flipH="1">
              <a:off x="2011230" y="2063096"/>
              <a:ext cx="1738" cy="3806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 name="Line 94">
              <a:extLst>
                <a:ext uri="{FF2B5EF4-FFF2-40B4-BE49-F238E27FC236}">
                  <a16:creationId xmlns:a16="http://schemas.microsoft.com/office/drawing/2014/main" id="{F9F7C5DC-C863-4A40-B2DC-EB91B7EA1E24}"/>
                </a:ext>
              </a:extLst>
            </p:cNvPr>
            <p:cNvSpPr>
              <a:spLocks noChangeShapeType="1"/>
            </p:cNvSpPr>
            <p:nvPr/>
          </p:nvSpPr>
          <p:spPr bwMode="auto">
            <a:xfrm>
              <a:off x="1862705" y="2070172"/>
              <a:ext cx="0" cy="3674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 name="Rectangle 175" descr="Purple mesh">
              <a:extLst>
                <a:ext uri="{FF2B5EF4-FFF2-40B4-BE49-F238E27FC236}">
                  <a16:creationId xmlns:a16="http://schemas.microsoft.com/office/drawing/2014/main" id="{7A2FD00F-9FC5-1740-A78E-C493B6ECE167}"/>
                </a:ext>
              </a:extLst>
            </p:cNvPr>
            <p:cNvSpPr>
              <a:spLocks noChangeArrowheads="1"/>
            </p:cNvSpPr>
            <p:nvPr/>
          </p:nvSpPr>
          <p:spPr bwMode="auto">
            <a:xfrm rot="5400000">
              <a:off x="1876608" y="2277486"/>
              <a:ext cx="126488" cy="680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78" name="Line 92">
              <a:extLst>
                <a:ext uri="{FF2B5EF4-FFF2-40B4-BE49-F238E27FC236}">
                  <a16:creationId xmlns:a16="http://schemas.microsoft.com/office/drawing/2014/main" id="{1049B75B-F6FD-BB43-8A03-80458C20FE5F}"/>
                </a:ext>
              </a:extLst>
            </p:cNvPr>
            <p:cNvSpPr>
              <a:spLocks noChangeShapeType="1"/>
            </p:cNvSpPr>
            <p:nvPr/>
          </p:nvSpPr>
          <p:spPr bwMode="auto">
            <a:xfrm flipH="1">
              <a:off x="2025607" y="3224787"/>
              <a:ext cx="1738" cy="3806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94">
              <a:extLst>
                <a:ext uri="{FF2B5EF4-FFF2-40B4-BE49-F238E27FC236}">
                  <a16:creationId xmlns:a16="http://schemas.microsoft.com/office/drawing/2014/main" id="{EE085BFD-3E28-F74C-AF21-B17E56AF7460}"/>
                </a:ext>
              </a:extLst>
            </p:cNvPr>
            <p:cNvSpPr>
              <a:spLocks noChangeShapeType="1"/>
            </p:cNvSpPr>
            <p:nvPr/>
          </p:nvSpPr>
          <p:spPr bwMode="auto">
            <a:xfrm>
              <a:off x="1877082" y="3231863"/>
              <a:ext cx="0" cy="3674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5">
              <a:extLst>
                <a:ext uri="{FF2B5EF4-FFF2-40B4-BE49-F238E27FC236}">
                  <a16:creationId xmlns:a16="http://schemas.microsoft.com/office/drawing/2014/main" id="{66135C0F-9798-F448-B028-61828662C1C7}"/>
                </a:ext>
              </a:extLst>
            </p:cNvPr>
            <p:cNvSpPr>
              <a:spLocks noChangeShapeType="1"/>
            </p:cNvSpPr>
            <p:nvPr/>
          </p:nvSpPr>
          <p:spPr bwMode="auto">
            <a:xfrm>
              <a:off x="1722829" y="3231863"/>
              <a:ext cx="0" cy="3674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Rectangle 174" descr="Purple mesh">
              <a:extLst>
                <a:ext uri="{FF2B5EF4-FFF2-40B4-BE49-F238E27FC236}">
                  <a16:creationId xmlns:a16="http://schemas.microsoft.com/office/drawing/2014/main" id="{89726590-DEDD-574C-859E-2EDA5B8A1710}"/>
                </a:ext>
              </a:extLst>
            </p:cNvPr>
            <p:cNvSpPr>
              <a:spLocks noChangeArrowheads="1"/>
            </p:cNvSpPr>
            <p:nvPr/>
          </p:nvSpPr>
          <p:spPr bwMode="auto">
            <a:xfrm rot="5400000">
              <a:off x="1666521" y="3374713"/>
              <a:ext cx="277128" cy="62900"/>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82" name="Rectangle 175" descr="Purple mesh">
              <a:extLst>
                <a:ext uri="{FF2B5EF4-FFF2-40B4-BE49-F238E27FC236}">
                  <a16:creationId xmlns:a16="http://schemas.microsoft.com/office/drawing/2014/main" id="{A9170AC2-0656-7E44-BF6D-0E365DF2A38F}"/>
                </a:ext>
              </a:extLst>
            </p:cNvPr>
            <p:cNvSpPr>
              <a:spLocks noChangeArrowheads="1"/>
            </p:cNvSpPr>
            <p:nvPr/>
          </p:nvSpPr>
          <p:spPr bwMode="auto">
            <a:xfrm rot="5400000">
              <a:off x="1890985" y="3439177"/>
              <a:ext cx="126488" cy="6808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83" name="AutoShape 119">
              <a:extLst>
                <a:ext uri="{FF2B5EF4-FFF2-40B4-BE49-F238E27FC236}">
                  <a16:creationId xmlns:a16="http://schemas.microsoft.com/office/drawing/2014/main" id="{9B1C88B7-B71C-5749-A258-F62F24D3D066}"/>
                </a:ext>
              </a:extLst>
            </p:cNvPr>
            <p:cNvSpPr>
              <a:spLocks noChangeArrowheads="1"/>
            </p:cNvSpPr>
            <p:nvPr/>
          </p:nvSpPr>
          <p:spPr bwMode="auto">
            <a:xfrm rot="5400000" flipH="1" flipV="1">
              <a:off x="839466" y="2290978"/>
              <a:ext cx="245198" cy="292996"/>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84" name="Group 83">
              <a:extLst>
                <a:ext uri="{FF2B5EF4-FFF2-40B4-BE49-F238E27FC236}">
                  <a16:creationId xmlns:a16="http://schemas.microsoft.com/office/drawing/2014/main" id="{8E89AABB-D2F6-2147-A3DD-3BC4480273B6}"/>
                </a:ext>
              </a:extLst>
            </p:cNvPr>
            <p:cNvGrpSpPr/>
            <p:nvPr/>
          </p:nvGrpSpPr>
          <p:grpSpPr>
            <a:xfrm>
              <a:off x="0" y="2062002"/>
              <a:ext cx="827564" cy="625424"/>
              <a:chOff x="1129155" y="3830255"/>
              <a:chExt cx="827564" cy="625424"/>
            </a:xfrm>
          </p:grpSpPr>
          <p:cxnSp>
            <p:nvCxnSpPr>
              <p:cNvPr id="92" name="Straight Connector 91">
                <a:extLst>
                  <a:ext uri="{FF2B5EF4-FFF2-40B4-BE49-F238E27FC236}">
                    <a16:creationId xmlns:a16="http://schemas.microsoft.com/office/drawing/2014/main" id="{00E7F213-236C-E644-822C-518D329A6A59}"/>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93" name="TextBox 92">
                <a:extLst>
                  <a:ext uri="{FF2B5EF4-FFF2-40B4-BE49-F238E27FC236}">
                    <a16:creationId xmlns:a16="http://schemas.microsoft.com/office/drawing/2014/main" id="{0441DF2E-D231-C642-991C-CBE00595C12D}"/>
                  </a:ext>
                </a:extLst>
              </p:cNvPr>
              <p:cNvSpPr txBox="1"/>
              <p:nvPr/>
            </p:nvSpPr>
            <p:spPr>
              <a:xfrm>
                <a:off x="1416376" y="3910306"/>
                <a:ext cx="540343" cy="324923"/>
              </a:xfrm>
              <a:prstGeom prst="rect">
                <a:avLst/>
              </a:prstGeom>
              <a:noFill/>
            </p:spPr>
            <p:txBody>
              <a:bodyPr wrap="none" rtlCol="0">
                <a:spAutoFit/>
              </a:bodyPr>
              <a:lstStyle/>
              <a:p>
                <a:r>
                  <a:rPr lang="en-US" dirty="0"/>
                  <a:t>jobs</a:t>
                </a:r>
              </a:p>
            </p:txBody>
          </p:sp>
          <p:sp>
            <p:nvSpPr>
              <p:cNvPr id="94" name="TextBox 93">
                <a:extLst>
                  <a:ext uri="{FF2B5EF4-FFF2-40B4-BE49-F238E27FC236}">
                    <a16:creationId xmlns:a16="http://schemas.microsoft.com/office/drawing/2014/main" id="{29B44060-CFB0-3344-B469-681B3E68095E}"/>
                  </a:ext>
                </a:extLst>
              </p:cNvPr>
              <p:cNvSpPr txBox="1"/>
              <p:nvPr/>
            </p:nvSpPr>
            <p:spPr>
              <a:xfrm>
                <a:off x="1453746" y="4130755"/>
                <a:ext cx="488029" cy="324924"/>
              </a:xfrm>
              <a:prstGeom prst="rect">
                <a:avLst/>
              </a:prstGeom>
              <a:noFill/>
            </p:spPr>
            <p:txBody>
              <a:bodyPr wrap="none" rtlCol="0">
                <a:spAutoFit/>
              </a:bodyPr>
              <a:lstStyle/>
              <a:p>
                <a:r>
                  <a:rPr lang="en-US" dirty="0"/>
                  <a:t>sec</a:t>
                </a:r>
                <a:endParaRPr lang="en-US" sz="1600" dirty="0"/>
              </a:p>
            </p:txBody>
          </p:sp>
          <p:sp>
            <p:nvSpPr>
              <p:cNvPr id="95" name="Text Box 142">
                <a:extLst>
                  <a:ext uri="{FF2B5EF4-FFF2-40B4-BE49-F238E27FC236}">
                    <a16:creationId xmlns:a16="http://schemas.microsoft.com/office/drawing/2014/main" id="{2782F28B-7762-7641-8313-ACCF2E435EF5}"/>
                  </a:ext>
                </a:extLst>
              </p:cNvPr>
              <p:cNvSpPr txBox="1">
                <a:spLocks noChangeArrowheads="1"/>
              </p:cNvSpPr>
              <p:nvPr/>
            </p:nvSpPr>
            <p:spPr bwMode="auto">
              <a:xfrm>
                <a:off x="1129155" y="3830255"/>
                <a:ext cx="401967" cy="5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dirty="0">
                    <a:latin typeface="Symbol" panose="05050102010706020507" pitchFamily="18" charset="2"/>
                  </a:rPr>
                  <a:t>l</a:t>
                </a:r>
                <a:endParaRPr lang="en-US" sz="2400" b="0" baseline="-24000" dirty="0"/>
              </a:p>
            </p:txBody>
          </p:sp>
        </p:grpSp>
        <p:graphicFrame>
          <p:nvGraphicFramePr>
            <p:cNvPr id="85" name="Object 84">
              <a:extLst>
                <a:ext uri="{FF2B5EF4-FFF2-40B4-BE49-F238E27FC236}">
                  <a16:creationId xmlns:a16="http://schemas.microsoft.com/office/drawing/2014/main" id="{F2600F1F-682D-2B47-8B30-96AF130646F0}"/>
                </a:ext>
              </a:extLst>
            </p:cNvPr>
            <p:cNvGraphicFramePr>
              <a:graphicFrameLocks noChangeAspect="1"/>
            </p:cNvGraphicFramePr>
            <p:nvPr/>
          </p:nvGraphicFramePr>
          <p:xfrm>
            <a:off x="1067504" y="2736172"/>
            <a:ext cx="347628" cy="601370"/>
          </p:xfrm>
          <a:graphic>
            <a:graphicData uri="http://schemas.openxmlformats.org/presentationml/2006/ole">
              <mc:AlternateContent xmlns:mc="http://schemas.openxmlformats.org/markup-compatibility/2006">
                <mc:Choice xmlns:v="urn:schemas-microsoft-com:vml" Requires="v">
                  <p:oleObj spid="_x0000_s102443" name="Equation" r:id="rId5" imgW="126720" imgH="228600" progId="Equation.DSMT4">
                    <p:embed/>
                  </p:oleObj>
                </mc:Choice>
                <mc:Fallback>
                  <p:oleObj name="Equation" r:id="rId5" imgW="126720" imgH="228600" progId="Equation.DSMT4">
                    <p:embed/>
                    <p:pic>
                      <p:nvPicPr>
                        <p:cNvPr id="190" name="Object 189"/>
                        <p:cNvPicPr/>
                        <p:nvPr/>
                      </p:nvPicPr>
                      <p:blipFill>
                        <a:blip r:embed="rId6"/>
                        <a:stretch>
                          <a:fillRect/>
                        </a:stretch>
                      </p:blipFill>
                      <p:spPr>
                        <a:xfrm>
                          <a:off x="1067504" y="2736172"/>
                          <a:ext cx="347628" cy="601370"/>
                        </a:xfrm>
                        <a:prstGeom prst="rect">
                          <a:avLst/>
                        </a:prstGeom>
                      </p:spPr>
                    </p:pic>
                  </p:oleObj>
                </mc:Fallback>
              </mc:AlternateContent>
            </a:graphicData>
          </a:graphic>
        </p:graphicFrame>
        <p:graphicFrame>
          <p:nvGraphicFramePr>
            <p:cNvPr id="86" name="Object 85">
              <a:extLst>
                <a:ext uri="{FF2B5EF4-FFF2-40B4-BE49-F238E27FC236}">
                  <a16:creationId xmlns:a16="http://schemas.microsoft.com/office/drawing/2014/main" id="{2F11FB99-B32F-F243-9D3B-29A98C5D2E36}"/>
                </a:ext>
              </a:extLst>
            </p:cNvPr>
            <p:cNvGraphicFramePr>
              <a:graphicFrameLocks noChangeAspect="1"/>
            </p:cNvGraphicFramePr>
            <p:nvPr/>
          </p:nvGraphicFramePr>
          <p:xfrm>
            <a:off x="1076006" y="1483202"/>
            <a:ext cx="349154" cy="604009"/>
          </p:xfrm>
          <a:graphic>
            <a:graphicData uri="http://schemas.openxmlformats.org/presentationml/2006/ole">
              <mc:AlternateContent xmlns:mc="http://schemas.openxmlformats.org/markup-compatibility/2006">
                <mc:Choice xmlns:v="urn:schemas-microsoft-com:vml" Requires="v">
                  <p:oleObj spid="_x0000_s102444" name="Equation" r:id="rId7" imgW="126720" imgH="228600" progId="Equation.DSMT4">
                    <p:embed/>
                  </p:oleObj>
                </mc:Choice>
                <mc:Fallback>
                  <p:oleObj name="Equation" r:id="rId7" imgW="126720" imgH="228600" progId="Equation.DSMT4">
                    <p:embed/>
                    <p:pic>
                      <p:nvPicPr>
                        <p:cNvPr id="191" name="Object 190"/>
                        <p:cNvPicPr/>
                        <p:nvPr/>
                      </p:nvPicPr>
                      <p:blipFill>
                        <a:blip r:embed="rId6"/>
                        <a:stretch>
                          <a:fillRect/>
                        </a:stretch>
                      </p:blipFill>
                      <p:spPr>
                        <a:xfrm>
                          <a:off x="1076006" y="1483202"/>
                          <a:ext cx="349154" cy="604009"/>
                        </a:xfrm>
                        <a:prstGeom prst="rect">
                          <a:avLst/>
                        </a:prstGeom>
                      </p:spPr>
                    </p:pic>
                  </p:oleObj>
                </mc:Fallback>
              </mc:AlternateContent>
            </a:graphicData>
          </a:graphic>
        </p:graphicFrame>
        <p:sp>
          <p:nvSpPr>
            <p:cNvPr id="87" name="Line 91">
              <a:extLst>
                <a:ext uri="{FF2B5EF4-FFF2-40B4-BE49-F238E27FC236}">
                  <a16:creationId xmlns:a16="http://schemas.microsoft.com/office/drawing/2014/main" id="{9C7BD528-23E0-AD4C-8171-E15A3EB0B3AE}"/>
                </a:ext>
              </a:extLst>
            </p:cNvPr>
            <p:cNvSpPr>
              <a:spLocks noChangeShapeType="1"/>
            </p:cNvSpPr>
            <p:nvPr/>
          </p:nvSpPr>
          <p:spPr bwMode="auto">
            <a:xfrm flipV="1">
              <a:off x="1498596" y="1788411"/>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8" name="Line 91">
              <a:extLst>
                <a:ext uri="{FF2B5EF4-FFF2-40B4-BE49-F238E27FC236}">
                  <a16:creationId xmlns:a16="http://schemas.microsoft.com/office/drawing/2014/main" id="{D73793BE-BF55-C546-B8E5-9C53EC5C1270}"/>
                </a:ext>
              </a:extLst>
            </p:cNvPr>
            <p:cNvSpPr>
              <a:spLocks noChangeShapeType="1"/>
            </p:cNvSpPr>
            <p:nvPr/>
          </p:nvSpPr>
          <p:spPr bwMode="auto">
            <a:xfrm flipV="1">
              <a:off x="1508492" y="2071687"/>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9" name="Line 91">
              <a:extLst>
                <a:ext uri="{FF2B5EF4-FFF2-40B4-BE49-F238E27FC236}">
                  <a16:creationId xmlns:a16="http://schemas.microsoft.com/office/drawing/2014/main" id="{60477EC9-6947-6049-ADB6-9D0B2D668539}"/>
                </a:ext>
              </a:extLst>
            </p:cNvPr>
            <p:cNvSpPr>
              <a:spLocks noChangeShapeType="1"/>
            </p:cNvSpPr>
            <p:nvPr/>
          </p:nvSpPr>
          <p:spPr bwMode="auto">
            <a:xfrm flipV="1">
              <a:off x="1512450" y="2443781"/>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91">
              <a:extLst>
                <a:ext uri="{FF2B5EF4-FFF2-40B4-BE49-F238E27FC236}">
                  <a16:creationId xmlns:a16="http://schemas.microsoft.com/office/drawing/2014/main" id="{59D821AB-AD76-3947-B89E-1CE9D7D81F30}"/>
                </a:ext>
              </a:extLst>
            </p:cNvPr>
            <p:cNvSpPr>
              <a:spLocks noChangeShapeType="1"/>
            </p:cNvSpPr>
            <p:nvPr/>
          </p:nvSpPr>
          <p:spPr bwMode="auto">
            <a:xfrm flipV="1">
              <a:off x="1534221" y="3237449"/>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91">
              <a:extLst>
                <a:ext uri="{FF2B5EF4-FFF2-40B4-BE49-F238E27FC236}">
                  <a16:creationId xmlns:a16="http://schemas.microsoft.com/office/drawing/2014/main" id="{FD9C5D1B-3325-2E47-8438-D1C89B56AC55}"/>
                </a:ext>
              </a:extLst>
            </p:cNvPr>
            <p:cNvSpPr>
              <a:spLocks noChangeShapeType="1"/>
            </p:cNvSpPr>
            <p:nvPr/>
          </p:nvSpPr>
          <p:spPr bwMode="auto">
            <a:xfrm flipV="1">
              <a:off x="1514428" y="3597667"/>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 name="Rounded Rectangular Callout 1">
            <a:extLst>
              <a:ext uri="{FF2B5EF4-FFF2-40B4-BE49-F238E27FC236}">
                <a16:creationId xmlns:a16="http://schemas.microsoft.com/office/drawing/2014/main" id="{7284C881-CC7F-A647-85C4-EA70A2412084}"/>
              </a:ext>
            </a:extLst>
          </p:cNvPr>
          <p:cNvSpPr/>
          <p:nvPr/>
        </p:nvSpPr>
        <p:spPr>
          <a:xfrm>
            <a:off x="6960398" y="771481"/>
            <a:ext cx="4279599" cy="1550755"/>
          </a:xfrm>
          <a:prstGeom prst="wedgeRoundRectCallout">
            <a:avLst>
              <a:gd name="adj1" fmla="val -40983"/>
              <a:gd name="adj2" fmla="val 78900"/>
              <a:gd name="adj3" fmla="val 1666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C356BE78-23A6-4C40-AA3C-9FDF345E7618}"/>
              </a:ext>
            </a:extLst>
          </p:cNvPr>
          <p:cNvSpPr txBox="1"/>
          <p:nvPr/>
        </p:nvSpPr>
        <p:spPr>
          <a:xfrm>
            <a:off x="7398001" y="1002817"/>
            <a:ext cx="3742795" cy="1200329"/>
          </a:xfrm>
          <a:prstGeom prst="rect">
            <a:avLst/>
          </a:prstGeom>
          <a:noFill/>
        </p:spPr>
        <p:txBody>
          <a:bodyPr wrap="square" rtlCol="0">
            <a:spAutoFit/>
          </a:bodyPr>
          <a:lstStyle/>
          <a:p>
            <a:r>
              <a:rPr lang="en-US" sz="2400" b="1" dirty="0">
                <a:solidFill>
                  <a:srgbClr val="FF2D55"/>
                </a:solidFill>
                <a:latin typeface="Happy Monkey" panose="02000500000000020004" pitchFamily="2" charset="0"/>
              </a:rPr>
              <a:t>Which system design has the lowest  average latency?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7BB39-030E-F74B-993B-D9CDEDCF08FE}"/>
              </a:ext>
            </a:extLst>
          </p:cNvPr>
          <p:cNvSpPr>
            <a:spLocks noGrp="1"/>
          </p:cNvSpPr>
          <p:nvPr>
            <p:ph type="title"/>
          </p:nvPr>
        </p:nvSpPr>
        <p:spPr>
          <a:xfrm>
            <a:off x="1191599" y="274650"/>
            <a:ext cx="9676269" cy="1143000"/>
          </a:xfrm>
        </p:spPr>
        <p:txBody>
          <a:bodyPr/>
          <a:lstStyle/>
          <a:p>
            <a:r>
              <a:rPr lang="en-US" dirty="0"/>
              <a:t>Another perspective of variability</a:t>
            </a:r>
          </a:p>
        </p:txBody>
      </p:sp>
      <p:sp>
        <p:nvSpPr>
          <p:cNvPr id="4" name="Slide Number Placeholder 3">
            <a:extLst>
              <a:ext uri="{FF2B5EF4-FFF2-40B4-BE49-F238E27FC236}">
                <a16:creationId xmlns:a16="http://schemas.microsoft.com/office/drawing/2014/main" id="{0C1FE585-280C-C747-8037-1DE2BC21A4D1}"/>
              </a:ext>
            </a:extLst>
          </p:cNvPr>
          <p:cNvSpPr>
            <a:spLocks noGrp="1"/>
          </p:cNvSpPr>
          <p:nvPr>
            <p:ph type="sldNum" idx="12"/>
          </p:nvPr>
        </p:nvSpPr>
        <p:spPr/>
        <p:txBody>
          <a:bodyPr/>
          <a:lstStyle/>
          <a:p>
            <a:fld id="{00000000-1234-1234-1234-123412341234}" type="slidenum">
              <a:rPr lang="en" smtClean="0"/>
              <a:pPr/>
              <a:t>30</a:t>
            </a:fld>
            <a:endParaRPr lang="en"/>
          </a:p>
        </p:txBody>
      </p:sp>
      <p:grpSp>
        <p:nvGrpSpPr>
          <p:cNvPr id="10" name="Group 9">
            <a:extLst>
              <a:ext uri="{FF2B5EF4-FFF2-40B4-BE49-F238E27FC236}">
                <a16:creationId xmlns:a16="http://schemas.microsoft.com/office/drawing/2014/main" id="{B681F9B3-7964-F94C-97DF-E6858D1C211D}"/>
              </a:ext>
            </a:extLst>
          </p:cNvPr>
          <p:cNvGrpSpPr/>
          <p:nvPr/>
        </p:nvGrpSpPr>
        <p:grpSpPr>
          <a:xfrm>
            <a:off x="453088" y="1468444"/>
            <a:ext cx="3366988" cy="1172757"/>
            <a:chOff x="460415" y="867929"/>
            <a:chExt cx="5388901" cy="1801962"/>
          </a:xfrm>
        </p:grpSpPr>
        <p:grpSp>
          <p:nvGrpSpPr>
            <p:cNvPr id="11" name="Group 10">
              <a:extLst>
                <a:ext uri="{FF2B5EF4-FFF2-40B4-BE49-F238E27FC236}">
                  <a16:creationId xmlns:a16="http://schemas.microsoft.com/office/drawing/2014/main" id="{D31F616A-CD7A-6E4F-81BC-BB0EE777A846}"/>
                </a:ext>
              </a:extLst>
            </p:cNvPr>
            <p:cNvGrpSpPr/>
            <p:nvPr/>
          </p:nvGrpSpPr>
          <p:grpSpPr>
            <a:xfrm>
              <a:off x="1520899" y="1526502"/>
              <a:ext cx="4328417" cy="1143389"/>
              <a:chOff x="2647950" y="1771051"/>
              <a:chExt cx="4328417" cy="1143389"/>
            </a:xfrm>
          </p:grpSpPr>
          <p:sp>
            <p:nvSpPr>
              <p:cNvPr id="25" name="Line 91">
                <a:extLst>
                  <a:ext uri="{FF2B5EF4-FFF2-40B4-BE49-F238E27FC236}">
                    <a16:creationId xmlns:a16="http://schemas.microsoft.com/office/drawing/2014/main" id="{97919041-DD10-2D41-A072-3B4FC51C7CB3}"/>
                  </a:ext>
                </a:extLst>
              </p:cNvPr>
              <p:cNvSpPr>
                <a:spLocks noChangeShapeType="1"/>
              </p:cNvSpPr>
              <p:nvPr/>
            </p:nvSpPr>
            <p:spPr bwMode="auto">
              <a:xfrm>
                <a:off x="3328989" y="1834199"/>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92">
                <a:extLst>
                  <a:ext uri="{FF2B5EF4-FFF2-40B4-BE49-F238E27FC236}">
                    <a16:creationId xmlns:a16="http://schemas.microsoft.com/office/drawing/2014/main" id="{D669A33D-C84F-1840-B189-8CA14256654D}"/>
                  </a:ext>
                </a:extLst>
              </p:cNvPr>
              <p:cNvSpPr>
                <a:spLocks noChangeShapeType="1"/>
              </p:cNvSpPr>
              <p:nvPr/>
            </p:nvSpPr>
            <p:spPr bwMode="auto">
              <a:xfrm flipH="1">
                <a:off x="4825496" y="1816526"/>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93">
                <a:extLst>
                  <a:ext uri="{FF2B5EF4-FFF2-40B4-BE49-F238E27FC236}">
                    <a16:creationId xmlns:a16="http://schemas.microsoft.com/office/drawing/2014/main" id="{C62E2BEA-CF6C-0B48-8DD5-EA879DD5B35F}"/>
                  </a:ext>
                </a:extLst>
              </p:cNvPr>
              <p:cNvSpPr>
                <a:spLocks noChangeShapeType="1"/>
              </p:cNvSpPr>
              <p:nvPr/>
            </p:nvSpPr>
            <p:spPr bwMode="auto">
              <a:xfrm>
                <a:off x="3328989" y="2751866"/>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94">
                <a:extLst>
                  <a:ext uri="{FF2B5EF4-FFF2-40B4-BE49-F238E27FC236}">
                    <a16:creationId xmlns:a16="http://schemas.microsoft.com/office/drawing/2014/main" id="{4F4DA92B-2464-3644-B803-41D5828E5BB8}"/>
                  </a:ext>
                </a:extLst>
              </p:cNvPr>
              <p:cNvSpPr>
                <a:spLocks noChangeShapeType="1"/>
              </p:cNvSpPr>
              <p:nvPr/>
            </p:nvSpPr>
            <p:spPr bwMode="auto">
              <a:xfrm>
                <a:off x="4461884"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5">
                <a:extLst>
                  <a:ext uri="{FF2B5EF4-FFF2-40B4-BE49-F238E27FC236}">
                    <a16:creationId xmlns:a16="http://schemas.microsoft.com/office/drawing/2014/main" id="{CBD35510-4014-A14A-AB69-4088C5DF4982}"/>
                  </a:ext>
                </a:extLst>
              </p:cNvPr>
              <p:cNvSpPr>
                <a:spLocks noChangeShapeType="1"/>
              </p:cNvSpPr>
              <p:nvPr/>
            </p:nvSpPr>
            <p:spPr bwMode="auto">
              <a:xfrm>
                <a:off x="4084253"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6">
                <a:extLst>
                  <a:ext uri="{FF2B5EF4-FFF2-40B4-BE49-F238E27FC236}">
                    <a16:creationId xmlns:a16="http://schemas.microsoft.com/office/drawing/2014/main" id="{6F698558-C7C7-BF4B-80AA-3659514A647A}"/>
                  </a:ext>
                </a:extLst>
              </p:cNvPr>
              <p:cNvSpPr>
                <a:spLocks noChangeShapeType="1"/>
              </p:cNvSpPr>
              <p:nvPr/>
            </p:nvSpPr>
            <p:spPr bwMode="auto">
              <a:xfrm>
                <a:off x="3706621" y="1834199"/>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Oval 97">
                <a:extLst>
                  <a:ext uri="{FF2B5EF4-FFF2-40B4-BE49-F238E27FC236}">
                    <a16:creationId xmlns:a16="http://schemas.microsoft.com/office/drawing/2014/main" id="{B5F9A314-3879-D34E-B65E-02C29F5957AE}"/>
                  </a:ext>
                </a:extLst>
              </p:cNvPr>
              <p:cNvSpPr>
                <a:spLocks noChangeArrowheads="1"/>
              </p:cNvSpPr>
              <p:nvPr/>
            </p:nvSpPr>
            <p:spPr bwMode="auto">
              <a:xfrm>
                <a:off x="4832003" y="1771051"/>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2" name="Line 98">
                <a:extLst>
                  <a:ext uri="{FF2B5EF4-FFF2-40B4-BE49-F238E27FC236}">
                    <a16:creationId xmlns:a16="http://schemas.microsoft.com/office/drawing/2014/main" id="{87DB49D2-F3D0-3540-B131-62AAB5A7BA70}"/>
                  </a:ext>
                </a:extLst>
              </p:cNvPr>
              <p:cNvSpPr>
                <a:spLocks noChangeShapeType="1"/>
              </p:cNvSpPr>
              <p:nvPr/>
            </p:nvSpPr>
            <p:spPr bwMode="auto">
              <a:xfrm>
                <a:off x="6178518" y="2333371"/>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AutoShape 119">
                <a:extLst>
                  <a:ext uri="{FF2B5EF4-FFF2-40B4-BE49-F238E27FC236}">
                    <a16:creationId xmlns:a16="http://schemas.microsoft.com/office/drawing/2014/main" id="{0611DE26-50B0-F443-AA75-39D7DB7ADE2F}"/>
                  </a:ext>
                </a:extLst>
              </p:cNvPr>
              <p:cNvSpPr>
                <a:spLocks noChangeArrowheads="1"/>
              </p:cNvSpPr>
              <p:nvPr/>
            </p:nvSpPr>
            <p:spPr bwMode="auto">
              <a:xfrm rot="5400000" flipH="1" flipV="1">
                <a:off x="2834463" y="1953399"/>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34" name="Rectangle 145" descr="Purple mesh">
                <a:extLst>
                  <a:ext uri="{FF2B5EF4-FFF2-40B4-BE49-F238E27FC236}">
                    <a16:creationId xmlns:a16="http://schemas.microsoft.com/office/drawing/2014/main" id="{886B3DC6-6A10-0049-A1ED-A2E3E91B8F57}"/>
                  </a:ext>
                </a:extLst>
              </p:cNvPr>
              <p:cNvSpPr>
                <a:spLocks noChangeArrowheads="1"/>
              </p:cNvSpPr>
              <p:nvPr/>
            </p:nvSpPr>
            <p:spPr bwMode="auto">
              <a:xfrm rot="5400000">
                <a:off x="3629195" y="2272701"/>
                <a:ext cx="533400" cy="152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5" name="Rectangle 174" descr="Purple mesh">
                <a:extLst>
                  <a:ext uri="{FF2B5EF4-FFF2-40B4-BE49-F238E27FC236}">
                    <a16:creationId xmlns:a16="http://schemas.microsoft.com/office/drawing/2014/main" id="{DA60D261-D2AC-1D41-8DDF-55C42CF8744A}"/>
                  </a:ext>
                </a:extLst>
              </p:cNvPr>
              <p:cNvSpPr>
                <a:spLocks noChangeArrowheads="1"/>
              </p:cNvSpPr>
              <p:nvPr/>
            </p:nvSpPr>
            <p:spPr bwMode="auto">
              <a:xfrm rot="5400000">
                <a:off x="3939552" y="2192532"/>
                <a:ext cx="692150" cy="1539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6" name="Rectangle 175" descr="Purple mesh">
                <a:extLst>
                  <a:ext uri="{FF2B5EF4-FFF2-40B4-BE49-F238E27FC236}">
                    <a16:creationId xmlns:a16="http://schemas.microsoft.com/office/drawing/2014/main" id="{BFE6C3E4-A92E-EE4D-8B58-1D3B53C8C89C}"/>
                  </a:ext>
                </a:extLst>
              </p:cNvPr>
              <p:cNvSpPr>
                <a:spLocks noChangeArrowheads="1"/>
              </p:cNvSpPr>
              <p:nvPr/>
            </p:nvSpPr>
            <p:spPr bwMode="auto">
              <a:xfrm rot="5400000">
                <a:off x="4492795" y="2353664"/>
                <a:ext cx="315913" cy="1666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sp>
          <p:nvSpPr>
            <p:cNvPr id="12" name="Rectangle 177" descr="Purple mesh">
              <a:extLst>
                <a:ext uri="{FF2B5EF4-FFF2-40B4-BE49-F238E27FC236}">
                  <a16:creationId xmlns:a16="http://schemas.microsoft.com/office/drawing/2014/main" id="{01BD1664-761C-8A47-A982-E0552D2B8796}"/>
                </a:ext>
              </a:extLst>
            </p:cNvPr>
            <p:cNvSpPr>
              <a:spLocks noChangeArrowheads="1"/>
            </p:cNvSpPr>
            <p:nvPr/>
          </p:nvSpPr>
          <p:spPr bwMode="auto">
            <a:xfrm rot="5400000">
              <a:off x="2312381" y="2166640"/>
              <a:ext cx="200025" cy="152400"/>
            </a:xfrm>
            <a:prstGeom prst="rect">
              <a:avLst/>
            </a:prstGeom>
            <a:solidFill>
              <a:schemeClr val="accent1">
                <a:lumMod val="75000"/>
              </a:schemeClr>
            </a:solidFill>
            <a:ln>
              <a:noFill/>
            </a:ln>
          </p:spPr>
          <p:txBody>
            <a:bodyPr wrap="none" anchor="ctr"/>
            <a:lstStyle/>
            <a:p>
              <a:endParaRPr lang="en-US"/>
            </a:p>
          </p:txBody>
        </p:sp>
        <p:grpSp>
          <p:nvGrpSpPr>
            <p:cNvPr id="13" name="Group 12">
              <a:extLst>
                <a:ext uri="{FF2B5EF4-FFF2-40B4-BE49-F238E27FC236}">
                  <a16:creationId xmlns:a16="http://schemas.microsoft.com/office/drawing/2014/main" id="{4DB10B48-A5B7-5244-A592-E39D860D2D07}"/>
                </a:ext>
              </a:extLst>
            </p:cNvPr>
            <p:cNvGrpSpPr/>
            <p:nvPr/>
          </p:nvGrpSpPr>
          <p:grpSpPr>
            <a:xfrm>
              <a:off x="3870052" y="867929"/>
              <a:ext cx="887795" cy="1495516"/>
              <a:chOff x="4997103" y="1112478"/>
              <a:chExt cx="887795" cy="1495516"/>
            </a:xfrm>
          </p:grpSpPr>
          <p:sp>
            <p:nvSpPr>
              <p:cNvPr id="19" name="Text Box 142">
                <a:extLst>
                  <a:ext uri="{FF2B5EF4-FFF2-40B4-BE49-F238E27FC236}">
                    <a16:creationId xmlns:a16="http://schemas.microsoft.com/office/drawing/2014/main" id="{304BDFB9-6D5F-6841-8BF6-C641444F5B85}"/>
                  </a:ext>
                </a:extLst>
              </p:cNvPr>
              <p:cNvSpPr txBox="1">
                <a:spLocks noChangeArrowheads="1"/>
              </p:cNvSpPr>
              <p:nvPr/>
            </p:nvSpPr>
            <p:spPr bwMode="auto">
              <a:xfrm>
                <a:off x="5348020" y="1112478"/>
                <a:ext cx="1847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pPr algn="ctr"/>
                <a:endParaRPr lang="en-US" sz="2000" b="0" dirty="0"/>
              </a:p>
            </p:txBody>
          </p:sp>
          <p:grpSp>
            <p:nvGrpSpPr>
              <p:cNvPr id="20" name="Group 19">
                <a:extLst>
                  <a:ext uri="{FF2B5EF4-FFF2-40B4-BE49-F238E27FC236}">
                    <a16:creationId xmlns:a16="http://schemas.microsoft.com/office/drawing/2014/main" id="{70C501D6-C308-C648-AB2F-CB2C3DC17EF1}"/>
                  </a:ext>
                </a:extLst>
              </p:cNvPr>
              <p:cNvGrpSpPr/>
              <p:nvPr/>
            </p:nvGrpSpPr>
            <p:grpSpPr>
              <a:xfrm>
                <a:off x="4997103" y="1798922"/>
                <a:ext cx="887795" cy="809072"/>
                <a:chOff x="5969880" y="3038775"/>
                <a:chExt cx="887795" cy="809072"/>
              </a:xfrm>
            </p:grpSpPr>
            <p:cxnSp>
              <p:nvCxnSpPr>
                <p:cNvPr id="21" name="Straight Connector 20">
                  <a:extLst>
                    <a:ext uri="{FF2B5EF4-FFF2-40B4-BE49-F238E27FC236}">
                      <a16:creationId xmlns:a16="http://schemas.microsoft.com/office/drawing/2014/main" id="{0D1FAAAD-1374-4440-947D-3203C1C661FE}"/>
                    </a:ext>
                  </a:extLst>
                </p:cNvPr>
                <p:cNvCxnSpPr/>
                <p:nvPr/>
              </p:nvCxnSpPr>
              <p:spPr bwMode="auto">
                <a:xfrm flipV="1">
                  <a:off x="6535467" y="3600585"/>
                  <a:ext cx="290212" cy="2695"/>
                </a:xfrm>
                <a:prstGeom prst="line">
                  <a:avLst/>
                </a:prstGeom>
                <a:noFill/>
                <a:ln w="28575" cap="flat" cmpd="sng" algn="ctr">
                  <a:solidFill>
                    <a:schemeClr val="accent2"/>
                  </a:solidFill>
                  <a:prstDash val="solid"/>
                  <a:round/>
                  <a:headEnd type="none" w="med" len="med"/>
                  <a:tailEnd type="none" w="med" len="med"/>
                </a:ln>
                <a:effectLst/>
              </p:spPr>
            </p:cxnSp>
            <p:sp>
              <p:nvSpPr>
                <p:cNvPr id="22" name="TextBox 21">
                  <a:extLst>
                    <a:ext uri="{FF2B5EF4-FFF2-40B4-BE49-F238E27FC236}">
                      <a16:creationId xmlns:a16="http://schemas.microsoft.com/office/drawing/2014/main" id="{FB18F0B6-1E70-4441-A529-7774EFBF5E7A}"/>
                    </a:ext>
                  </a:extLst>
                </p:cNvPr>
                <p:cNvSpPr txBox="1"/>
                <p:nvPr/>
              </p:nvSpPr>
              <p:spPr>
                <a:xfrm>
                  <a:off x="6265718" y="3038775"/>
                  <a:ext cx="479619" cy="307777"/>
                </a:xfrm>
                <a:prstGeom prst="rect">
                  <a:avLst/>
                </a:prstGeom>
                <a:noFill/>
              </p:spPr>
              <p:txBody>
                <a:bodyPr wrap="none" rtlCol="0">
                  <a:spAutoFit/>
                </a:bodyPr>
                <a:lstStyle/>
                <a:p>
                  <a:r>
                    <a:rPr lang="en-US" dirty="0"/>
                    <a:t> </a:t>
                  </a:r>
                  <a:r>
                    <a:rPr lang="en-US" dirty="0" err="1"/>
                    <a:t>ppl</a:t>
                  </a:r>
                  <a:endParaRPr lang="en-US" dirty="0"/>
                </a:p>
              </p:txBody>
            </p:sp>
            <p:sp>
              <p:nvSpPr>
                <p:cNvPr id="23" name="TextBox 22">
                  <a:extLst>
                    <a:ext uri="{FF2B5EF4-FFF2-40B4-BE49-F238E27FC236}">
                      <a16:creationId xmlns:a16="http://schemas.microsoft.com/office/drawing/2014/main" id="{80D4FBCC-D078-7A44-AF30-C3066CD26A66}"/>
                    </a:ext>
                  </a:extLst>
                </p:cNvPr>
                <p:cNvSpPr txBox="1"/>
                <p:nvPr/>
              </p:nvSpPr>
              <p:spPr>
                <a:xfrm>
                  <a:off x="6394087" y="3540070"/>
                  <a:ext cx="463588" cy="307777"/>
                </a:xfrm>
                <a:prstGeom prst="rect">
                  <a:avLst/>
                </a:prstGeom>
                <a:noFill/>
              </p:spPr>
              <p:txBody>
                <a:bodyPr wrap="none" rtlCol="0">
                  <a:spAutoFit/>
                </a:bodyPr>
                <a:lstStyle/>
                <a:p>
                  <a:r>
                    <a:rPr lang="en-US" dirty="0"/>
                    <a:t>sec</a:t>
                  </a:r>
                  <a:endParaRPr lang="en-US" sz="1600" dirty="0"/>
                </a:p>
              </p:txBody>
            </p:sp>
            <p:sp>
              <p:nvSpPr>
                <p:cNvPr id="24" name="Text Box 142">
                  <a:extLst>
                    <a:ext uri="{FF2B5EF4-FFF2-40B4-BE49-F238E27FC236}">
                      <a16:creationId xmlns:a16="http://schemas.microsoft.com/office/drawing/2014/main" id="{26CD78B5-52AD-3346-A5BC-DD96F35E8051}"/>
                    </a:ext>
                  </a:extLst>
                </p:cNvPr>
                <p:cNvSpPr txBox="1">
                  <a:spLocks noChangeArrowheads="1"/>
                </p:cNvSpPr>
                <p:nvPr/>
              </p:nvSpPr>
              <p:spPr bwMode="auto">
                <a:xfrm>
                  <a:off x="5969880" y="3047266"/>
                  <a:ext cx="580345" cy="709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m</a:t>
                  </a:r>
                  <a:endParaRPr lang="en-US" sz="2000" b="0" baseline="-24000" dirty="0"/>
                </a:p>
              </p:txBody>
            </p:sp>
          </p:grpSp>
        </p:grpSp>
        <p:grpSp>
          <p:nvGrpSpPr>
            <p:cNvPr id="14" name="Group 13">
              <a:extLst>
                <a:ext uri="{FF2B5EF4-FFF2-40B4-BE49-F238E27FC236}">
                  <a16:creationId xmlns:a16="http://schemas.microsoft.com/office/drawing/2014/main" id="{6CE6D528-89FC-FA4B-9FF6-59194FCCDDD0}"/>
                </a:ext>
              </a:extLst>
            </p:cNvPr>
            <p:cNvGrpSpPr/>
            <p:nvPr/>
          </p:nvGrpSpPr>
          <p:grpSpPr>
            <a:xfrm>
              <a:off x="460415" y="1557280"/>
              <a:ext cx="827562" cy="880800"/>
              <a:chOff x="6065443" y="3060732"/>
              <a:chExt cx="827562" cy="880800"/>
            </a:xfrm>
          </p:grpSpPr>
          <p:cxnSp>
            <p:nvCxnSpPr>
              <p:cNvPr id="15" name="Straight Connector 14">
                <a:extLst>
                  <a:ext uri="{FF2B5EF4-FFF2-40B4-BE49-F238E27FC236}">
                    <a16:creationId xmlns:a16="http://schemas.microsoft.com/office/drawing/2014/main" id="{B68EFADC-C8F8-924A-ACEC-C8FA7CD4CED9}"/>
                  </a:ext>
                </a:extLst>
              </p:cNvPr>
              <p:cNvCxnSpPr/>
              <p:nvPr/>
            </p:nvCxnSpPr>
            <p:spPr bwMode="auto">
              <a:xfrm>
                <a:off x="6538370" y="3603280"/>
                <a:ext cx="297469" cy="1841"/>
              </a:xfrm>
              <a:prstGeom prst="line">
                <a:avLst/>
              </a:prstGeom>
              <a:noFill/>
              <a:ln w="28575" cap="flat" cmpd="sng" algn="ctr">
                <a:solidFill>
                  <a:schemeClr val="accent2"/>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FEBC32D3-4C2A-624D-A351-5810D5863B41}"/>
                  </a:ext>
                </a:extLst>
              </p:cNvPr>
              <p:cNvSpPr txBox="1"/>
              <p:nvPr/>
            </p:nvSpPr>
            <p:spPr>
              <a:xfrm>
                <a:off x="6356378" y="3060732"/>
                <a:ext cx="479617" cy="307777"/>
              </a:xfrm>
              <a:prstGeom prst="rect">
                <a:avLst/>
              </a:prstGeom>
              <a:noFill/>
            </p:spPr>
            <p:txBody>
              <a:bodyPr wrap="none" rtlCol="0">
                <a:spAutoFit/>
              </a:bodyPr>
              <a:lstStyle/>
              <a:p>
                <a:r>
                  <a:rPr lang="en-US" dirty="0"/>
                  <a:t> </a:t>
                </a:r>
                <a:r>
                  <a:rPr lang="en-US" dirty="0" err="1"/>
                  <a:t>ppl</a:t>
                </a:r>
                <a:endParaRPr lang="en-US" dirty="0"/>
              </a:p>
            </p:txBody>
          </p:sp>
          <p:sp>
            <p:nvSpPr>
              <p:cNvPr id="17" name="TextBox 16">
                <a:extLst>
                  <a:ext uri="{FF2B5EF4-FFF2-40B4-BE49-F238E27FC236}">
                    <a16:creationId xmlns:a16="http://schemas.microsoft.com/office/drawing/2014/main" id="{C5493530-684D-D943-AC0D-D9FEEF8BB1BA}"/>
                  </a:ext>
                </a:extLst>
              </p:cNvPr>
              <p:cNvSpPr txBox="1"/>
              <p:nvPr/>
            </p:nvSpPr>
            <p:spPr>
              <a:xfrm>
                <a:off x="6429417" y="3619634"/>
                <a:ext cx="463588" cy="307777"/>
              </a:xfrm>
              <a:prstGeom prst="rect">
                <a:avLst/>
              </a:prstGeom>
              <a:noFill/>
            </p:spPr>
            <p:txBody>
              <a:bodyPr wrap="none" rtlCol="0">
                <a:spAutoFit/>
              </a:bodyPr>
              <a:lstStyle/>
              <a:p>
                <a:r>
                  <a:rPr lang="en-US" dirty="0"/>
                  <a:t>sec</a:t>
                </a:r>
                <a:endParaRPr lang="en-US" sz="1600" dirty="0"/>
              </a:p>
            </p:txBody>
          </p:sp>
          <p:sp>
            <p:nvSpPr>
              <p:cNvPr id="18" name="Text Box 142">
                <a:extLst>
                  <a:ext uri="{FF2B5EF4-FFF2-40B4-BE49-F238E27FC236}">
                    <a16:creationId xmlns:a16="http://schemas.microsoft.com/office/drawing/2014/main" id="{193FB0F9-65BF-F749-A259-6724F6D33246}"/>
                  </a:ext>
                </a:extLst>
              </p:cNvPr>
              <p:cNvSpPr txBox="1">
                <a:spLocks noChangeArrowheads="1"/>
              </p:cNvSpPr>
              <p:nvPr/>
            </p:nvSpPr>
            <p:spPr bwMode="auto">
              <a:xfrm>
                <a:off x="6065443" y="3232175"/>
                <a:ext cx="564951" cy="7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l</a:t>
                </a:r>
                <a:endParaRPr lang="en-US" sz="2000" b="0" baseline="-24000" dirty="0"/>
              </a:p>
            </p:txBody>
          </p:sp>
        </p:grpSp>
      </p:grpSp>
      <p:grpSp>
        <p:nvGrpSpPr>
          <p:cNvPr id="38" name="Group 37">
            <a:extLst>
              <a:ext uri="{FF2B5EF4-FFF2-40B4-BE49-F238E27FC236}">
                <a16:creationId xmlns:a16="http://schemas.microsoft.com/office/drawing/2014/main" id="{F987638D-0940-0C4F-B056-726A2873D1C7}"/>
              </a:ext>
            </a:extLst>
          </p:cNvPr>
          <p:cNvGrpSpPr/>
          <p:nvPr/>
        </p:nvGrpSpPr>
        <p:grpSpPr>
          <a:xfrm>
            <a:off x="516545" y="3119820"/>
            <a:ext cx="3366988" cy="744143"/>
            <a:chOff x="505938" y="3139567"/>
            <a:chExt cx="5388901" cy="1143389"/>
          </a:xfrm>
        </p:grpSpPr>
        <p:sp>
          <p:nvSpPr>
            <p:cNvPr id="39" name="Line 91">
              <a:extLst>
                <a:ext uri="{FF2B5EF4-FFF2-40B4-BE49-F238E27FC236}">
                  <a16:creationId xmlns:a16="http://schemas.microsoft.com/office/drawing/2014/main" id="{E885B4F3-0E56-A340-A330-515AE3943B61}"/>
                </a:ext>
              </a:extLst>
            </p:cNvPr>
            <p:cNvSpPr>
              <a:spLocks noChangeShapeType="1"/>
            </p:cNvSpPr>
            <p:nvPr/>
          </p:nvSpPr>
          <p:spPr bwMode="auto">
            <a:xfrm>
              <a:off x="2247461" y="3202715"/>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92">
              <a:extLst>
                <a:ext uri="{FF2B5EF4-FFF2-40B4-BE49-F238E27FC236}">
                  <a16:creationId xmlns:a16="http://schemas.microsoft.com/office/drawing/2014/main" id="{E5BEE39D-F037-AF48-B173-4EA0118DE29A}"/>
                </a:ext>
              </a:extLst>
            </p:cNvPr>
            <p:cNvSpPr>
              <a:spLocks noChangeShapeType="1"/>
            </p:cNvSpPr>
            <p:nvPr/>
          </p:nvSpPr>
          <p:spPr bwMode="auto">
            <a:xfrm flipH="1">
              <a:off x="3743968" y="3185042"/>
              <a:ext cx="4253" cy="95076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93">
              <a:extLst>
                <a:ext uri="{FF2B5EF4-FFF2-40B4-BE49-F238E27FC236}">
                  <a16:creationId xmlns:a16="http://schemas.microsoft.com/office/drawing/2014/main" id="{4A520246-97E6-B04F-B5DB-44BFEB1963F2}"/>
                </a:ext>
              </a:extLst>
            </p:cNvPr>
            <p:cNvSpPr>
              <a:spLocks noChangeShapeType="1"/>
            </p:cNvSpPr>
            <p:nvPr/>
          </p:nvSpPr>
          <p:spPr bwMode="auto">
            <a:xfrm>
              <a:off x="2247461" y="4120382"/>
              <a:ext cx="1500321"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94">
              <a:extLst>
                <a:ext uri="{FF2B5EF4-FFF2-40B4-BE49-F238E27FC236}">
                  <a16:creationId xmlns:a16="http://schemas.microsoft.com/office/drawing/2014/main" id="{7D31456B-ADF0-9546-8367-20682A6C4122}"/>
                </a:ext>
              </a:extLst>
            </p:cNvPr>
            <p:cNvSpPr>
              <a:spLocks noChangeShapeType="1"/>
            </p:cNvSpPr>
            <p:nvPr/>
          </p:nvSpPr>
          <p:spPr bwMode="auto">
            <a:xfrm>
              <a:off x="3380356"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5">
              <a:extLst>
                <a:ext uri="{FF2B5EF4-FFF2-40B4-BE49-F238E27FC236}">
                  <a16:creationId xmlns:a16="http://schemas.microsoft.com/office/drawing/2014/main" id="{284DAFD1-58AB-8345-B9F0-FB5B70257723}"/>
                </a:ext>
              </a:extLst>
            </p:cNvPr>
            <p:cNvSpPr>
              <a:spLocks noChangeShapeType="1"/>
            </p:cNvSpPr>
            <p:nvPr/>
          </p:nvSpPr>
          <p:spPr bwMode="auto">
            <a:xfrm>
              <a:off x="3002725"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6">
              <a:extLst>
                <a:ext uri="{FF2B5EF4-FFF2-40B4-BE49-F238E27FC236}">
                  <a16:creationId xmlns:a16="http://schemas.microsoft.com/office/drawing/2014/main" id="{0378013D-042F-1F41-8214-D65F92C486F0}"/>
                </a:ext>
              </a:extLst>
            </p:cNvPr>
            <p:cNvSpPr>
              <a:spLocks noChangeShapeType="1"/>
            </p:cNvSpPr>
            <p:nvPr/>
          </p:nvSpPr>
          <p:spPr bwMode="auto">
            <a:xfrm>
              <a:off x="2625093" y="3202715"/>
              <a:ext cx="0" cy="9176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Oval 97">
              <a:extLst>
                <a:ext uri="{FF2B5EF4-FFF2-40B4-BE49-F238E27FC236}">
                  <a16:creationId xmlns:a16="http://schemas.microsoft.com/office/drawing/2014/main" id="{B3B4DDCD-75CB-0D4A-9E12-37465668F631}"/>
                </a:ext>
              </a:extLst>
            </p:cNvPr>
            <p:cNvSpPr>
              <a:spLocks noChangeArrowheads="1"/>
            </p:cNvSpPr>
            <p:nvPr/>
          </p:nvSpPr>
          <p:spPr bwMode="auto">
            <a:xfrm>
              <a:off x="3750475" y="3139567"/>
              <a:ext cx="1328882" cy="1143389"/>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46" name="Line 98">
              <a:extLst>
                <a:ext uri="{FF2B5EF4-FFF2-40B4-BE49-F238E27FC236}">
                  <a16:creationId xmlns:a16="http://schemas.microsoft.com/office/drawing/2014/main" id="{A2D30B6C-5BDE-6D41-9BC6-20D1519CEAFF}"/>
                </a:ext>
              </a:extLst>
            </p:cNvPr>
            <p:cNvSpPr>
              <a:spLocks noChangeShapeType="1"/>
            </p:cNvSpPr>
            <p:nvPr/>
          </p:nvSpPr>
          <p:spPr bwMode="auto">
            <a:xfrm>
              <a:off x="5096990" y="3701887"/>
              <a:ext cx="797849" cy="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7" name="AutoShape 119">
              <a:extLst>
                <a:ext uri="{FF2B5EF4-FFF2-40B4-BE49-F238E27FC236}">
                  <a16:creationId xmlns:a16="http://schemas.microsoft.com/office/drawing/2014/main" id="{F0329FEF-440F-9A42-9482-289567274015}"/>
                </a:ext>
              </a:extLst>
            </p:cNvPr>
            <p:cNvSpPr>
              <a:spLocks noChangeArrowheads="1"/>
            </p:cNvSpPr>
            <p:nvPr/>
          </p:nvSpPr>
          <p:spPr bwMode="auto">
            <a:xfrm rot="5400000" flipH="1" flipV="1">
              <a:off x="1752935" y="3321915"/>
              <a:ext cx="355638" cy="728664"/>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8" name="Rectangle 145" descr="Purple mesh">
              <a:extLst>
                <a:ext uri="{FF2B5EF4-FFF2-40B4-BE49-F238E27FC236}">
                  <a16:creationId xmlns:a16="http://schemas.microsoft.com/office/drawing/2014/main" id="{1AF3B53D-028E-8B4E-B7BE-B8F1D1953851}"/>
                </a:ext>
              </a:extLst>
            </p:cNvPr>
            <p:cNvSpPr>
              <a:spLocks noChangeArrowheads="1"/>
            </p:cNvSpPr>
            <p:nvPr/>
          </p:nvSpPr>
          <p:spPr bwMode="auto">
            <a:xfrm rot="5400000">
              <a:off x="2547667" y="3641217"/>
              <a:ext cx="533400" cy="152400"/>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49" name="Rectangle 174" descr="Purple mesh">
              <a:extLst>
                <a:ext uri="{FF2B5EF4-FFF2-40B4-BE49-F238E27FC236}">
                  <a16:creationId xmlns:a16="http://schemas.microsoft.com/office/drawing/2014/main" id="{DC106049-7B51-374D-BC55-926485C95A62}"/>
                </a:ext>
              </a:extLst>
            </p:cNvPr>
            <p:cNvSpPr>
              <a:spLocks noChangeArrowheads="1"/>
            </p:cNvSpPr>
            <p:nvPr/>
          </p:nvSpPr>
          <p:spPr bwMode="auto">
            <a:xfrm rot="5400000">
              <a:off x="2858024" y="3561048"/>
              <a:ext cx="692150" cy="1539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0" name="Rectangle 175" descr="Purple mesh">
              <a:extLst>
                <a:ext uri="{FF2B5EF4-FFF2-40B4-BE49-F238E27FC236}">
                  <a16:creationId xmlns:a16="http://schemas.microsoft.com/office/drawing/2014/main" id="{944F2FC5-50F7-2D46-A78D-2B93CF666102}"/>
                </a:ext>
              </a:extLst>
            </p:cNvPr>
            <p:cNvSpPr>
              <a:spLocks noChangeArrowheads="1"/>
            </p:cNvSpPr>
            <p:nvPr/>
          </p:nvSpPr>
          <p:spPr bwMode="auto">
            <a:xfrm rot="5400000">
              <a:off x="3411267" y="3722180"/>
              <a:ext cx="315913" cy="166687"/>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1" name="Rectangle 177" descr="Purple mesh">
              <a:extLst>
                <a:ext uri="{FF2B5EF4-FFF2-40B4-BE49-F238E27FC236}">
                  <a16:creationId xmlns:a16="http://schemas.microsoft.com/office/drawing/2014/main" id="{4435A356-833C-2548-8261-E6EFA737627A}"/>
                </a:ext>
              </a:extLst>
            </p:cNvPr>
            <p:cNvSpPr>
              <a:spLocks noChangeArrowheads="1"/>
            </p:cNvSpPr>
            <p:nvPr/>
          </p:nvSpPr>
          <p:spPr bwMode="auto">
            <a:xfrm rot="5400000">
              <a:off x="2357904" y="3779705"/>
              <a:ext cx="200025" cy="152400"/>
            </a:xfrm>
            <a:prstGeom prst="rect">
              <a:avLst/>
            </a:prstGeom>
            <a:solidFill>
              <a:schemeClr val="accent1">
                <a:lumMod val="75000"/>
              </a:schemeClr>
            </a:solidFill>
            <a:ln>
              <a:noFill/>
            </a:ln>
          </p:spPr>
          <p:txBody>
            <a:bodyPr wrap="none" anchor="ctr"/>
            <a:lstStyle/>
            <a:p>
              <a:endParaRPr lang="en-US"/>
            </a:p>
          </p:txBody>
        </p:sp>
        <p:grpSp>
          <p:nvGrpSpPr>
            <p:cNvPr id="52" name="Group 51">
              <a:extLst>
                <a:ext uri="{FF2B5EF4-FFF2-40B4-BE49-F238E27FC236}">
                  <a16:creationId xmlns:a16="http://schemas.microsoft.com/office/drawing/2014/main" id="{1B0AE484-85D2-2E4C-B398-66D81BD4AA51}"/>
                </a:ext>
              </a:extLst>
            </p:cNvPr>
            <p:cNvGrpSpPr/>
            <p:nvPr/>
          </p:nvGrpSpPr>
          <p:grpSpPr>
            <a:xfrm>
              <a:off x="4297982" y="3232258"/>
              <a:ext cx="580270" cy="759574"/>
              <a:chOff x="4191104" y="3232258"/>
              <a:chExt cx="580270" cy="759574"/>
            </a:xfrm>
          </p:grpSpPr>
          <p:cxnSp>
            <p:nvCxnSpPr>
              <p:cNvPr id="58" name="Straight Connector 57">
                <a:extLst>
                  <a:ext uri="{FF2B5EF4-FFF2-40B4-BE49-F238E27FC236}">
                    <a16:creationId xmlns:a16="http://schemas.microsoft.com/office/drawing/2014/main" id="{CC67429E-FA2F-514A-8D0A-B34A36C70F20}"/>
                  </a:ext>
                </a:extLst>
              </p:cNvPr>
              <p:cNvCxnSpPr/>
              <p:nvPr/>
            </p:nvCxnSpPr>
            <p:spPr bwMode="auto">
              <a:xfrm flipV="1">
                <a:off x="4481162" y="3729248"/>
                <a:ext cx="290212" cy="2695"/>
              </a:xfrm>
              <a:prstGeom prst="line">
                <a:avLst/>
              </a:prstGeom>
              <a:noFill/>
              <a:ln w="28575" cap="flat" cmpd="sng" algn="ctr">
                <a:solidFill>
                  <a:schemeClr val="accent2"/>
                </a:solidFill>
                <a:prstDash val="solid"/>
                <a:round/>
                <a:headEnd type="none" w="med" len="med"/>
                <a:tailEnd type="none" w="med" len="med"/>
              </a:ln>
              <a:effectLst/>
            </p:spPr>
          </p:cxnSp>
          <p:sp>
            <p:nvSpPr>
              <p:cNvPr id="59" name="TextBox 58">
                <a:extLst>
                  <a:ext uri="{FF2B5EF4-FFF2-40B4-BE49-F238E27FC236}">
                    <a16:creationId xmlns:a16="http://schemas.microsoft.com/office/drawing/2014/main" id="{EA9326A4-FA46-5549-909E-435D296A90DD}"/>
                  </a:ext>
                </a:extLst>
              </p:cNvPr>
              <p:cNvSpPr txBox="1"/>
              <p:nvPr/>
            </p:nvSpPr>
            <p:spPr>
              <a:xfrm>
                <a:off x="4191104" y="3232258"/>
                <a:ext cx="479618" cy="307777"/>
              </a:xfrm>
              <a:prstGeom prst="rect">
                <a:avLst/>
              </a:prstGeom>
              <a:noFill/>
            </p:spPr>
            <p:txBody>
              <a:bodyPr wrap="none" rtlCol="0">
                <a:spAutoFit/>
              </a:bodyPr>
              <a:lstStyle/>
              <a:p>
                <a:r>
                  <a:rPr lang="en-US" dirty="0"/>
                  <a:t> </a:t>
                </a:r>
                <a:r>
                  <a:rPr lang="en-US" dirty="0" err="1"/>
                  <a:t>ppl</a:t>
                </a:r>
                <a:endParaRPr lang="en-US" dirty="0"/>
              </a:p>
            </p:txBody>
          </p:sp>
          <p:sp>
            <p:nvSpPr>
              <p:cNvPr id="60" name="TextBox 59">
                <a:extLst>
                  <a:ext uri="{FF2B5EF4-FFF2-40B4-BE49-F238E27FC236}">
                    <a16:creationId xmlns:a16="http://schemas.microsoft.com/office/drawing/2014/main" id="{9DAA579C-373F-3848-BD0C-2459E375C8D9}"/>
                  </a:ext>
                </a:extLst>
              </p:cNvPr>
              <p:cNvSpPr txBox="1"/>
              <p:nvPr/>
            </p:nvSpPr>
            <p:spPr>
              <a:xfrm>
                <a:off x="4248844" y="3684055"/>
                <a:ext cx="463588" cy="307777"/>
              </a:xfrm>
              <a:prstGeom prst="rect">
                <a:avLst/>
              </a:prstGeom>
              <a:noFill/>
            </p:spPr>
            <p:txBody>
              <a:bodyPr wrap="none" rtlCol="0">
                <a:spAutoFit/>
              </a:bodyPr>
              <a:lstStyle/>
              <a:p>
                <a:r>
                  <a:rPr lang="en-US" dirty="0"/>
                  <a:t>sec</a:t>
                </a:r>
                <a:endParaRPr lang="en-US" sz="1600" dirty="0"/>
              </a:p>
            </p:txBody>
          </p:sp>
        </p:grpSp>
        <p:sp>
          <p:nvSpPr>
            <p:cNvPr id="53" name="Text Box 142">
              <a:extLst>
                <a:ext uri="{FF2B5EF4-FFF2-40B4-BE49-F238E27FC236}">
                  <a16:creationId xmlns:a16="http://schemas.microsoft.com/office/drawing/2014/main" id="{9E29143B-8221-0E4C-A27E-AC4F2D3DD2E3}"/>
                </a:ext>
              </a:extLst>
            </p:cNvPr>
            <p:cNvSpPr txBox="1">
              <a:spLocks noChangeArrowheads="1"/>
            </p:cNvSpPr>
            <p:nvPr/>
          </p:nvSpPr>
          <p:spPr bwMode="auto">
            <a:xfrm>
              <a:off x="3786180" y="3329378"/>
              <a:ext cx="1031717" cy="7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2m</a:t>
              </a:r>
              <a:endParaRPr lang="en-US" sz="2000" b="0" baseline="-24000" dirty="0"/>
            </a:p>
          </p:txBody>
        </p:sp>
        <p:cxnSp>
          <p:nvCxnSpPr>
            <p:cNvPr id="54" name="Straight Connector 53">
              <a:extLst>
                <a:ext uri="{FF2B5EF4-FFF2-40B4-BE49-F238E27FC236}">
                  <a16:creationId xmlns:a16="http://schemas.microsoft.com/office/drawing/2014/main" id="{22240868-7FE3-F44D-BF18-CBC9FD060D8B}"/>
                </a:ext>
              </a:extLst>
            </p:cNvPr>
            <p:cNvCxnSpPr/>
            <p:nvPr/>
          </p:nvCxnSpPr>
          <p:spPr bwMode="auto">
            <a:xfrm>
              <a:off x="978865" y="3712893"/>
              <a:ext cx="297469" cy="1841"/>
            </a:xfrm>
            <a:prstGeom prst="line">
              <a:avLst/>
            </a:prstGeom>
            <a:noFill/>
            <a:ln w="28575" cap="flat" cmpd="sng" algn="ctr">
              <a:solidFill>
                <a:schemeClr val="accent2"/>
              </a:solidFill>
              <a:prstDash val="solid"/>
              <a:round/>
              <a:headEnd type="none" w="med" len="med"/>
              <a:tailEnd type="none" w="med" len="med"/>
            </a:ln>
            <a:effectLst/>
          </p:spPr>
        </p:cxnSp>
        <p:sp>
          <p:nvSpPr>
            <p:cNvPr id="55" name="TextBox 54">
              <a:extLst>
                <a:ext uri="{FF2B5EF4-FFF2-40B4-BE49-F238E27FC236}">
                  <a16:creationId xmlns:a16="http://schemas.microsoft.com/office/drawing/2014/main" id="{58323993-7FF4-6E45-83FE-9ABE162737B8}"/>
                </a:ext>
              </a:extLst>
            </p:cNvPr>
            <p:cNvSpPr txBox="1"/>
            <p:nvPr/>
          </p:nvSpPr>
          <p:spPr>
            <a:xfrm>
              <a:off x="775488" y="3172783"/>
              <a:ext cx="479619" cy="307777"/>
            </a:xfrm>
            <a:prstGeom prst="rect">
              <a:avLst/>
            </a:prstGeom>
            <a:noFill/>
          </p:spPr>
          <p:txBody>
            <a:bodyPr wrap="none" rtlCol="0">
              <a:spAutoFit/>
            </a:bodyPr>
            <a:lstStyle/>
            <a:p>
              <a:r>
                <a:rPr lang="en-US" dirty="0"/>
                <a:t> </a:t>
              </a:r>
              <a:r>
                <a:rPr lang="en-US" dirty="0" err="1"/>
                <a:t>ppl</a:t>
              </a:r>
              <a:endParaRPr lang="en-US" dirty="0"/>
            </a:p>
          </p:txBody>
        </p:sp>
        <p:sp>
          <p:nvSpPr>
            <p:cNvPr id="56" name="TextBox 55">
              <a:extLst>
                <a:ext uri="{FF2B5EF4-FFF2-40B4-BE49-F238E27FC236}">
                  <a16:creationId xmlns:a16="http://schemas.microsoft.com/office/drawing/2014/main" id="{5CE9B67D-20E5-194C-820F-AE2C4C9E95CC}"/>
                </a:ext>
              </a:extLst>
            </p:cNvPr>
            <p:cNvSpPr txBox="1"/>
            <p:nvPr/>
          </p:nvSpPr>
          <p:spPr>
            <a:xfrm>
              <a:off x="893082" y="3655011"/>
              <a:ext cx="463588" cy="307777"/>
            </a:xfrm>
            <a:prstGeom prst="rect">
              <a:avLst/>
            </a:prstGeom>
            <a:noFill/>
          </p:spPr>
          <p:txBody>
            <a:bodyPr wrap="none" rtlCol="0">
              <a:spAutoFit/>
            </a:bodyPr>
            <a:lstStyle/>
            <a:p>
              <a:r>
                <a:rPr lang="en-US" dirty="0"/>
                <a:t>sec</a:t>
              </a:r>
              <a:endParaRPr lang="en-US" sz="1600" dirty="0"/>
            </a:p>
          </p:txBody>
        </p:sp>
        <p:sp>
          <p:nvSpPr>
            <p:cNvPr id="57" name="Text Box 142">
              <a:extLst>
                <a:ext uri="{FF2B5EF4-FFF2-40B4-BE49-F238E27FC236}">
                  <a16:creationId xmlns:a16="http://schemas.microsoft.com/office/drawing/2014/main" id="{1E3DB3C1-EF19-D24E-BF9A-402189CE0217}"/>
                </a:ext>
              </a:extLst>
            </p:cNvPr>
            <p:cNvSpPr txBox="1">
              <a:spLocks noChangeArrowheads="1"/>
            </p:cNvSpPr>
            <p:nvPr/>
          </p:nvSpPr>
          <p:spPr bwMode="auto">
            <a:xfrm>
              <a:off x="505938" y="3341788"/>
              <a:ext cx="564952" cy="70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latin typeface="Symbol" panose="05050102010706020507" pitchFamily="18" charset="2"/>
                </a:rPr>
                <a:t>l</a:t>
              </a:r>
              <a:endParaRPr lang="en-US" sz="2000" b="0" baseline="-24000" dirty="0"/>
            </a:p>
          </p:txBody>
        </p:sp>
      </p:grpSp>
      <p:pic>
        <p:nvPicPr>
          <p:cNvPr id="62" name="Picture 7" descr="C:\Users\harchol\AppData\Local\Microsoft\Windows\Temporary Internet Files\Content.IE5\YJG7R0JC\PngMedium-men-bathroom-16419[1].gif">
            <a:extLst>
              <a:ext uri="{FF2B5EF4-FFF2-40B4-BE49-F238E27FC236}">
                <a16:creationId xmlns:a16="http://schemas.microsoft.com/office/drawing/2014/main" id="{2999E8DB-CF01-C14F-B7A1-157DCF9377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6736" y="3073615"/>
            <a:ext cx="568454" cy="74124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032B00E5-4972-7249-B3E1-2E5B4ECC60D2}"/>
              </a:ext>
            </a:extLst>
          </p:cNvPr>
          <p:cNvSpPr txBox="1"/>
          <p:nvPr/>
        </p:nvSpPr>
        <p:spPr>
          <a:xfrm>
            <a:off x="5498409" y="1733873"/>
            <a:ext cx="2764773" cy="707886"/>
          </a:xfrm>
          <a:prstGeom prst="rect">
            <a:avLst/>
          </a:prstGeom>
          <a:noFill/>
        </p:spPr>
        <p:txBody>
          <a:bodyPr wrap="square" rtlCol="0">
            <a:spAutoFit/>
          </a:bodyPr>
          <a:lstStyle/>
          <a:p>
            <a:pPr algn="ctr"/>
            <a:r>
              <a:rPr lang="en-US" sz="2000" dirty="0">
                <a:solidFill>
                  <a:srgbClr val="FF2D55"/>
                </a:solidFill>
                <a:latin typeface="Happy Monkey" panose="02000500000000020004" pitchFamily="2" charset="0"/>
              </a:rPr>
              <a:t>Solutions to reduce the waiting time?</a:t>
            </a:r>
          </a:p>
        </p:txBody>
      </p:sp>
      <p:pic>
        <p:nvPicPr>
          <p:cNvPr id="73" name="Picture 4" descr="C:\Users\harchol\AppData\Local\Microsoft\Windows\Temporary Internet Files\Content.IE5\L89T4114\funny-womens-bathroom-sign-se-2024_210[1].gif">
            <a:extLst>
              <a:ext uri="{FF2B5EF4-FFF2-40B4-BE49-F238E27FC236}">
                <a16:creationId xmlns:a16="http://schemas.microsoft.com/office/drawing/2014/main" id="{704408A7-05F4-3B42-8625-F9E9FAEF0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3533" y="1832824"/>
            <a:ext cx="611657" cy="912921"/>
          </a:xfrm>
          <a:prstGeom prst="rect">
            <a:avLst/>
          </a:prstGeom>
          <a:noFill/>
          <a:extLst>
            <a:ext uri="{909E8E84-426E-40DD-AFC4-6F175D3DCCD1}">
              <a14:hiddenFill xmlns:a14="http://schemas.microsoft.com/office/drawing/2010/main">
                <a:solidFill>
                  <a:srgbClr val="FFFFFF"/>
                </a:solidFill>
              </a14:hiddenFill>
            </a:ext>
          </a:extLst>
        </p:spPr>
      </p:pic>
      <p:sp>
        <p:nvSpPr>
          <p:cNvPr id="3" name="Double Bracket 2">
            <a:extLst>
              <a:ext uri="{FF2B5EF4-FFF2-40B4-BE49-F238E27FC236}">
                <a16:creationId xmlns:a16="http://schemas.microsoft.com/office/drawing/2014/main" id="{A0BD1734-B439-864F-8244-AEBF88C528F8}"/>
              </a:ext>
            </a:extLst>
          </p:cNvPr>
          <p:cNvSpPr/>
          <p:nvPr/>
        </p:nvSpPr>
        <p:spPr>
          <a:xfrm>
            <a:off x="5420646" y="3141438"/>
            <a:ext cx="6281266" cy="2862322"/>
          </a:xfrm>
          <a:prstGeom prst="bracketPair">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4" name="TextBox 153">
            <a:extLst>
              <a:ext uri="{FF2B5EF4-FFF2-40B4-BE49-F238E27FC236}">
                <a16:creationId xmlns:a16="http://schemas.microsoft.com/office/drawing/2014/main" id="{28AC5B8A-12A8-EE40-B3C5-67B0A0CE7F71}"/>
              </a:ext>
            </a:extLst>
          </p:cNvPr>
          <p:cNvSpPr txBox="1"/>
          <p:nvPr/>
        </p:nvSpPr>
        <p:spPr>
          <a:xfrm>
            <a:off x="5834941" y="2770543"/>
            <a:ext cx="5472492" cy="400110"/>
          </a:xfrm>
          <a:prstGeom prst="rect">
            <a:avLst/>
          </a:prstGeom>
          <a:solidFill>
            <a:schemeClr val="bg1">
              <a:lumMod val="85000"/>
            </a:schemeClr>
          </a:solidFill>
          <a:ln>
            <a:noFill/>
          </a:ln>
        </p:spPr>
        <p:txBody>
          <a:bodyPr wrap="square" rtlCol="0">
            <a:spAutoFit/>
          </a:bodyPr>
          <a:lstStyle/>
          <a:p>
            <a:pPr algn="ctr"/>
            <a:r>
              <a:rPr lang="en-US" sz="2000" dirty="0">
                <a:solidFill>
                  <a:schemeClr val="tx1"/>
                </a:solidFill>
                <a:latin typeface="Happy Monkey" panose="02000500000000020004" pitchFamily="2" charset="0"/>
              </a:rPr>
              <a:t>Solution 2</a:t>
            </a:r>
          </a:p>
        </p:txBody>
      </p:sp>
      <p:sp>
        <p:nvSpPr>
          <p:cNvPr id="6" name="Rectangle 5">
            <a:extLst>
              <a:ext uri="{FF2B5EF4-FFF2-40B4-BE49-F238E27FC236}">
                <a16:creationId xmlns:a16="http://schemas.microsoft.com/office/drawing/2014/main" id="{4CFA619D-8174-0142-94D9-DAF493F93FA8}"/>
              </a:ext>
            </a:extLst>
          </p:cNvPr>
          <p:cNvSpPr/>
          <p:nvPr/>
        </p:nvSpPr>
        <p:spPr>
          <a:xfrm>
            <a:off x="5637519" y="3488012"/>
            <a:ext cx="6144750" cy="2862322"/>
          </a:xfrm>
          <a:prstGeom prst="rect">
            <a:avLst/>
          </a:prstGeom>
        </p:spPr>
        <p:txBody>
          <a:bodyPr wrap="square">
            <a:spAutoFit/>
          </a:bodyPr>
          <a:lstStyle/>
          <a:p>
            <a:r>
              <a:rPr lang="en-US" sz="2000" dirty="0">
                <a:solidFill>
                  <a:schemeClr val="tx1">
                    <a:lumMod val="65000"/>
                    <a:lumOff val="35000"/>
                  </a:schemeClr>
                </a:solidFill>
                <a:latin typeface="Lato" panose="020F0502020204030203" pitchFamily="34" charset="77"/>
                <a:ea typeface="Roboto" panose="02000000000000000000" pitchFamily="2" charset="0"/>
              </a:rPr>
              <a:t>First, reduce the load</a:t>
            </a:r>
          </a:p>
          <a:p>
            <a:r>
              <a:rPr lang="en-US" sz="2000" dirty="0">
                <a:solidFill>
                  <a:schemeClr val="tx1">
                    <a:lumMod val="65000"/>
                    <a:lumOff val="35000"/>
                  </a:schemeClr>
                </a:solidFill>
                <a:latin typeface="Lato" panose="020F0502020204030203" pitchFamily="34" charset="77"/>
                <a:ea typeface="Roboto" panose="02000000000000000000" pitchFamily="2" charset="0"/>
              </a:rPr>
              <a:t>Secondly, </a:t>
            </a:r>
            <a:r>
              <a:rPr lang="en-US" sz="2000" b="1" i="1" dirty="0">
                <a:solidFill>
                  <a:schemeClr val="tx1">
                    <a:lumMod val="65000"/>
                    <a:lumOff val="35000"/>
                  </a:schemeClr>
                </a:solidFill>
                <a:latin typeface="Lato" panose="020F0502020204030203" pitchFamily="34" charset="77"/>
                <a:ea typeface="Roboto" panose="02000000000000000000" pitchFamily="2" charset="0"/>
              </a:rPr>
              <a:t>smarter scheduling</a:t>
            </a:r>
          </a:p>
          <a:p>
            <a:pPr marL="342900" indent="-342900">
              <a:buFont typeface="Arial" panose="020B0604020202020204" pitchFamily="34" charset="0"/>
              <a:buChar char="•"/>
            </a:pPr>
            <a:r>
              <a:rPr lang="en-US" sz="2000" dirty="0">
                <a:solidFill>
                  <a:srgbClr val="CC3300"/>
                </a:solidFill>
                <a:latin typeface="Lato" panose="020F0502020204030203" pitchFamily="34" charset="77"/>
              </a:rPr>
              <a:t>FCFS  (First-Come-First-Served, non-preemptive)</a:t>
            </a:r>
            <a:endParaRPr lang="en-US" sz="1200" dirty="0">
              <a:solidFill>
                <a:schemeClr val="tx1"/>
              </a:solidFill>
              <a:latin typeface="Lato" panose="020F0502020204030203" pitchFamily="34" charset="77"/>
            </a:endParaRPr>
          </a:p>
          <a:p>
            <a:pPr marL="342900" indent="-342900">
              <a:buFont typeface="Arial" panose="020B0604020202020204" pitchFamily="34" charset="0"/>
              <a:buChar char="•"/>
            </a:pPr>
            <a:r>
              <a:rPr lang="en-US" sz="2000" dirty="0">
                <a:solidFill>
                  <a:schemeClr val="accent6">
                    <a:lumMod val="75000"/>
                  </a:schemeClr>
                </a:solidFill>
                <a:latin typeface="Lato" panose="020F0502020204030203" pitchFamily="34" charset="77"/>
              </a:rPr>
              <a:t>PS  (Processor-Sharing, preemptive)</a:t>
            </a:r>
            <a:endParaRPr lang="en-US" sz="1200" dirty="0">
              <a:solidFill>
                <a:schemeClr val="accent6">
                  <a:lumMod val="75000"/>
                </a:schemeClr>
              </a:solidFill>
              <a:latin typeface="Lato" panose="020F0502020204030203" pitchFamily="34" charset="77"/>
            </a:endParaRPr>
          </a:p>
          <a:p>
            <a:pPr marL="342900" indent="-342900">
              <a:buFont typeface="Arial" panose="020B0604020202020204" pitchFamily="34" charset="0"/>
              <a:buChar char="•"/>
            </a:pPr>
            <a:r>
              <a:rPr lang="en-US" sz="2000" dirty="0">
                <a:solidFill>
                  <a:srgbClr val="FF0066"/>
                </a:solidFill>
                <a:latin typeface="Lato" panose="020F0502020204030203" pitchFamily="34" charset="77"/>
              </a:rPr>
              <a:t>SJF  (Shortest-Job-First,  non-preemptive)</a:t>
            </a:r>
            <a:endParaRPr lang="en-US" sz="1200" dirty="0">
              <a:solidFill>
                <a:schemeClr val="tx1"/>
              </a:solidFill>
              <a:latin typeface="Lato" panose="020F0502020204030203" pitchFamily="34" charset="77"/>
            </a:endParaRPr>
          </a:p>
          <a:p>
            <a:pPr marL="342900" indent="-342900">
              <a:buFont typeface="Arial" panose="020B0604020202020204" pitchFamily="34" charset="0"/>
              <a:buChar char="•"/>
            </a:pPr>
            <a:r>
              <a:rPr lang="en-US" sz="2000" dirty="0">
                <a:solidFill>
                  <a:srgbClr val="009900"/>
                </a:solidFill>
                <a:latin typeface="Lato" panose="020F0502020204030203" pitchFamily="34" charset="77"/>
              </a:rPr>
              <a:t>SRPT  (Shortest-Remaining-Processing-Time, preemptive)</a:t>
            </a:r>
          </a:p>
          <a:p>
            <a:endParaRPr lang="en-US" sz="2000" b="1" i="1" dirty="0">
              <a:solidFill>
                <a:schemeClr val="tx1">
                  <a:lumMod val="65000"/>
                  <a:lumOff val="35000"/>
                </a:schemeClr>
              </a:solidFill>
              <a:latin typeface="Lato" panose="020F0502020204030203" pitchFamily="34" charset="77"/>
              <a:ea typeface="Roboto" panose="02000000000000000000" pitchFamily="2" charset="0"/>
            </a:endParaRPr>
          </a:p>
          <a:p>
            <a:endParaRPr lang="en-US" sz="2000" b="1" i="1" dirty="0">
              <a:solidFill>
                <a:schemeClr val="tx1">
                  <a:lumMod val="65000"/>
                  <a:lumOff val="35000"/>
                </a:schemeClr>
              </a:solidFill>
              <a:latin typeface="Lato" panose="020F0502020204030203" pitchFamily="34" charset="77"/>
              <a:ea typeface="Roboto" panose="02000000000000000000" pitchFamily="2" charset="0"/>
            </a:endParaRPr>
          </a:p>
        </p:txBody>
      </p:sp>
      <p:sp>
        <p:nvSpPr>
          <p:cNvPr id="155" name="Rectangle 154">
            <a:extLst>
              <a:ext uri="{FF2B5EF4-FFF2-40B4-BE49-F238E27FC236}">
                <a16:creationId xmlns:a16="http://schemas.microsoft.com/office/drawing/2014/main" id="{EB9E7957-7C23-6A42-9E6E-25312D0EEE02}"/>
              </a:ext>
            </a:extLst>
          </p:cNvPr>
          <p:cNvSpPr/>
          <p:nvPr/>
        </p:nvSpPr>
        <p:spPr>
          <a:xfrm>
            <a:off x="5834941" y="3981397"/>
            <a:ext cx="2614981" cy="369332"/>
          </a:xfrm>
          <a:prstGeom prst="rect">
            <a:avLst/>
          </a:prstGeom>
        </p:spPr>
        <p:txBody>
          <a:bodyPr wrap="square">
            <a:spAutoFit/>
          </a:bodyPr>
          <a:lstStyle/>
          <a:p>
            <a:endParaRPr lang="en-US" sz="1800" dirty="0">
              <a:solidFill>
                <a:srgbClr val="FF2D55"/>
              </a:solidFill>
              <a:latin typeface="Happy Monkey" panose="02000500000000020004" pitchFamily="2" charset="0"/>
            </a:endParaRPr>
          </a:p>
        </p:txBody>
      </p:sp>
      <p:sp>
        <p:nvSpPr>
          <p:cNvPr id="156" name="TextBox 155">
            <a:extLst>
              <a:ext uri="{FF2B5EF4-FFF2-40B4-BE49-F238E27FC236}">
                <a16:creationId xmlns:a16="http://schemas.microsoft.com/office/drawing/2014/main" id="{B530411F-1707-D64D-9204-DF4A4B729415}"/>
              </a:ext>
            </a:extLst>
          </p:cNvPr>
          <p:cNvSpPr txBox="1"/>
          <p:nvPr/>
        </p:nvSpPr>
        <p:spPr>
          <a:xfrm>
            <a:off x="4338137" y="5671362"/>
            <a:ext cx="968381" cy="307777"/>
          </a:xfrm>
          <a:prstGeom prst="rect">
            <a:avLst/>
          </a:prstGeom>
          <a:solidFill>
            <a:schemeClr val="bg1">
              <a:lumMod val="75000"/>
            </a:schemeClr>
          </a:solidFill>
        </p:spPr>
        <p:txBody>
          <a:bodyPr wrap="square" rtlCol="0">
            <a:spAutoFit/>
          </a:bodyPr>
          <a:lstStyle/>
          <a:p>
            <a:r>
              <a:rPr lang="en-US" dirty="0">
                <a:solidFill>
                  <a:schemeClr val="tx1"/>
                </a:solidFill>
              </a:rPr>
              <a:t>C</a:t>
            </a:r>
            <a:r>
              <a:rPr lang="en-US" baseline="30000" dirty="0">
                <a:solidFill>
                  <a:schemeClr val="tx1"/>
                </a:solidFill>
              </a:rPr>
              <a:t>2</a:t>
            </a:r>
            <a:r>
              <a:rPr lang="en-US" dirty="0">
                <a:solidFill>
                  <a:schemeClr val="tx1"/>
                </a:solidFill>
              </a:rPr>
              <a:t>=10</a:t>
            </a:r>
          </a:p>
        </p:txBody>
      </p:sp>
      <p:grpSp>
        <p:nvGrpSpPr>
          <p:cNvPr id="157" name="Group 156">
            <a:extLst>
              <a:ext uri="{FF2B5EF4-FFF2-40B4-BE49-F238E27FC236}">
                <a16:creationId xmlns:a16="http://schemas.microsoft.com/office/drawing/2014/main" id="{3A9DB01F-22C3-DE4A-AF3E-3D29771D89E2}"/>
              </a:ext>
            </a:extLst>
          </p:cNvPr>
          <p:cNvGrpSpPr/>
          <p:nvPr/>
        </p:nvGrpSpPr>
        <p:grpSpPr>
          <a:xfrm>
            <a:off x="328324" y="3667219"/>
            <a:ext cx="4422687" cy="3159512"/>
            <a:chOff x="-272955" y="3562066"/>
            <a:chExt cx="4618143" cy="3159512"/>
          </a:xfrm>
        </p:grpSpPr>
        <p:sp>
          <p:nvSpPr>
            <p:cNvPr id="158" name="Rectangle 157">
              <a:extLst>
                <a:ext uri="{FF2B5EF4-FFF2-40B4-BE49-F238E27FC236}">
                  <a16:creationId xmlns:a16="http://schemas.microsoft.com/office/drawing/2014/main" id="{E663CF9C-8022-7244-8824-AD07286661AB}"/>
                </a:ext>
              </a:extLst>
            </p:cNvPr>
            <p:cNvSpPr/>
            <p:nvPr/>
          </p:nvSpPr>
          <p:spPr bwMode="auto">
            <a:xfrm>
              <a:off x="409434" y="4203510"/>
              <a:ext cx="3316405" cy="2033516"/>
            </a:xfrm>
            <a:prstGeom prst="rect">
              <a:avLst/>
            </a:prstGeom>
            <a:noFill/>
            <a:ln w="381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59" name="Freeform 158">
              <a:extLst>
                <a:ext uri="{FF2B5EF4-FFF2-40B4-BE49-F238E27FC236}">
                  <a16:creationId xmlns:a16="http://schemas.microsoft.com/office/drawing/2014/main" id="{34B5677D-86F0-C041-B513-D7CF110837EE}"/>
                </a:ext>
              </a:extLst>
            </p:cNvPr>
            <p:cNvSpPr/>
            <p:nvPr/>
          </p:nvSpPr>
          <p:spPr bwMode="auto">
            <a:xfrm>
              <a:off x="409432" y="4176215"/>
              <a:ext cx="2866030" cy="2074459"/>
            </a:xfrm>
            <a:custGeom>
              <a:avLst/>
              <a:gdLst>
                <a:gd name="connsiteX0" fmla="*/ 0 w 2866030"/>
                <a:gd name="connsiteY0" fmla="*/ 2074459 h 2074459"/>
                <a:gd name="connsiteX1" fmla="*/ 54591 w 2866030"/>
                <a:gd name="connsiteY1" fmla="*/ 2074459 h 2074459"/>
                <a:gd name="connsiteX2" fmla="*/ 1733266 w 2866030"/>
                <a:gd name="connsiteY2" fmla="*/ 1815152 h 2074459"/>
                <a:gd name="connsiteX3" fmla="*/ 2565779 w 2866030"/>
                <a:gd name="connsiteY3" fmla="*/ 1078173 h 2074459"/>
                <a:gd name="connsiteX4" fmla="*/ 2866030 w 2866030"/>
                <a:gd name="connsiteY4" fmla="*/ 0 h 2074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6030" h="2074459">
                  <a:moveTo>
                    <a:pt x="0" y="2074459"/>
                  </a:moveTo>
                  <a:lnTo>
                    <a:pt x="54591" y="2074459"/>
                  </a:lnTo>
                  <a:cubicBezTo>
                    <a:pt x="343469" y="2031241"/>
                    <a:pt x="1314735" y="1981200"/>
                    <a:pt x="1733266" y="1815152"/>
                  </a:cubicBezTo>
                  <a:cubicBezTo>
                    <a:pt x="2151797" y="1649104"/>
                    <a:pt x="2376985" y="1380698"/>
                    <a:pt x="2565779" y="1078173"/>
                  </a:cubicBezTo>
                  <a:cubicBezTo>
                    <a:pt x="2754573" y="775648"/>
                    <a:pt x="2810301" y="387824"/>
                    <a:pt x="2866030" y="0"/>
                  </a:cubicBezTo>
                </a:path>
              </a:pathLst>
            </a:cu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60" name="Freeform 159">
              <a:extLst>
                <a:ext uri="{FF2B5EF4-FFF2-40B4-BE49-F238E27FC236}">
                  <a16:creationId xmlns:a16="http://schemas.microsoft.com/office/drawing/2014/main" id="{6A9DBCA7-425F-1A4D-8E0F-2D9182200F04}"/>
                </a:ext>
              </a:extLst>
            </p:cNvPr>
            <p:cNvSpPr/>
            <p:nvPr/>
          </p:nvSpPr>
          <p:spPr bwMode="auto">
            <a:xfrm>
              <a:off x="395785" y="4162567"/>
              <a:ext cx="2088108" cy="2060812"/>
            </a:xfrm>
            <a:custGeom>
              <a:avLst/>
              <a:gdLst>
                <a:gd name="connsiteX0" fmla="*/ 0 w 2088108"/>
                <a:gd name="connsiteY0" fmla="*/ 2060812 h 2060812"/>
                <a:gd name="connsiteX1" fmla="*/ 477672 w 2088108"/>
                <a:gd name="connsiteY1" fmla="*/ 1828800 h 2060812"/>
                <a:gd name="connsiteX2" fmla="*/ 1105469 w 2088108"/>
                <a:gd name="connsiteY2" fmla="*/ 1269242 h 2060812"/>
                <a:gd name="connsiteX3" fmla="*/ 1801505 w 2088108"/>
                <a:gd name="connsiteY3" fmla="*/ 409433 h 2060812"/>
                <a:gd name="connsiteX4" fmla="*/ 2088108 w 2088108"/>
                <a:gd name="connsiteY4" fmla="*/ 0 h 2060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108" h="2060812">
                  <a:moveTo>
                    <a:pt x="0" y="2060812"/>
                  </a:moveTo>
                  <a:cubicBezTo>
                    <a:pt x="146713" y="2010770"/>
                    <a:pt x="293427" y="1960728"/>
                    <a:pt x="477672" y="1828800"/>
                  </a:cubicBezTo>
                  <a:cubicBezTo>
                    <a:pt x="661917" y="1696872"/>
                    <a:pt x="884830" y="1505803"/>
                    <a:pt x="1105469" y="1269242"/>
                  </a:cubicBezTo>
                  <a:cubicBezTo>
                    <a:pt x="1326108" y="1032681"/>
                    <a:pt x="1637732" y="620973"/>
                    <a:pt x="1801505" y="409433"/>
                  </a:cubicBezTo>
                  <a:cubicBezTo>
                    <a:pt x="1965278" y="197893"/>
                    <a:pt x="2026693" y="98946"/>
                    <a:pt x="2088108" y="0"/>
                  </a:cubicBezTo>
                </a:path>
              </a:pathLst>
            </a:custGeom>
            <a:noFill/>
            <a:ln w="57150" cap="flat" cmpd="sng" algn="ctr">
              <a:solidFill>
                <a:srgbClr val="CC33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61" name="Freeform 160">
              <a:extLst>
                <a:ext uri="{FF2B5EF4-FFF2-40B4-BE49-F238E27FC236}">
                  <a16:creationId xmlns:a16="http://schemas.microsoft.com/office/drawing/2014/main" id="{6965CEDF-AA07-6344-A466-3835EE774CD1}"/>
                </a:ext>
              </a:extLst>
            </p:cNvPr>
            <p:cNvSpPr/>
            <p:nvPr/>
          </p:nvSpPr>
          <p:spPr bwMode="auto">
            <a:xfrm>
              <a:off x="409433" y="4189863"/>
              <a:ext cx="2997211" cy="2033516"/>
            </a:xfrm>
            <a:custGeom>
              <a:avLst/>
              <a:gdLst>
                <a:gd name="connsiteX0" fmla="*/ 0 w 2997211"/>
                <a:gd name="connsiteY0" fmla="*/ 2033516 h 2033516"/>
                <a:gd name="connsiteX1" fmla="*/ 928048 w 2997211"/>
                <a:gd name="connsiteY1" fmla="*/ 1610436 h 2033516"/>
                <a:gd name="connsiteX2" fmla="*/ 1705970 w 2997211"/>
                <a:gd name="connsiteY2" fmla="*/ 1214650 h 2033516"/>
                <a:gd name="connsiteX3" fmla="*/ 2442949 w 2997211"/>
                <a:gd name="connsiteY3" fmla="*/ 709683 h 2033516"/>
                <a:gd name="connsiteX4" fmla="*/ 2934268 w 2997211"/>
                <a:gd name="connsiteY4" fmla="*/ 163773 h 2033516"/>
                <a:gd name="connsiteX5" fmla="*/ 2975212 w 2997211"/>
                <a:gd name="connsiteY5" fmla="*/ 0 h 2033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7211" h="2033516">
                  <a:moveTo>
                    <a:pt x="0" y="2033516"/>
                  </a:moveTo>
                  <a:cubicBezTo>
                    <a:pt x="321860" y="1890215"/>
                    <a:pt x="643720" y="1746914"/>
                    <a:pt x="928048" y="1610436"/>
                  </a:cubicBezTo>
                  <a:cubicBezTo>
                    <a:pt x="1212376" y="1473958"/>
                    <a:pt x="1453486" y="1364776"/>
                    <a:pt x="1705970" y="1214650"/>
                  </a:cubicBezTo>
                  <a:cubicBezTo>
                    <a:pt x="1958454" y="1064524"/>
                    <a:pt x="2238233" y="884829"/>
                    <a:pt x="2442949" y="709683"/>
                  </a:cubicBezTo>
                  <a:cubicBezTo>
                    <a:pt x="2647665" y="534537"/>
                    <a:pt x="2845558" y="282053"/>
                    <a:pt x="2934268" y="163773"/>
                  </a:cubicBezTo>
                  <a:cubicBezTo>
                    <a:pt x="3022978" y="45493"/>
                    <a:pt x="2999095" y="22746"/>
                    <a:pt x="2975212" y="0"/>
                  </a:cubicBezTo>
                </a:path>
              </a:pathLst>
            </a:custGeom>
            <a:noFill/>
            <a:ln w="57150" cap="flat" cmpd="sng" algn="ctr">
              <a:solidFill>
                <a:srgbClr val="FF006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62" name="Freeform 161">
              <a:extLst>
                <a:ext uri="{FF2B5EF4-FFF2-40B4-BE49-F238E27FC236}">
                  <a16:creationId xmlns:a16="http://schemas.microsoft.com/office/drawing/2014/main" id="{CDCD03AA-281F-A748-BDAE-8EE53CC007BE}"/>
                </a:ext>
              </a:extLst>
            </p:cNvPr>
            <p:cNvSpPr/>
            <p:nvPr/>
          </p:nvSpPr>
          <p:spPr bwMode="auto">
            <a:xfrm>
              <a:off x="532263" y="5161157"/>
              <a:ext cx="3142285" cy="1089518"/>
            </a:xfrm>
            <a:custGeom>
              <a:avLst/>
              <a:gdLst>
                <a:gd name="connsiteX0" fmla="*/ 0 w 3166280"/>
                <a:gd name="connsiteY0" fmla="*/ 1078174 h 1078174"/>
                <a:gd name="connsiteX1" fmla="*/ 2238233 w 3166280"/>
                <a:gd name="connsiteY1" fmla="*/ 846162 h 1078174"/>
                <a:gd name="connsiteX2" fmla="*/ 3166280 w 3166280"/>
                <a:gd name="connsiteY2" fmla="*/ 0 h 1078174"/>
              </a:gdLst>
              <a:ahLst/>
              <a:cxnLst>
                <a:cxn ang="0">
                  <a:pos x="connsiteX0" y="connsiteY0"/>
                </a:cxn>
                <a:cxn ang="0">
                  <a:pos x="connsiteX1" y="connsiteY1"/>
                </a:cxn>
                <a:cxn ang="0">
                  <a:pos x="connsiteX2" y="connsiteY2"/>
                </a:cxn>
              </a:cxnLst>
              <a:rect l="l" t="t" r="r" b="b"/>
              <a:pathLst>
                <a:path w="3166280" h="1078174">
                  <a:moveTo>
                    <a:pt x="0" y="1078174"/>
                  </a:moveTo>
                  <a:cubicBezTo>
                    <a:pt x="855260" y="1052016"/>
                    <a:pt x="1710520" y="1025858"/>
                    <a:pt x="2238233" y="846162"/>
                  </a:cubicBezTo>
                  <a:cubicBezTo>
                    <a:pt x="2765946" y="666466"/>
                    <a:pt x="2966113" y="333233"/>
                    <a:pt x="3166280" y="0"/>
                  </a:cubicBezTo>
                </a:path>
              </a:pathLst>
            </a:custGeom>
            <a:noFill/>
            <a:ln w="5715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63" name="Freeform 162">
              <a:extLst>
                <a:ext uri="{FF2B5EF4-FFF2-40B4-BE49-F238E27FC236}">
                  <a16:creationId xmlns:a16="http://schemas.microsoft.com/office/drawing/2014/main" id="{8E3B316D-C7CF-184F-A034-70EF2669229E}"/>
                </a:ext>
              </a:extLst>
            </p:cNvPr>
            <p:cNvSpPr/>
            <p:nvPr/>
          </p:nvSpPr>
          <p:spPr bwMode="auto">
            <a:xfrm>
              <a:off x="423081" y="4217158"/>
              <a:ext cx="3138985" cy="1999695"/>
            </a:xfrm>
            <a:custGeom>
              <a:avLst/>
              <a:gdLst>
                <a:gd name="connsiteX0" fmla="*/ 0 w 3138985"/>
                <a:gd name="connsiteY0" fmla="*/ 1992573 h 1999695"/>
                <a:gd name="connsiteX1" fmla="*/ 1596788 w 3138985"/>
                <a:gd name="connsiteY1" fmla="*/ 1910687 h 1999695"/>
                <a:gd name="connsiteX2" fmla="*/ 2565779 w 3138985"/>
                <a:gd name="connsiteY2" fmla="*/ 1364776 h 1999695"/>
                <a:gd name="connsiteX3" fmla="*/ 3043450 w 3138985"/>
                <a:gd name="connsiteY3" fmla="*/ 491320 h 1999695"/>
                <a:gd name="connsiteX4" fmla="*/ 3138985 w 3138985"/>
                <a:gd name="connsiteY4" fmla="*/ 0 h 1999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8985" h="1999695">
                  <a:moveTo>
                    <a:pt x="0" y="1992573"/>
                  </a:moveTo>
                  <a:cubicBezTo>
                    <a:pt x="584579" y="2003946"/>
                    <a:pt x="1169158" y="2015320"/>
                    <a:pt x="1596788" y="1910687"/>
                  </a:cubicBezTo>
                  <a:cubicBezTo>
                    <a:pt x="2024418" y="1806054"/>
                    <a:pt x="2324669" y="1601337"/>
                    <a:pt x="2565779" y="1364776"/>
                  </a:cubicBezTo>
                  <a:cubicBezTo>
                    <a:pt x="2806889" y="1128215"/>
                    <a:pt x="2947916" y="718783"/>
                    <a:pt x="3043450" y="491320"/>
                  </a:cubicBezTo>
                  <a:cubicBezTo>
                    <a:pt x="3138984" y="263857"/>
                    <a:pt x="3138984" y="131928"/>
                    <a:pt x="3138985" y="0"/>
                  </a:cubicBezTo>
                </a:path>
              </a:pathLst>
            </a:custGeom>
            <a:noFill/>
            <a:ln w="57150" cap="flat" cmpd="sng" algn="ctr">
              <a:solidFill>
                <a:srgbClr val="66006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64" name="TextBox 163">
              <a:extLst>
                <a:ext uri="{FF2B5EF4-FFF2-40B4-BE49-F238E27FC236}">
                  <a16:creationId xmlns:a16="http://schemas.microsoft.com/office/drawing/2014/main" id="{82E8C74A-999B-1E48-9B97-A6363B75B967}"/>
                </a:ext>
              </a:extLst>
            </p:cNvPr>
            <p:cNvSpPr txBox="1"/>
            <p:nvPr/>
          </p:nvSpPr>
          <p:spPr>
            <a:xfrm>
              <a:off x="1296536" y="4339988"/>
              <a:ext cx="800434" cy="369332"/>
            </a:xfrm>
            <a:prstGeom prst="rect">
              <a:avLst/>
            </a:prstGeom>
            <a:noFill/>
          </p:spPr>
          <p:txBody>
            <a:bodyPr wrap="none" rtlCol="0">
              <a:spAutoFit/>
            </a:bodyPr>
            <a:lstStyle/>
            <a:p>
              <a:r>
                <a:rPr lang="en-US" sz="1800" dirty="0">
                  <a:solidFill>
                    <a:srgbClr val="CC3300"/>
                  </a:solidFill>
                </a:rPr>
                <a:t>FCFS</a:t>
              </a:r>
            </a:p>
          </p:txBody>
        </p:sp>
        <p:sp>
          <p:nvSpPr>
            <p:cNvPr id="165" name="TextBox 164">
              <a:extLst>
                <a:ext uri="{FF2B5EF4-FFF2-40B4-BE49-F238E27FC236}">
                  <a16:creationId xmlns:a16="http://schemas.microsoft.com/office/drawing/2014/main" id="{079BA085-ADB1-8540-BE79-F37727825C94}"/>
                </a:ext>
              </a:extLst>
            </p:cNvPr>
            <p:cNvSpPr txBox="1"/>
            <p:nvPr/>
          </p:nvSpPr>
          <p:spPr>
            <a:xfrm>
              <a:off x="2131325" y="4669809"/>
              <a:ext cx="666526" cy="369332"/>
            </a:xfrm>
            <a:prstGeom prst="rect">
              <a:avLst/>
            </a:prstGeom>
            <a:noFill/>
          </p:spPr>
          <p:txBody>
            <a:bodyPr wrap="none" rtlCol="0">
              <a:spAutoFit/>
            </a:bodyPr>
            <a:lstStyle/>
            <a:p>
              <a:r>
                <a:rPr lang="en-US" sz="1800" dirty="0">
                  <a:solidFill>
                    <a:srgbClr val="FF0066"/>
                  </a:solidFill>
                </a:rPr>
                <a:t>SJF</a:t>
              </a:r>
            </a:p>
          </p:txBody>
        </p:sp>
        <p:sp>
          <p:nvSpPr>
            <p:cNvPr id="166" name="TextBox 165">
              <a:extLst>
                <a:ext uri="{FF2B5EF4-FFF2-40B4-BE49-F238E27FC236}">
                  <a16:creationId xmlns:a16="http://schemas.microsoft.com/office/drawing/2014/main" id="{330CCCB9-5D97-8F4A-9401-8F1FC3839D57}"/>
                </a:ext>
              </a:extLst>
            </p:cNvPr>
            <p:cNvSpPr txBox="1"/>
            <p:nvPr/>
          </p:nvSpPr>
          <p:spPr>
            <a:xfrm>
              <a:off x="2950191" y="3769057"/>
              <a:ext cx="489098" cy="369332"/>
            </a:xfrm>
            <a:prstGeom prst="rect">
              <a:avLst/>
            </a:prstGeom>
            <a:noFill/>
          </p:spPr>
          <p:txBody>
            <a:bodyPr wrap="none" rtlCol="0">
              <a:spAutoFit/>
            </a:bodyPr>
            <a:lstStyle/>
            <a:p>
              <a:r>
                <a:rPr lang="en-US" sz="1800" dirty="0">
                  <a:solidFill>
                    <a:schemeClr val="accent6">
                      <a:lumMod val="75000"/>
                    </a:schemeClr>
                  </a:solidFill>
                </a:rPr>
                <a:t>PS</a:t>
              </a:r>
            </a:p>
          </p:txBody>
        </p:sp>
        <p:sp>
          <p:nvSpPr>
            <p:cNvPr id="167" name="TextBox 166">
              <a:extLst>
                <a:ext uri="{FF2B5EF4-FFF2-40B4-BE49-F238E27FC236}">
                  <a16:creationId xmlns:a16="http://schemas.microsoft.com/office/drawing/2014/main" id="{68CC4C7A-D118-EC40-9139-34FB5C39603E}"/>
                </a:ext>
              </a:extLst>
            </p:cNvPr>
            <p:cNvSpPr txBox="1"/>
            <p:nvPr/>
          </p:nvSpPr>
          <p:spPr>
            <a:xfrm>
              <a:off x="3484125" y="4426425"/>
              <a:ext cx="668200" cy="369332"/>
            </a:xfrm>
            <a:prstGeom prst="rect">
              <a:avLst/>
            </a:prstGeom>
            <a:noFill/>
          </p:spPr>
          <p:txBody>
            <a:bodyPr wrap="none" rtlCol="0">
              <a:spAutoFit/>
            </a:bodyPr>
            <a:lstStyle/>
            <a:p>
              <a:r>
                <a:rPr lang="en-US" sz="1800" dirty="0">
                  <a:solidFill>
                    <a:srgbClr val="660066"/>
                  </a:solidFill>
                </a:rPr>
                <a:t>LAS</a:t>
              </a:r>
            </a:p>
          </p:txBody>
        </p:sp>
        <p:sp>
          <p:nvSpPr>
            <p:cNvPr id="168" name="TextBox 167">
              <a:extLst>
                <a:ext uri="{FF2B5EF4-FFF2-40B4-BE49-F238E27FC236}">
                  <a16:creationId xmlns:a16="http://schemas.microsoft.com/office/drawing/2014/main" id="{7E5B9F59-C50F-D243-BF0B-FB61E43B6EDB}"/>
                </a:ext>
              </a:extLst>
            </p:cNvPr>
            <p:cNvSpPr txBox="1"/>
            <p:nvPr/>
          </p:nvSpPr>
          <p:spPr>
            <a:xfrm>
              <a:off x="3361537" y="4892723"/>
              <a:ext cx="810477" cy="369332"/>
            </a:xfrm>
            <a:prstGeom prst="rect">
              <a:avLst/>
            </a:prstGeom>
            <a:noFill/>
          </p:spPr>
          <p:txBody>
            <a:bodyPr wrap="none" rtlCol="0">
              <a:spAutoFit/>
            </a:bodyPr>
            <a:lstStyle/>
            <a:p>
              <a:r>
                <a:rPr lang="en-US" sz="1800" dirty="0">
                  <a:solidFill>
                    <a:srgbClr val="009900"/>
                  </a:solidFill>
                </a:rPr>
                <a:t>SRPT</a:t>
              </a:r>
            </a:p>
          </p:txBody>
        </p:sp>
        <p:grpSp>
          <p:nvGrpSpPr>
            <p:cNvPr id="169" name="Group 168">
              <a:extLst>
                <a:ext uri="{FF2B5EF4-FFF2-40B4-BE49-F238E27FC236}">
                  <a16:creationId xmlns:a16="http://schemas.microsoft.com/office/drawing/2014/main" id="{94F226FC-116B-774C-9339-FE26009BBE79}"/>
                </a:ext>
              </a:extLst>
            </p:cNvPr>
            <p:cNvGrpSpPr/>
            <p:nvPr/>
          </p:nvGrpSpPr>
          <p:grpSpPr>
            <a:xfrm>
              <a:off x="0" y="4021541"/>
              <a:ext cx="341760" cy="2397232"/>
              <a:chOff x="-170880" y="4021541"/>
              <a:chExt cx="341760" cy="2397232"/>
            </a:xfrm>
          </p:grpSpPr>
          <p:sp>
            <p:nvSpPr>
              <p:cNvPr id="179" name="TextBox 178">
                <a:extLst>
                  <a:ext uri="{FF2B5EF4-FFF2-40B4-BE49-F238E27FC236}">
                    <a16:creationId xmlns:a16="http://schemas.microsoft.com/office/drawing/2014/main" id="{F2E8A67B-850E-944E-AAC8-183951F83B0D}"/>
                  </a:ext>
                </a:extLst>
              </p:cNvPr>
              <p:cNvSpPr txBox="1"/>
              <p:nvPr/>
            </p:nvSpPr>
            <p:spPr>
              <a:xfrm>
                <a:off x="-150041" y="6018663"/>
                <a:ext cx="300082" cy="400110"/>
              </a:xfrm>
              <a:prstGeom prst="rect">
                <a:avLst/>
              </a:prstGeom>
              <a:noFill/>
            </p:spPr>
            <p:txBody>
              <a:bodyPr wrap="none" rtlCol="0">
                <a:spAutoFit/>
              </a:bodyPr>
              <a:lstStyle/>
              <a:p>
                <a:r>
                  <a:rPr lang="en-US" sz="2000" b="0" dirty="0">
                    <a:solidFill>
                      <a:schemeClr val="tx1"/>
                    </a:solidFill>
                  </a:rPr>
                  <a:t>1</a:t>
                </a:r>
              </a:p>
            </p:txBody>
          </p:sp>
          <p:sp>
            <p:nvSpPr>
              <p:cNvPr id="180" name="TextBox 179">
                <a:extLst>
                  <a:ext uri="{FF2B5EF4-FFF2-40B4-BE49-F238E27FC236}">
                    <a16:creationId xmlns:a16="http://schemas.microsoft.com/office/drawing/2014/main" id="{63BC4803-1D35-C946-A1FF-63DBBA0A302C}"/>
                  </a:ext>
                </a:extLst>
              </p:cNvPr>
              <p:cNvSpPr txBox="1"/>
              <p:nvPr/>
            </p:nvSpPr>
            <p:spPr>
              <a:xfrm>
                <a:off x="-170880" y="5502323"/>
                <a:ext cx="341760" cy="400110"/>
              </a:xfrm>
              <a:prstGeom prst="rect">
                <a:avLst/>
              </a:prstGeom>
              <a:noFill/>
            </p:spPr>
            <p:txBody>
              <a:bodyPr wrap="none" rtlCol="0">
                <a:spAutoFit/>
              </a:bodyPr>
              <a:lstStyle/>
              <a:p>
                <a:r>
                  <a:rPr lang="en-US" sz="2000" b="0" dirty="0">
                    <a:solidFill>
                      <a:schemeClr val="tx1"/>
                    </a:solidFill>
                  </a:rPr>
                  <a:t>3</a:t>
                </a:r>
              </a:p>
            </p:txBody>
          </p:sp>
          <p:sp>
            <p:nvSpPr>
              <p:cNvPr id="181" name="TextBox 180">
                <a:extLst>
                  <a:ext uri="{FF2B5EF4-FFF2-40B4-BE49-F238E27FC236}">
                    <a16:creationId xmlns:a16="http://schemas.microsoft.com/office/drawing/2014/main" id="{B96291E0-671F-9047-BB91-8C59C34A2E62}"/>
                  </a:ext>
                </a:extLst>
              </p:cNvPr>
              <p:cNvSpPr txBox="1"/>
              <p:nvPr/>
            </p:nvSpPr>
            <p:spPr>
              <a:xfrm>
                <a:off x="-170880" y="4985983"/>
                <a:ext cx="341760" cy="400110"/>
              </a:xfrm>
              <a:prstGeom prst="rect">
                <a:avLst/>
              </a:prstGeom>
              <a:noFill/>
            </p:spPr>
            <p:txBody>
              <a:bodyPr wrap="none" rtlCol="0">
                <a:spAutoFit/>
              </a:bodyPr>
              <a:lstStyle/>
              <a:p>
                <a:r>
                  <a:rPr lang="en-US" sz="2000" b="0" dirty="0">
                    <a:solidFill>
                      <a:schemeClr val="tx1"/>
                    </a:solidFill>
                  </a:rPr>
                  <a:t>5</a:t>
                </a:r>
              </a:p>
            </p:txBody>
          </p:sp>
          <p:sp>
            <p:nvSpPr>
              <p:cNvPr id="182" name="TextBox 181">
                <a:extLst>
                  <a:ext uri="{FF2B5EF4-FFF2-40B4-BE49-F238E27FC236}">
                    <a16:creationId xmlns:a16="http://schemas.microsoft.com/office/drawing/2014/main" id="{9BA9BF00-224A-B448-8434-C22999FA6AC4}"/>
                  </a:ext>
                </a:extLst>
              </p:cNvPr>
              <p:cNvSpPr txBox="1"/>
              <p:nvPr/>
            </p:nvSpPr>
            <p:spPr>
              <a:xfrm>
                <a:off x="-170880" y="4524233"/>
                <a:ext cx="341760" cy="400110"/>
              </a:xfrm>
              <a:prstGeom prst="rect">
                <a:avLst/>
              </a:prstGeom>
              <a:noFill/>
            </p:spPr>
            <p:txBody>
              <a:bodyPr wrap="none" rtlCol="0">
                <a:spAutoFit/>
              </a:bodyPr>
              <a:lstStyle/>
              <a:p>
                <a:r>
                  <a:rPr lang="en-US" sz="2000" b="0" dirty="0">
                    <a:solidFill>
                      <a:schemeClr val="tx1"/>
                    </a:solidFill>
                  </a:rPr>
                  <a:t>7</a:t>
                </a:r>
              </a:p>
            </p:txBody>
          </p:sp>
          <p:sp>
            <p:nvSpPr>
              <p:cNvPr id="183" name="TextBox 182">
                <a:extLst>
                  <a:ext uri="{FF2B5EF4-FFF2-40B4-BE49-F238E27FC236}">
                    <a16:creationId xmlns:a16="http://schemas.microsoft.com/office/drawing/2014/main" id="{4DDF98EB-F35B-3B44-BE8F-5F8D3875FC1A}"/>
                  </a:ext>
                </a:extLst>
              </p:cNvPr>
              <p:cNvSpPr txBox="1"/>
              <p:nvPr/>
            </p:nvSpPr>
            <p:spPr>
              <a:xfrm>
                <a:off x="-170880" y="4021541"/>
                <a:ext cx="341760" cy="400110"/>
              </a:xfrm>
              <a:prstGeom prst="rect">
                <a:avLst/>
              </a:prstGeom>
              <a:noFill/>
            </p:spPr>
            <p:txBody>
              <a:bodyPr wrap="none" rtlCol="0">
                <a:spAutoFit/>
              </a:bodyPr>
              <a:lstStyle/>
              <a:p>
                <a:r>
                  <a:rPr lang="en-US" sz="2000" b="0" dirty="0">
                    <a:solidFill>
                      <a:schemeClr val="tx1"/>
                    </a:solidFill>
                  </a:rPr>
                  <a:t>9</a:t>
                </a:r>
              </a:p>
            </p:txBody>
          </p:sp>
        </p:grpSp>
        <p:grpSp>
          <p:nvGrpSpPr>
            <p:cNvPr id="170" name="Group 169">
              <a:extLst>
                <a:ext uri="{FF2B5EF4-FFF2-40B4-BE49-F238E27FC236}">
                  <a16:creationId xmlns:a16="http://schemas.microsoft.com/office/drawing/2014/main" id="{8411D0F1-00BF-C645-82D2-28F6C3E235EC}"/>
                </a:ext>
              </a:extLst>
            </p:cNvPr>
            <p:cNvGrpSpPr/>
            <p:nvPr/>
          </p:nvGrpSpPr>
          <p:grpSpPr>
            <a:xfrm>
              <a:off x="259308" y="6282742"/>
              <a:ext cx="3808132" cy="411485"/>
              <a:chOff x="-3657600" y="2074460"/>
              <a:chExt cx="3808132" cy="411485"/>
            </a:xfrm>
          </p:grpSpPr>
          <p:sp>
            <p:nvSpPr>
              <p:cNvPr id="173" name="TextBox 172">
                <a:extLst>
                  <a:ext uri="{FF2B5EF4-FFF2-40B4-BE49-F238E27FC236}">
                    <a16:creationId xmlns:a16="http://schemas.microsoft.com/office/drawing/2014/main" id="{9259A210-6712-0244-91E2-B6923D661C5F}"/>
                  </a:ext>
                </a:extLst>
              </p:cNvPr>
              <p:cNvSpPr txBox="1"/>
              <p:nvPr/>
            </p:nvSpPr>
            <p:spPr>
              <a:xfrm>
                <a:off x="-3657600" y="2074460"/>
                <a:ext cx="341760" cy="400110"/>
              </a:xfrm>
              <a:prstGeom prst="rect">
                <a:avLst/>
              </a:prstGeom>
              <a:noFill/>
            </p:spPr>
            <p:txBody>
              <a:bodyPr wrap="none" rtlCol="0">
                <a:spAutoFit/>
              </a:bodyPr>
              <a:lstStyle/>
              <a:p>
                <a:r>
                  <a:rPr lang="en-US" sz="2000" b="0" dirty="0">
                    <a:solidFill>
                      <a:schemeClr val="tx1"/>
                    </a:solidFill>
                  </a:rPr>
                  <a:t>0</a:t>
                </a:r>
              </a:p>
            </p:txBody>
          </p:sp>
          <p:sp>
            <p:nvSpPr>
              <p:cNvPr id="174" name="TextBox 173">
                <a:extLst>
                  <a:ext uri="{FF2B5EF4-FFF2-40B4-BE49-F238E27FC236}">
                    <a16:creationId xmlns:a16="http://schemas.microsoft.com/office/drawing/2014/main" id="{C05801A2-68A6-E34A-AD09-3F116A77D609}"/>
                  </a:ext>
                </a:extLst>
              </p:cNvPr>
              <p:cNvSpPr txBox="1"/>
              <p:nvPr/>
            </p:nvSpPr>
            <p:spPr>
              <a:xfrm>
                <a:off x="-3000233" y="2076735"/>
                <a:ext cx="562975" cy="400110"/>
              </a:xfrm>
              <a:prstGeom prst="rect">
                <a:avLst/>
              </a:prstGeom>
              <a:noFill/>
            </p:spPr>
            <p:txBody>
              <a:bodyPr wrap="none" rtlCol="0">
                <a:spAutoFit/>
              </a:bodyPr>
              <a:lstStyle/>
              <a:p>
                <a:r>
                  <a:rPr lang="en-US" sz="2000" b="0" dirty="0">
                    <a:solidFill>
                      <a:schemeClr val="tx1"/>
                    </a:solidFill>
                  </a:rPr>
                  <a:t>0.2</a:t>
                </a:r>
              </a:p>
            </p:txBody>
          </p:sp>
          <p:sp>
            <p:nvSpPr>
              <p:cNvPr id="175" name="TextBox 174">
                <a:extLst>
                  <a:ext uri="{FF2B5EF4-FFF2-40B4-BE49-F238E27FC236}">
                    <a16:creationId xmlns:a16="http://schemas.microsoft.com/office/drawing/2014/main" id="{98B1F229-7CE3-7B45-8E10-59A673C7DCC1}"/>
                  </a:ext>
                </a:extLst>
              </p:cNvPr>
              <p:cNvSpPr txBox="1"/>
              <p:nvPr/>
            </p:nvSpPr>
            <p:spPr>
              <a:xfrm>
                <a:off x="-2342866" y="2079010"/>
                <a:ext cx="562975" cy="400110"/>
              </a:xfrm>
              <a:prstGeom prst="rect">
                <a:avLst/>
              </a:prstGeom>
              <a:noFill/>
            </p:spPr>
            <p:txBody>
              <a:bodyPr wrap="none" rtlCol="0">
                <a:spAutoFit/>
              </a:bodyPr>
              <a:lstStyle/>
              <a:p>
                <a:r>
                  <a:rPr lang="en-US" sz="2000" b="0" dirty="0">
                    <a:solidFill>
                      <a:schemeClr val="tx1"/>
                    </a:solidFill>
                  </a:rPr>
                  <a:t>0.4</a:t>
                </a:r>
              </a:p>
            </p:txBody>
          </p:sp>
          <p:sp>
            <p:nvSpPr>
              <p:cNvPr id="176" name="TextBox 175">
                <a:extLst>
                  <a:ext uri="{FF2B5EF4-FFF2-40B4-BE49-F238E27FC236}">
                    <a16:creationId xmlns:a16="http://schemas.microsoft.com/office/drawing/2014/main" id="{76E7C208-2480-6941-9C86-D92D6C615C93}"/>
                  </a:ext>
                </a:extLst>
              </p:cNvPr>
              <p:cNvSpPr txBox="1"/>
              <p:nvPr/>
            </p:nvSpPr>
            <p:spPr>
              <a:xfrm>
                <a:off x="-1685499" y="2081285"/>
                <a:ext cx="562975" cy="400110"/>
              </a:xfrm>
              <a:prstGeom prst="rect">
                <a:avLst/>
              </a:prstGeom>
              <a:noFill/>
            </p:spPr>
            <p:txBody>
              <a:bodyPr wrap="none" rtlCol="0">
                <a:spAutoFit/>
              </a:bodyPr>
              <a:lstStyle/>
              <a:p>
                <a:r>
                  <a:rPr lang="en-US" sz="2000" b="0" dirty="0">
                    <a:solidFill>
                      <a:schemeClr val="tx1"/>
                    </a:solidFill>
                  </a:rPr>
                  <a:t>0.6</a:t>
                </a:r>
              </a:p>
            </p:txBody>
          </p:sp>
          <p:sp>
            <p:nvSpPr>
              <p:cNvPr id="177" name="TextBox 176">
                <a:extLst>
                  <a:ext uri="{FF2B5EF4-FFF2-40B4-BE49-F238E27FC236}">
                    <a16:creationId xmlns:a16="http://schemas.microsoft.com/office/drawing/2014/main" id="{A056CA03-7D64-774C-AD20-329CBB44E4E2}"/>
                  </a:ext>
                </a:extLst>
              </p:cNvPr>
              <p:cNvSpPr txBox="1"/>
              <p:nvPr/>
            </p:nvSpPr>
            <p:spPr>
              <a:xfrm>
                <a:off x="-1028132" y="2083560"/>
                <a:ext cx="562975" cy="400110"/>
              </a:xfrm>
              <a:prstGeom prst="rect">
                <a:avLst/>
              </a:prstGeom>
              <a:noFill/>
            </p:spPr>
            <p:txBody>
              <a:bodyPr wrap="none" rtlCol="0">
                <a:spAutoFit/>
              </a:bodyPr>
              <a:lstStyle/>
              <a:p>
                <a:r>
                  <a:rPr lang="en-US" sz="2000" b="0" dirty="0">
                    <a:solidFill>
                      <a:schemeClr val="tx1"/>
                    </a:solidFill>
                  </a:rPr>
                  <a:t>0.8</a:t>
                </a:r>
              </a:p>
            </p:txBody>
          </p:sp>
          <p:sp>
            <p:nvSpPr>
              <p:cNvPr id="178" name="TextBox 177">
                <a:extLst>
                  <a:ext uri="{FF2B5EF4-FFF2-40B4-BE49-F238E27FC236}">
                    <a16:creationId xmlns:a16="http://schemas.microsoft.com/office/drawing/2014/main" id="{5FB827E5-2ED7-104E-90A5-F483C96F10F9}"/>
                  </a:ext>
                </a:extLst>
              </p:cNvPr>
              <p:cNvSpPr txBox="1"/>
              <p:nvPr/>
            </p:nvSpPr>
            <p:spPr>
              <a:xfrm>
                <a:off x="-370765" y="2085835"/>
                <a:ext cx="521297" cy="400110"/>
              </a:xfrm>
              <a:prstGeom prst="rect">
                <a:avLst/>
              </a:prstGeom>
              <a:noFill/>
            </p:spPr>
            <p:txBody>
              <a:bodyPr wrap="none" rtlCol="0">
                <a:spAutoFit/>
              </a:bodyPr>
              <a:lstStyle/>
              <a:p>
                <a:r>
                  <a:rPr lang="en-US" sz="2000" b="0" dirty="0">
                    <a:solidFill>
                      <a:schemeClr val="tx1"/>
                    </a:solidFill>
                  </a:rPr>
                  <a:t>1.0</a:t>
                </a:r>
              </a:p>
            </p:txBody>
          </p:sp>
        </p:grpSp>
        <p:sp>
          <p:nvSpPr>
            <p:cNvPr id="171" name="TextBox 170">
              <a:extLst>
                <a:ext uri="{FF2B5EF4-FFF2-40B4-BE49-F238E27FC236}">
                  <a16:creationId xmlns:a16="http://schemas.microsoft.com/office/drawing/2014/main" id="{621ED6AA-0D61-3B4D-9968-AAF4BABE1DA8}"/>
                </a:ext>
              </a:extLst>
            </p:cNvPr>
            <p:cNvSpPr txBox="1"/>
            <p:nvPr/>
          </p:nvSpPr>
          <p:spPr>
            <a:xfrm>
              <a:off x="-272955" y="3562066"/>
              <a:ext cx="902538" cy="523220"/>
            </a:xfrm>
            <a:prstGeom prst="rect">
              <a:avLst/>
            </a:prstGeom>
            <a:noFill/>
          </p:spPr>
          <p:txBody>
            <a:bodyPr wrap="none" rtlCol="0">
              <a:spAutoFit/>
            </a:bodyPr>
            <a:lstStyle/>
            <a:p>
              <a:r>
                <a:rPr lang="en-US" dirty="0">
                  <a:solidFill>
                    <a:schemeClr val="tx1"/>
                  </a:solidFill>
                  <a:latin typeface="Symbol" panose="05050102010706020507" pitchFamily="18" charset="2"/>
                </a:rPr>
                <a:t>E[T]</a:t>
              </a:r>
            </a:p>
          </p:txBody>
        </p:sp>
        <p:sp>
          <p:nvSpPr>
            <p:cNvPr id="172" name="TextBox 171">
              <a:extLst>
                <a:ext uri="{FF2B5EF4-FFF2-40B4-BE49-F238E27FC236}">
                  <a16:creationId xmlns:a16="http://schemas.microsoft.com/office/drawing/2014/main" id="{13FF6348-697A-A94F-8B85-DC95BCF04C33}"/>
                </a:ext>
              </a:extLst>
            </p:cNvPr>
            <p:cNvSpPr txBox="1"/>
            <p:nvPr/>
          </p:nvSpPr>
          <p:spPr>
            <a:xfrm>
              <a:off x="3946477" y="6198358"/>
              <a:ext cx="398711" cy="523220"/>
            </a:xfrm>
            <a:prstGeom prst="rect">
              <a:avLst/>
            </a:prstGeom>
            <a:noFill/>
          </p:spPr>
          <p:txBody>
            <a:bodyPr wrap="none" rtlCol="0">
              <a:spAutoFit/>
            </a:bodyPr>
            <a:lstStyle/>
            <a:p>
              <a:r>
                <a:rPr lang="en-US" dirty="0">
                  <a:solidFill>
                    <a:schemeClr val="tx1"/>
                  </a:solidFill>
                  <a:latin typeface="Symbol" panose="05050102010706020507" pitchFamily="18" charset="2"/>
                </a:rPr>
                <a:t>r</a:t>
              </a:r>
            </a:p>
          </p:txBody>
        </p:sp>
      </p:grpSp>
    </p:spTree>
    <p:extLst>
      <p:ext uri="{BB962C8B-B14F-4D97-AF65-F5344CB8AC3E}">
        <p14:creationId xmlns:p14="http://schemas.microsoft.com/office/powerpoint/2010/main" val="32446470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154" grpId="0" animBg="1"/>
      <p:bldP spid="1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C8E5-B73A-AD4E-980A-BCFFDFDE9A41}"/>
              </a:ext>
            </a:extLst>
          </p:cNvPr>
          <p:cNvSpPr>
            <a:spLocks noGrp="1"/>
          </p:cNvSpPr>
          <p:nvPr>
            <p:ph type="ctrTitle"/>
          </p:nvPr>
        </p:nvSpPr>
        <p:spPr/>
        <p:txBody>
          <a:bodyPr/>
          <a:lstStyle/>
          <a:p>
            <a:r>
              <a:rPr lang="en-US" dirty="0"/>
              <a:t>Multiple servers</a:t>
            </a:r>
          </a:p>
        </p:txBody>
      </p:sp>
      <p:sp>
        <p:nvSpPr>
          <p:cNvPr id="3" name="Subtitle 2">
            <a:extLst>
              <a:ext uri="{FF2B5EF4-FFF2-40B4-BE49-F238E27FC236}">
                <a16:creationId xmlns:a16="http://schemas.microsoft.com/office/drawing/2014/main" id="{DF235A31-2F8A-BA4A-BE61-FE24545ED9B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142BE77-FEF6-0740-A6C0-97B19A66DC0A}"/>
              </a:ext>
            </a:extLst>
          </p:cNvPr>
          <p:cNvSpPr>
            <a:spLocks noGrp="1"/>
          </p:cNvSpPr>
          <p:nvPr>
            <p:ph type="sldNum" idx="12"/>
          </p:nvPr>
        </p:nvSpPr>
        <p:spPr/>
        <p:txBody>
          <a:bodyPr/>
          <a:lstStyle/>
          <a:p>
            <a:fld id="{00000000-1234-1234-1234-123412341234}" type="slidenum">
              <a:rPr lang="en" smtClean="0"/>
              <a:pPr/>
              <a:t>31</a:t>
            </a:fld>
            <a:endParaRPr lang="en"/>
          </a:p>
        </p:txBody>
      </p:sp>
      <p:sp>
        <p:nvSpPr>
          <p:cNvPr id="5" name="TextBox 4">
            <a:extLst>
              <a:ext uri="{FF2B5EF4-FFF2-40B4-BE49-F238E27FC236}">
                <a16:creationId xmlns:a16="http://schemas.microsoft.com/office/drawing/2014/main" id="{E328A5D6-4840-0F4A-8DC1-3CE8531CFDFD}"/>
              </a:ext>
            </a:extLst>
          </p:cNvPr>
          <p:cNvSpPr txBox="1"/>
          <p:nvPr/>
        </p:nvSpPr>
        <p:spPr>
          <a:xfrm>
            <a:off x="3106615" y="1101969"/>
            <a:ext cx="2391508" cy="1172308"/>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87054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8B07EEBE-402D-454C-85B1-93D994475A2D}"/>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M/M/k Queue</a:t>
            </a:r>
          </a:p>
        </p:txBody>
      </p:sp>
      <p:sp>
        <p:nvSpPr>
          <p:cNvPr id="12290" name="Rectangle 3">
            <a:extLst>
              <a:ext uri="{FF2B5EF4-FFF2-40B4-BE49-F238E27FC236}">
                <a16:creationId xmlns:a16="http://schemas.microsoft.com/office/drawing/2014/main" id="{8F60BDE3-91F7-E146-B6A5-21D2689368E4}"/>
              </a:ext>
            </a:extLst>
          </p:cNvPr>
          <p:cNvSpPr txBox="1">
            <a:spLocks noGrp="1" noChangeArrowheads="1"/>
          </p:cNvSpPr>
          <p:nvPr>
            <p:ph idx="1"/>
          </p:nvPr>
        </p:nvSpPr>
        <p:spPr>
          <a:xfrm>
            <a:off x="1503977" y="1542104"/>
            <a:ext cx="9297531" cy="4810125"/>
          </a:xfrm>
        </p:spPr>
        <p:txBody>
          <a:bodyPr/>
          <a:lstStyle/>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mean arrival rate </a:t>
            </a:r>
            <a:r>
              <a:rPr lang="en-US" altLang="zh-CN" sz="2400" dirty="0">
                <a:latin typeface="Symbol" pitchFamily="2" charset="2"/>
                <a:ea typeface="宋体" panose="02010600030101010101" pitchFamily="2" charset="-122"/>
                <a:cs typeface="Lato" panose="020F0502020204030203" pitchFamily="34" charset="77"/>
                <a:sym typeface="Lato" panose="020F0502020204030203" pitchFamily="34" charset="77"/>
              </a:rPr>
              <a:t>l</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and the mean  service rate per server is </a:t>
            </a:r>
            <a:r>
              <a:rPr lang="en-US" altLang="zh-CN" sz="2400" dirty="0">
                <a:latin typeface="Symbol" pitchFamily="2" charset="2"/>
                <a:ea typeface="宋体" panose="02010600030101010101" pitchFamily="2" charset="-122"/>
                <a:cs typeface="Lato" panose="020F0502020204030203" pitchFamily="34" charset="77"/>
                <a:sym typeface="Lato" panose="020F0502020204030203" pitchFamily="34" charset="77"/>
              </a:rPr>
              <a:t>m</a:t>
            </a: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p:txBody>
      </p:sp>
      <p:grpSp>
        <p:nvGrpSpPr>
          <p:cNvPr id="48" name="Group 47">
            <a:extLst>
              <a:ext uri="{FF2B5EF4-FFF2-40B4-BE49-F238E27FC236}">
                <a16:creationId xmlns:a16="http://schemas.microsoft.com/office/drawing/2014/main" id="{0F7B9044-4CB8-0D42-A8DC-CDAEB57C52A6}"/>
              </a:ext>
            </a:extLst>
          </p:cNvPr>
          <p:cNvGrpSpPr/>
          <p:nvPr/>
        </p:nvGrpSpPr>
        <p:grpSpPr>
          <a:xfrm>
            <a:off x="1417543" y="2289093"/>
            <a:ext cx="8775788" cy="3026803"/>
            <a:chOff x="-836101" y="1692322"/>
            <a:chExt cx="8674667" cy="3250139"/>
          </a:xfrm>
        </p:grpSpPr>
        <p:sp>
          <p:nvSpPr>
            <p:cNvPr id="77" name="AutoShape 119">
              <a:extLst>
                <a:ext uri="{FF2B5EF4-FFF2-40B4-BE49-F238E27FC236}">
                  <a16:creationId xmlns:a16="http://schemas.microsoft.com/office/drawing/2014/main" id="{2C791FFA-C0CD-5940-92CD-C3E17667A4BD}"/>
                </a:ext>
              </a:extLst>
            </p:cNvPr>
            <p:cNvSpPr>
              <a:spLocks noChangeArrowheads="1"/>
            </p:cNvSpPr>
            <p:nvPr/>
          </p:nvSpPr>
          <p:spPr bwMode="auto">
            <a:xfrm rot="5400000" flipH="1" flipV="1">
              <a:off x="2113593" y="2982752"/>
              <a:ext cx="339179" cy="676380"/>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78" name="Group 77">
              <a:extLst>
                <a:ext uri="{FF2B5EF4-FFF2-40B4-BE49-F238E27FC236}">
                  <a16:creationId xmlns:a16="http://schemas.microsoft.com/office/drawing/2014/main" id="{0E5C91CB-A71E-D949-A9B4-AA6C2D7B2E1B}"/>
                </a:ext>
              </a:extLst>
            </p:cNvPr>
            <p:cNvGrpSpPr/>
            <p:nvPr/>
          </p:nvGrpSpPr>
          <p:grpSpPr>
            <a:xfrm>
              <a:off x="4554750" y="1692322"/>
              <a:ext cx="1231900" cy="641446"/>
              <a:chOff x="6015062" y="1132764"/>
              <a:chExt cx="1887671" cy="908266"/>
            </a:xfrm>
          </p:grpSpPr>
          <p:sp>
            <p:nvSpPr>
              <p:cNvPr id="112" name="Text Box 142">
                <a:extLst>
                  <a:ext uri="{FF2B5EF4-FFF2-40B4-BE49-F238E27FC236}">
                    <a16:creationId xmlns:a16="http://schemas.microsoft.com/office/drawing/2014/main" id="{947BE485-DE50-D345-A7F2-AE40A08F272A}"/>
                  </a:ext>
                </a:extLst>
              </p:cNvPr>
              <p:cNvSpPr txBox="1">
                <a:spLocks noChangeArrowheads="1"/>
              </p:cNvSpPr>
              <p:nvPr/>
            </p:nvSpPr>
            <p:spPr bwMode="auto">
              <a:xfrm>
                <a:off x="6050498" y="1150768"/>
                <a:ext cx="794448" cy="88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m</a:t>
                </a:r>
                <a:endParaRPr lang="en-US" b="0" baseline="-24000" dirty="0"/>
              </a:p>
            </p:txBody>
          </p:sp>
          <p:sp>
            <p:nvSpPr>
              <p:cNvPr id="113" name="Oval 97">
                <a:extLst>
                  <a:ext uri="{FF2B5EF4-FFF2-40B4-BE49-F238E27FC236}">
                    <a16:creationId xmlns:a16="http://schemas.microsoft.com/office/drawing/2014/main" id="{01344DDA-C93D-1F49-ACBC-A58FF3F8933C}"/>
                  </a:ext>
                </a:extLst>
              </p:cNvPr>
              <p:cNvSpPr>
                <a:spLocks noChangeArrowheads="1"/>
              </p:cNvSpPr>
              <p:nvPr/>
            </p:nvSpPr>
            <p:spPr bwMode="auto">
              <a:xfrm>
                <a:off x="6015062" y="1132764"/>
                <a:ext cx="1084810" cy="908266"/>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14" name="Line 98">
                <a:extLst>
                  <a:ext uri="{FF2B5EF4-FFF2-40B4-BE49-F238E27FC236}">
                    <a16:creationId xmlns:a16="http://schemas.microsoft.com/office/drawing/2014/main" id="{B045F555-7861-7746-9E5D-FDADD8177E30}"/>
                  </a:ext>
                </a:extLst>
              </p:cNvPr>
              <p:cNvSpPr>
                <a:spLocks noChangeShapeType="1"/>
              </p:cNvSpPr>
              <p:nvPr/>
            </p:nvSpPr>
            <p:spPr bwMode="auto">
              <a:xfrm flipV="1">
                <a:off x="7114269" y="1557909"/>
                <a:ext cx="788464" cy="21541"/>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79" name="Line 91">
              <a:extLst>
                <a:ext uri="{FF2B5EF4-FFF2-40B4-BE49-F238E27FC236}">
                  <a16:creationId xmlns:a16="http://schemas.microsoft.com/office/drawing/2014/main" id="{65137069-6F81-D34C-B7D7-734CE3BA5F6C}"/>
                </a:ext>
              </a:extLst>
            </p:cNvPr>
            <p:cNvSpPr>
              <a:spLocks noChangeShapeType="1"/>
            </p:cNvSpPr>
            <p:nvPr/>
          </p:nvSpPr>
          <p:spPr bwMode="auto">
            <a:xfrm>
              <a:off x="2563518" y="2916193"/>
              <a:ext cx="1243034" cy="784"/>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92">
              <a:extLst>
                <a:ext uri="{FF2B5EF4-FFF2-40B4-BE49-F238E27FC236}">
                  <a16:creationId xmlns:a16="http://schemas.microsoft.com/office/drawing/2014/main" id="{56FC894E-A466-D448-8CF9-C80A4CD1EC9C}"/>
                </a:ext>
              </a:extLst>
            </p:cNvPr>
            <p:cNvSpPr>
              <a:spLocks noChangeShapeType="1"/>
            </p:cNvSpPr>
            <p:nvPr/>
          </p:nvSpPr>
          <p:spPr bwMode="auto">
            <a:xfrm flipH="1">
              <a:off x="3785167" y="2902153"/>
              <a:ext cx="3472" cy="755253"/>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93">
              <a:extLst>
                <a:ext uri="{FF2B5EF4-FFF2-40B4-BE49-F238E27FC236}">
                  <a16:creationId xmlns:a16="http://schemas.microsoft.com/office/drawing/2014/main" id="{8E885999-F7C1-1844-81DD-3F8D633C84F0}"/>
                </a:ext>
              </a:extLst>
            </p:cNvPr>
            <p:cNvSpPr>
              <a:spLocks noChangeShapeType="1"/>
            </p:cNvSpPr>
            <p:nvPr/>
          </p:nvSpPr>
          <p:spPr bwMode="auto">
            <a:xfrm>
              <a:off x="2563518" y="3645153"/>
              <a:ext cx="1238896" cy="34"/>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94">
              <a:extLst>
                <a:ext uri="{FF2B5EF4-FFF2-40B4-BE49-F238E27FC236}">
                  <a16:creationId xmlns:a16="http://schemas.microsoft.com/office/drawing/2014/main" id="{580211FD-C7FF-934E-B842-21CF8E2F0A22}"/>
                </a:ext>
              </a:extLst>
            </p:cNvPr>
            <p:cNvSpPr>
              <a:spLocks noChangeShapeType="1"/>
            </p:cNvSpPr>
            <p:nvPr/>
          </p:nvSpPr>
          <p:spPr bwMode="auto">
            <a:xfrm>
              <a:off x="3488338" y="2916193"/>
              <a:ext cx="0" cy="72896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95">
              <a:extLst>
                <a:ext uri="{FF2B5EF4-FFF2-40B4-BE49-F238E27FC236}">
                  <a16:creationId xmlns:a16="http://schemas.microsoft.com/office/drawing/2014/main" id="{FA1E0A8A-11E3-494A-9FE6-A02BB1A042B6}"/>
                </a:ext>
              </a:extLst>
            </p:cNvPr>
            <p:cNvSpPr>
              <a:spLocks noChangeShapeType="1"/>
            </p:cNvSpPr>
            <p:nvPr/>
          </p:nvSpPr>
          <p:spPr bwMode="auto">
            <a:xfrm>
              <a:off x="3180065" y="2916193"/>
              <a:ext cx="0" cy="72896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96">
              <a:extLst>
                <a:ext uri="{FF2B5EF4-FFF2-40B4-BE49-F238E27FC236}">
                  <a16:creationId xmlns:a16="http://schemas.microsoft.com/office/drawing/2014/main" id="{C94F57D1-53A0-5048-B519-34B290BD35E2}"/>
                </a:ext>
              </a:extLst>
            </p:cNvPr>
            <p:cNvSpPr>
              <a:spLocks noChangeShapeType="1"/>
            </p:cNvSpPr>
            <p:nvPr/>
          </p:nvSpPr>
          <p:spPr bwMode="auto">
            <a:xfrm>
              <a:off x="2871792" y="2916193"/>
              <a:ext cx="0" cy="72896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Rectangle 145" descr="Purple mesh">
              <a:extLst>
                <a:ext uri="{FF2B5EF4-FFF2-40B4-BE49-F238E27FC236}">
                  <a16:creationId xmlns:a16="http://schemas.microsoft.com/office/drawing/2014/main" id="{35600028-2237-524C-94B4-E9539B23AA72}"/>
                </a:ext>
              </a:extLst>
            </p:cNvPr>
            <p:cNvSpPr>
              <a:spLocks noChangeArrowheads="1"/>
            </p:cNvSpPr>
            <p:nvPr/>
          </p:nvSpPr>
          <p:spPr bwMode="auto">
            <a:xfrm rot="5400000">
              <a:off x="2814446" y="3262848"/>
              <a:ext cx="423713" cy="124409"/>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86" name="Rectangle 174" descr="Purple mesh">
              <a:extLst>
                <a:ext uri="{FF2B5EF4-FFF2-40B4-BE49-F238E27FC236}">
                  <a16:creationId xmlns:a16="http://schemas.microsoft.com/office/drawing/2014/main" id="{A41A0ED0-F0CE-0042-9BFE-010EF85BB2D8}"/>
                </a:ext>
              </a:extLst>
            </p:cNvPr>
            <p:cNvSpPr>
              <a:spLocks noChangeArrowheads="1"/>
            </p:cNvSpPr>
            <p:nvPr/>
          </p:nvSpPr>
          <p:spPr bwMode="auto">
            <a:xfrm rot="5400000">
              <a:off x="3069544" y="3199147"/>
              <a:ext cx="549818" cy="125705"/>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87" name="Rectangle 175" descr="Purple mesh">
              <a:extLst>
                <a:ext uri="{FF2B5EF4-FFF2-40B4-BE49-F238E27FC236}">
                  <a16:creationId xmlns:a16="http://schemas.microsoft.com/office/drawing/2014/main" id="{A2630460-3671-0340-A29E-D2FE15BFF7A1}"/>
                </a:ext>
              </a:extLst>
            </p:cNvPr>
            <p:cNvSpPr>
              <a:spLocks noChangeArrowheads="1"/>
            </p:cNvSpPr>
            <p:nvPr/>
          </p:nvSpPr>
          <p:spPr bwMode="auto">
            <a:xfrm rot="5400000">
              <a:off x="3517042" y="3327005"/>
              <a:ext cx="250950" cy="13607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nvGrpSpPr>
            <p:cNvPr id="88" name="Group 87">
              <a:extLst>
                <a:ext uri="{FF2B5EF4-FFF2-40B4-BE49-F238E27FC236}">
                  <a16:creationId xmlns:a16="http://schemas.microsoft.com/office/drawing/2014/main" id="{E304E393-5D3E-AD41-BD92-11B786E3874C}"/>
                </a:ext>
              </a:extLst>
            </p:cNvPr>
            <p:cNvGrpSpPr/>
            <p:nvPr/>
          </p:nvGrpSpPr>
          <p:grpSpPr>
            <a:xfrm>
              <a:off x="-836101" y="2693974"/>
              <a:ext cx="2300830" cy="1288897"/>
              <a:chOff x="-890693" y="3130702"/>
              <a:chExt cx="2300830" cy="1288897"/>
            </a:xfrm>
          </p:grpSpPr>
          <p:grpSp>
            <p:nvGrpSpPr>
              <p:cNvPr id="106" name="Group 105">
                <a:extLst>
                  <a:ext uri="{FF2B5EF4-FFF2-40B4-BE49-F238E27FC236}">
                    <a16:creationId xmlns:a16="http://schemas.microsoft.com/office/drawing/2014/main" id="{B7F5DED2-B961-4142-8B06-9FFE60ECD02F}"/>
                  </a:ext>
                </a:extLst>
              </p:cNvPr>
              <p:cNvGrpSpPr/>
              <p:nvPr/>
            </p:nvGrpSpPr>
            <p:grpSpPr>
              <a:xfrm>
                <a:off x="510221" y="3695551"/>
                <a:ext cx="899916" cy="694022"/>
                <a:chOff x="1069779" y="3818380"/>
                <a:chExt cx="899916" cy="694022"/>
              </a:xfrm>
            </p:grpSpPr>
            <p:cxnSp>
              <p:nvCxnSpPr>
                <p:cNvPr id="108" name="Straight Connector 107">
                  <a:extLst>
                    <a:ext uri="{FF2B5EF4-FFF2-40B4-BE49-F238E27FC236}">
                      <a16:creationId xmlns:a16="http://schemas.microsoft.com/office/drawing/2014/main" id="{6EBB656C-D5A0-A548-9C80-3839CCA290FC}"/>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109" name="TextBox 108">
                  <a:extLst>
                    <a:ext uri="{FF2B5EF4-FFF2-40B4-BE49-F238E27FC236}">
                      <a16:creationId xmlns:a16="http://schemas.microsoft.com/office/drawing/2014/main" id="{29121318-4C21-9C4E-A74B-E48832E044A5}"/>
                    </a:ext>
                  </a:extLst>
                </p:cNvPr>
                <p:cNvSpPr txBox="1"/>
                <p:nvPr/>
              </p:nvSpPr>
              <p:spPr>
                <a:xfrm>
                  <a:off x="1416376" y="3910306"/>
                  <a:ext cx="553319" cy="363535"/>
                </a:xfrm>
                <a:prstGeom prst="rect">
                  <a:avLst/>
                </a:prstGeom>
                <a:noFill/>
              </p:spPr>
              <p:txBody>
                <a:bodyPr wrap="none" rtlCol="0">
                  <a:spAutoFit/>
                </a:bodyPr>
                <a:lstStyle/>
                <a:p>
                  <a:r>
                    <a:rPr lang="en-US" sz="1600" dirty="0"/>
                    <a:t>jobs</a:t>
                  </a:r>
                </a:p>
              </p:txBody>
            </p:sp>
            <p:sp>
              <p:nvSpPr>
                <p:cNvPr id="110" name="TextBox 109">
                  <a:extLst>
                    <a:ext uri="{FF2B5EF4-FFF2-40B4-BE49-F238E27FC236}">
                      <a16:creationId xmlns:a16="http://schemas.microsoft.com/office/drawing/2014/main" id="{D000B890-7820-024E-8D5E-19EAD865C766}"/>
                    </a:ext>
                  </a:extLst>
                </p:cNvPr>
                <p:cNvSpPr txBox="1"/>
                <p:nvPr/>
              </p:nvSpPr>
              <p:spPr>
                <a:xfrm>
                  <a:off x="1453746" y="4130755"/>
                  <a:ext cx="497861" cy="363535"/>
                </a:xfrm>
                <a:prstGeom prst="rect">
                  <a:avLst/>
                </a:prstGeom>
                <a:noFill/>
              </p:spPr>
              <p:txBody>
                <a:bodyPr wrap="none" rtlCol="0">
                  <a:spAutoFit/>
                </a:bodyPr>
                <a:lstStyle/>
                <a:p>
                  <a:r>
                    <a:rPr lang="en-US" sz="1600" dirty="0"/>
                    <a:t>sec</a:t>
                  </a:r>
                  <a:endParaRPr lang="en-US" sz="1800" dirty="0"/>
                </a:p>
              </p:txBody>
            </p:sp>
            <p:sp>
              <p:nvSpPr>
                <p:cNvPr id="111" name="Text Box 142">
                  <a:extLst>
                    <a:ext uri="{FF2B5EF4-FFF2-40B4-BE49-F238E27FC236}">
                      <a16:creationId xmlns:a16="http://schemas.microsoft.com/office/drawing/2014/main" id="{2ADB9259-8B80-0347-A941-761C29122B71}"/>
                    </a:ext>
                  </a:extLst>
                </p:cNvPr>
                <p:cNvSpPr txBox="1">
                  <a:spLocks noChangeArrowheads="1"/>
                </p:cNvSpPr>
                <p:nvPr/>
              </p:nvSpPr>
              <p:spPr bwMode="auto">
                <a:xfrm>
                  <a:off x="1069779" y="3818380"/>
                  <a:ext cx="432894" cy="694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600" dirty="0">
                      <a:latin typeface="Symbol" panose="05050102010706020507" pitchFamily="18" charset="2"/>
                    </a:rPr>
                    <a:t>l</a:t>
                  </a:r>
                  <a:endParaRPr lang="en-US" sz="3200" b="0" baseline="-24000" dirty="0"/>
                </a:p>
              </p:txBody>
            </p:sp>
          </p:grpSp>
          <p:sp>
            <p:nvSpPr>
              <p:cNvPr id="107" name="TextBox 106">
                <a:extLst>
                  <a:ext uri="{FF2B5EF4-FFF2-40B4-BE49-F238E27FC236}">
                    <a16:creationId xmlns:a16="http://schemas.microsoft.com/office/drawing/2014/main" id="{3B5BB24B-CC9B-C64C-B2D7-45583EF8ED33}"/>
                  </a:ext>
                </a:extLst>
              </p:cNvPr>
              <p:cNvSpPr txBox="1"/>
              <p:nvPr/>
            </p:nvSpPr>
            <p:spPr>
              <a:xfrm>
                <a:off x="-890693" y="3130702"/>
                <a:ext cx="1332908" cy="1288897"/>
              </a:xfrm>
              <a:prstGeom prst="rect">
                <a:avLst/>
              </a:prstGeom>
              <a:noFill/>
            </p:spPr>
            <p:txBody>
              <a:bodyPr wrap="none" rtlCol="0">
                <a:spAutoFit/>
              </a:bodyPr>
              <a:lstStyle/>
              <a:p>
                <a:r>
                  <a:rPr lang="en-US" sz="2400" dirty="0">
                    <a:solidFill>
                      <a:schemeClr val="tx1">
                        <a:lumMod val="65000"/>
                        <a:lumOff val="35000"/>
                      </a:schemeClr>
                    </a:solidFill>
                  </a:rPr>
                  <a:t>Poisson</a:t>
                </a:r>
              </a:p>
              <a:p>
                <a:r>
                  <a:rPr lang="en-US" sz="2400" dirty="0">
                    <a:solidFill>
                      <a:schemeClr val="tx1">
                        <a:lumMod val="65000"/>
                        <a:lumOff val="35000"/>
                      </a:schemeClr>
                    </a:solidFill>
                  </a:rPr>
                  <a:t>process</a:t>
                </a:r>
              </a:p>
              <a:p>
                <a:r>
                  <a:rPr lang="en-US" sz="2400" dirty="0">
                    <a:solidFill>
                      <a:schemeClr val="tx1">
                        <a:lumMod val="65000"/>
                        <a:lumOff val="35000"/>
                      </a:schemeClr>
                    </a:solidFill>
                  </a:rPr>
                  <a:t>with rate</a:t>
                </a:r>
              </a:p>
            </p:txBody>
          </p:sp>
        </p:grpSp>
        <p:sp>
          <p:nvSpPr>
            <p:cNvPr id="89" name="TextBox 88">
              <a:extLst>
                <a:ext uri="{FF2B5EF4-FFF2-40B4-BE49-F238E27FC236}">
                  <a16:creationId xmlns:a16="http://schemas.microsoft.com/office/drawing/2014/main" id="{1929FB36-4215-5349-A8E0-D61EEBDAE9FD}"/>
                </a:ext>
              </a:extLst>
            </p:cNvPr>
            <p:cNvSpPr txBox="1"/>
            <p:nvPr/>
          </p:nvSpPr>
          <p:spPr>
            <a:xfrm>
              <a:off x="6370972" y="2687809"/>
              <a:ext cx="1467594" cy="495729"/>
            </a:xfrm>
            <a:prstGeom prst="rect">
              <a:avLst/>
            </a:prstGeom>
            <a:noFill/>
          </p:spPr>
          <p:txBody>
            <a:bodyPr wrap="none" rtlCol="0">
              <a:spAutoFit/>
            </a:bodyPr>
            <a:lstStyle/>
            <a:p>
              <a:r>
                <a:rPr lang="en-US" sz="2400" dirty="0">
                  <a:solidFill>
                    <a:srgbClr val="FF0000"/>
                  </a:solidFill>
                </a:rPr>
                <a:t>K </a:t>
              </a:r>
              <a:r>
                <a:rPr lang="en-US" sz="2400" dirty="0">
                  <a:solidFill>
                    <a:schemeClr val="tx1">
                      <a:lumMod val="65000"/>
                      <a:lumOff val="35000"/>
                    </a:schemeClr>
                  </a:solidFill>
                </a:rPr>
                <a:t>servers</a:t>
              </a:r>
            </a:p>
          </p:txBody>
        </p:sp>
        <p:grpSp>
          <p:nvGrpSpPr>
            <p:cNvPr id="90" name="Group 89">
              <a:extLst>
                <a:ext uri="{FF2B5EF4-FFF2-40B4-BE49-F238E27FC236}">
                  <a16:creationId xmlns:a16="http://schemas.microsoft.com/office/drawing/2014/main" id="{E785C63E-B6A7-4046-B102-7E2B002C5153}"/>
                </a:ext>
              </a:extLst>
            </p:cNvPr>
            <p:cNvGrpSpPr/>
            <p:nvPr/>
          </p:nvGrpSpPr>
          <p:grpSpPr>
            <a:xfrm>
              <a:off x="4570673" y="2608997"/>
              <a:ext cx="1231900" cy="641446"/>
              <a:chOff x="6015062" y="1132764"/>
              <a:chExt cx="1887671" cy="908266"/>
            </a:xfrm>
          </p:grpSpPr>
          <p:sp>
            <p:nvSpPr>
              <p:cNvPr id="103" name="Text Box 142">
                <a:extLst>
                  <a:ext uri="{FF2B5EF4-FFF2-40B4-BE49-F238E27FC236}">
                    <a16:creationId xmlns:a16="http://schemas.microsoft.com/office/drawing/2014/main" id="{92396DA5-1DCA-FD40-BC7B-6B979BAC441B}"/>
                  </a:ext>
                </a:extLst>
              </p:cNvPr>
              <p:cNvSpPr txBox="1">
                <a:spLocks noChangeArrowheads="1"/>
              </p:cNvSpPr>
              <p:nvPr/>
            </p:nvSpPr>
            <p:spPr bwMode="auto">
              <a:xfrm>
                <a:off x="6068693" y="1150768"/>
                <a:ext cx="794448" cy="88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m</a:t>
                </a:r>
                <a:endParaRPr lang="en-US" b="0" baseline="-24000" dirty="0"/>
              </a:p>
            </p:txBody>
          </p:sp>
          <p:sp>
            <p:nvSpPr>
              <p:cNvPr id="104" name="Oval 97">
                <a:extLst>
                  <a:ext uri="{FF2B5EF4-FFF2-40B4-BE49-F238E27FC236}">
                    <a16:creationId xmlns:a16="http://schemas.microsoft.com/office/drawing/2014/main" id="{70CD7206-A7FF-8B48-A47D-41D7557AEDB4}"/>
                  </a:ext>
                </a:extLst>
              </p:cNvPr>
              <p:cNvSpPr>
                <a:spLocks noChangeArrowheads="1"/>
              </p:cNvSpPr>
              <p:nvPr/>
            </p:nvSpPr>
            <p:spPr bwMode="auto">
              <a:xfrm>
                <a:off x="6015062" y="1132764"/>
                <a:ext cx="1084810" cy="908266"/>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05" name="Line 98">
                <a:extLst>
                  <a:ext uri="{FF2B5EF4-FFF2-40B4-BE49-F238E27FC236}">
                    <a16:creationId xmlns:a16="http://schemas.microsoft.com/office/drawing/2014/main" id="{961438C3-31B3-DC48-8EC7-4A20C5BAB353}"/>
                  </a:ext>
                </a:extLst>
              </p:cNvPr>
              <p:cNvSpPr>
                <a:spLocks noChangeShapeType="1"/>
              </p:cNvSpPr>
              <p:nvPr/>
            </p:nvSpPr>
            <p:spPr bwMode="auto">
              <a:xfrm flipV="1">
                <a:off x="7114269" y="1557909"/>
                <a:ext cx="788464" cy="21541"/>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91" name="Group 90">
              <a:extLst>
                <a:ext uri="{FF2B5EF4-FFF2-40B4-BE49-F238E27FC236}">
                  <a16:creationId xmlns:a16="http://schemas.microsoft.com/office/drawing/2014/main" id="{3267F01E-131F-5B48-8BF6-28B3924E38E0}"/>
                </a:ext>
              </a:extLst>
            </p:cNvPr>
            <p:cNvGrpSpPr/>
            <p:nvPr/>
          </p:nvGrpSpPr>
          <p:grpSpPr>
            <a:xfrm>
              <a:off x="4572948" y="4289946"/>
              <a:ext cx="1231900" cy="652515"/>
              <a:chOff x="6015062" y="1132764"/>
              <a:chExt cx="1887671" cy="923939"/>
            </a:xfrm>
          </p:grpSpPr>
          <p:sp>
            <p:nvSpPr>
              <p:cNvPr id="100" name="Text Box 142">
                <a:extLst>
                  <a:ext uri="{FF2B5EF4-FFF2-40B4-BE49-F238E27FC236}">
                    <a16:creationId xmlns:a16="http://schemas.microsoft.com/office/drawing/2014/main" id="{AA9EB541-02D3-314A-B6BF-3999A416B9BA}"/>
                  </a:ext>
                </a:extLst>
              </p:cNvPr>
              <p:cNvSpPr txBox="1">
                <a:spLocks noChangeArrowheads="1"/>
              </p:cNvSpPr>
              <p:nvPr/>
            </p:nvSpPr>
            <p:spPr bwMode="auto">
              <a:xfrm>
                <a:off x="6068692" y="1167584"/>
                <a:ext cx="794448" cy="889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m</a:t>
                </a:r>
                <a:endParaRPr lang="en-US" b="0" baseline="-24000" dirty="0"/>
              </a:p>
            </p:txBody>
          </p:sp>
          <p:sp>
            <p:nvSpPr>
              <p:cNvPr id="101" name="Oval 97">
                <a:extLst>
                  <a:ext uri="{FF2B5EF4-FFF2-40B4-BE49-F238E27FC236}">
                    <a16:creationId xmlns:a16="http://schemas.microsoft.com/office/drawing/2014/main" id="{9621D032-CAAD-3647-B458-FC6C2F0E6657}"/>
                  </a:ext>
                </a:extLst>
              </p:cNvPr>
              <p:cNvSpPr>
                <a:spLocks noChangeArrowheads="1"/>
              </p:cNvSpPr>
              <p:nvPr/>
            </p:nvSpPr>
            <p:spPr bwMode="auto">
              <a:xfrm>
                <a:off x="6015062" y="1132764"/>
                <a:ext cx="1084810" cy="908266"/>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02" name="Line 98">
                <a:extLst>
                  <a:ext uri="{FF2B5EF4-FFF2-40B4-BE49-F238E27FC236}">
                    <a16:creationId xmlns:a16="http://schemas.microsoft.com/office/drawing/2014/main" id="{E9A6EC76-7B89-AE43-8CF6-D0BF13460F37}"/>
                  </a:ext>
                </a:extLst>
              </p:cNvPr>
              <p:cNvSpPr>
                <a:spLocks noChangeShapeType="1"/>
              </p:cNvSpPr>
              <p:nvPr/>
            </p:nvSpPr>
            <p:spPr bwMode="auto">
              <a:xfrm flipV="1">
                <a:off x="7114269" y="1557909"/>
                <a:ext cx="788464" cy="21541"/>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cxnSp>
          <p:nvCxnSpPr>
            <p:cNvPr id="92" name="Straight Connector 91">
              <a:extLst>
                <a:ext uri="{FF2B5EF4-FFF2-40B4-BE49-F238E27FC236}">
                  <a16:creationId xmlns:a16="http://schemas.microsoft.com/office/drawing/2014/main" id="{AE621843-B338-D34F-968E-684FECE77723}"/>
                </a:ext>
              </a:extLst>
            </p:cNvPr>
            <p:cNvCxnSpPr>
              <a:cxnSpLocks/>
              <a:endCxn id="113" idx="3"/>
            </p:cNvCxnSpPr>
            <p:nvPr/>
          </p:nvCxnSpPr>
          <p:spPr bwMode="auto">
            <a:xfrm flipV="1">
              <a:off x="3785864" y="2239830"/>
              <a:ext cx="872563" cy="1032977"/>
            </a:xfrm>
            <a:prstGeom prst="line">
              <a:avLst/>
            </a:prstGeom>
            <a:noFill/>
            <a:ln w="38100" cap="flat" cmpd="sng" algn="ctr">
              <a:solidFill>
                <a:schemeClr val="tx1"/>
              </a:solidFill>
              <a:prstDash val="solid"/>
              <a:round/>
              <a:headEnd type="none" w="med" len="med"/>
              <a:tailEnd type="none" w="med" len="med"/>
            </a:ln>
            <a:effectLst/>
          </p:spPr>
        </p:cxnSp>
        <p:cxnSp>
          <p:nvCxnSpPr>
            <p:cNvPr id="93" name="Straight Connector 92">
              <a:extLst>
                <a:ext uri="{FF2B5EF4-FFF2-40B4-BE49-F238E27FC236}">
                  <a16:creationId xmlns:a16="http://schemas.microsoft.com/office/drawing/2014/main" id="{866700CA-C34C-3C4B-8DE9-A9EA3BC295D4}"/>
                </a:ext>
              </a:extLst>
            </p:cNvPr>
            <p:cNvCxnSpPr>
              <a:cxnSpLocks/>
              <a:endCxn id="104" idx="2"/>
            </p:cNvCxnSpPr>
            <p:nvPr/>
          </p:nvCxnSpPr>
          <p:spPr bwMode="auto">
            <a:xfrm flipV="1">
              <a:off x="3795623" y="2929720"/>
              <a:ext cx="775050" cy="408703"/>
            </a:xfrm>
            <a:prstGeom prst="line">
              <a:avLst/>
            </a:prstGeom>
            <a:noFill/>
            <a:ln w="38100" cap="flat" cmpd="sng" algn="ctr">
              <a:solidFill>
                <a:schemeClr val="tx1"/>
              </a:solidFill>
              <a:prstDash val="solid"/>
              <a:round/>
              <a:headEnd type="none" w="med" len="med"/>
              <a:tailEnd type="none" w="med" len="med"/>
            </a:ln>
            <a:effectLst/>
          </p:spPr>
        </p:cxnSp>
        <p:cxnSp>
          <p:nvCxnSpPr>
            <p:cNvPr id="94" name="Straight Connector 93">
              <a:extLst>
                <a:ext uri="{FF2B5EF4-FFF2-40B4-BE49-F238E27FC236}">
                  <a16:creationId xmlns:a16="http://schemas.microsoft.com/office/drawing/2014/main" id="{54E79DE7-21A7-BD4F-9606-B1DEF05A3D7F}"/>
                </a:ext>
              </a:extLst>
            </p:cNvPr>
            <p:cNvCxnSpPr/>
            <p:nvPr/>
          </p:nvCxnSpPr>
          <p:spPr bwMode="auto">
            <a:xfrm>
              <a:off x="3781727" y="3376246"/>
              <a:ext cx="850658" cy="1023226"/>
            </a:xfrm>
            <a:prstGeom prst="line">
              <a:avLst/>
            </a:prstGeom>
            <a:noFill/>
            <a:ln w="38100" cap="flat" cmpd="sng" algn="ctr">
              <a:solidFill>
                <a:schemeClr val="tx1"/>
              </a:solidFill>
              <a:prstDash val="solid"/>
              <a:round/>
              <a:headEnd type="none" w="med" len="med"/>
              <a:tailEnd type="none" w="med" len="med"/>
            </a:ln>
            <a:effectLst/>
          </p:spPr>
        </p:cxnSp>
        <p:grpSp>
          <p:nvGrpSpPr>
            <p:cNvPr id="95" name="Group 94">
              <a:extLst>
                <a:ext uri="{FF2B5EF4-FFF2-40B4-BE49-F238E27FC236}">
                  <a16:creationId xmlns:a16="http://schemas.microsoft.com/office/drawing/2014/main" id="{96D395FD-E6E9-4B47-A688-272D79748E9D}"/>
                </a:ext>
              </a:extLst>
            </p:cNvPr>
            <p:cNvGrpSpPr/>
            <p:nvPr/>
          </p:nvGrpSpPr>
          <p:grpSpPr>
            <a:xfrm>
              <a:off x="4859550" y="3507267"/>
              <a:ext cx="137983" cy="573886"/>
              <a:chOff x="6462718" y="882821"/>
              <a:chExt cx="137983" cy="573886"/>
            </a:xfrm>
          </p:grpSpPr>
          <p:sp>
            <p:nvSpPr>
              <p:cNvPr id="97" name="Oval 97">
                <a:extLst>
                  <a:ext uri="{FF2B5EF4-FFF2-40B4-BE49-F238E27FC236}">
                    <a16:creationId xmlns:a16="http://schemas.microsoft.com/office/drawing/2014/main" id="{25FB8DF9-2179-8A45-B6D5-7B341947AEE9}"/>
                  </a:ext>
                </a:extLst>
              </p:cNvPr>
              <p:cNvSpPr>
                <a:spLocks noChangeArrowheads="1"/>
              </p:cNvSpPr>
              <p:nvPr/>
            </p:nvSpPr>
            <p:spPr bwMode="auto">
              <a:xfrm>
                <a:off x="6462718" y="882821"/>
                <a:ext cx="137983" cy="15033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98" name="Oval 97">
                <a:extLst>
                  <a:ext uri="{FF2B5EF4-FFF2-40B4-BE49-F238E27FC236}">
                    <a16:creationId xmlns:a16="http://schemas.microsoft.com/office/drawing/2014/main" id="{E6C16658-F572-1B4E-90DE-C1ECA831B2FB}"/>
                  </a:ext>
                </a:extLst>
              </p:cNvPr>
              <p:cNvSpPr>
                <a:spLocks noChangeArrowheads="1"/>
              </p:cNvSpPr>
              <p:nvPr/>
            </p:nvSpPr>
            <p:spPr bwMode="auto">
              <a:xfrm>
                <a:off x="6462718" y="1094598"/>
                <a:ext cx="137983" cy="15033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99" name="Oval 97">
                <a:extLst>
                  <a:ext uri="{FF2B5EF4-FFF2-40B4-BE49-F238E27FC236}">
                    <a16:creationId xmlns:a16="http://schemas.microsoft.com/office/drawing/2014/main" id="{02743D62-57F2-094D-961F-AE190FB2A4DB}"/>
                  </a:ext>
                </a:extLst>
              </p:cNvPr>
              <p:cNvSpPr>
                <a:spLocks noChangeArrowheads="1"/>
              </p:cNvSpPr>
              <p:nvPr/>
            </p:nvSpPr>
            <p:spPr bwMode="auto">
              <a:xfrm>
                <a:off x="6462718" y="1306375"/>
                <a:ext cx="137983" cy="15033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grpSp>
      </p:grpSp>
      <p:graphicFrame>
        <p:nvGraphicFramePr>
          <p:cNvPr id="115" name="Object 114">
            <a:extLst>
              <a:ext uri="{FF2B5EF4-FFF2-40B4-BE49-F238E27FC236}">
                <a16:creationId xmlns:a16="http://schemas.microsoft.com/office/drawing/2014/main" id="{8B8A536B-B9E7-CF49-9441-B62A30C00427}"/>
              </a:ext>
            </a:extLst>
          </p:cNvPr>
          <p:cNvGraphicFramePr>
            <a:graphicFrameLocks noChangeAspect="1"/>
          </p:cNvGraphicFramePr>
          <p:nvPr>
            <p:extLst>
              <p:ext uri="{D42A27DB-BD31-4B8C-83A1-F6EECF244321}">
                <p14:modId xmlns:p14="http://schemas.microsoft.com/office/powerpoint/2010/main" val="1240184867"/>
              </p:ext>
            </p:extLst>
          </p:nvPr>
        </p:nvGraphicFramePr>
        <p:xfrm>
          <a:off x="3255441" y="5284901"/>
          <a:ext cx="3411896" cy="1102552"/>
        </p:xfrm>
        <a:graphic>
          <a:graphicData uri="http://schemas.openxmlformats.org/presentationml/2006/ole">
            <mc:AlternateContent xmlns:mc="http://schemas.openxmlformats.org/markup-compatibility/2006">
              <mc:Choice xmlns:v="urn:schemas-microsoft-com:vml" Requires="v">
                <p:oleObj spid="_x0000_s116753" name="Equation" r:id="rId4" imgW="1447560" imgH="419040" progId="Equation.DSMT4">
                  <p:embed/>
                </p:oleObj>
              </mc:Choice>
              <mc:Fallback>
                <p:oleObj name="Equation" r:id="rId4" imgW="1447560" imgH="419040" progId="Equation.DSMT4">
                  <p:embed/>
                  <p:pic>
                    <p:nvPicPr>
                      <p:cNvPr id="70" name="Object 69"/>
                      <p:cNvPicPr/>
                      <p:nvPr/>
                    </p:nvPicPr>
                    <p:blipFill>
                      <a:blip r:embed="rId5"/>
                      <a:stretch>
                        <a:fillRect/>
                      </a:stretch>
                    </p:blipFill>
                    <p:spPr>
                      <a:xfrm>
                        <a:off x="3255441" y="5284901"/>
                        <a:ext cx="3411896" cy="1102552"/>
                      </a:xfrm>
                      <a:prstGeom prst="rect">
                        <a:avLst/>
                      </a:prstGeom>
                      <a:ln w="28575">
                        <a:solidFill>
                          <a:srgbClr val="FF2D55"/>
                        </a:solidFill>
                      </a:ln>
                    </p:spPr>
                  </p:pic>
                </p:oleObj>
              </mc:Fallback>
            </mc:AlternateContent>
          </a:graphicData>
        </a:graphic>
      </p:graphicFrame>
    </p:spTree>
    <p:extLst>
      <p:ext uri="{BB962C8B-B14F-4D97-AF65-F5344CB8AC3E}">
        <p14:creationId xmlns:p14="http://schemas.microsoft.com/office/powerpoint/2010/main" val="78932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2B300A-8A03-D846-9FC2-4678A81AC7D6}"/>
              </a:ext>
            </a:extLst>
          </p:cNvPr>
          <p:cNvPicPr>
            <a:picLocks noChangeAspect="1"/>
          </p:cNvPicPr>
          <p:nvPr/>
        </p:nvPicPr>
        <p:blipFill>
          <a:blip r:embed="rId3"/>
          <a:stretch>
            <a:fillRect/>
          </a:stretch>
        </p:blipFill>
        <p:spPr>
          <a:xfrm>
            <a:off x="2333471" y="1669700"/>
            <a:ext cx="8444457" cy="1432542"/>
          </a:xfrm>
          <a:prstGeom prst="rect">
            <a:avLst/>
          </a:prstGeom>
        </p:spPr>
      </p:pic>
      <p:sp>
        <p:nvSpPr>
          <p:cNvPr id="13313" name="Rectangle 2">
            <a:extLst>
              <a:ext uri="{FF2B5EF4-FFF2-40B4-BE49-F238E27FC236}">
                <a16:creationId xmlns:a16="http://schemas.microsoft.com/office/drawing/2014/main" id="{D4A491D1-3F2F-E14A-BC05-435138234764}"/>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Modeling M/M/k Queue</a:t>
            </a:r>
          </a:p>
        </p:txBody>
      </p:sp>
      <mc:AlternateContent xmlns:mc="http://schemas.openxmlformats.org/markup-compatibility/2006" xmlns:a14="http://schemas.microsoft.com/office/drawing/2010/main">
        <mc:Choice Requires="a14">
          <p:sp>
            <p:nvSpPr>
              <p:cNvPr id="13314" name="Rectangle 3">
                <a:extLst>
                  <a:ext uri="{FF2B5EF4-FFF2-40B4-BE49-F238E27FC236}">
                    <a16:creationId xmlns:a16="http://schemas.microsoft.com/office/drawing/2014/main" id="{5719ACA0-8008-8E42-A5F7-7325B60D1F64}"/>
                  </a:ext>
                </a:extLst>
              </p:cNvPr>
              <p:cNvSpPr txBox="1">
                <a:spLocks noGrp="1" noChangeArrowheads="1"/>
              </p:cNvSpPr>
              <p:nvPr>
                <p:ph idx="1"/>
              </p:nvPr>
            </p:nvSpPr>
            <p:spPr>
              <a:xfrm>
                <a:off x="1191600" y="1589997"/>
                <a:ext cx="10365816" cy="4736400"/>
              </a:xfrm>
            </p:spPr>
            <p:txBody>
              <a:bodyPr/>
              <a:lstStyle/>
              <a:p>
                <a:pPr>
                  <a:buFont typeface="Lato" panose="020F0502020204030203" pitchFamily="34" charset="77"/>
                  <a:buChar char="▷"/>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Balance equation</a:t>
                </a:r>
              </a:p>
              <a:p>
                <a:pPr marL="38100" indent="0">
                  <a:buNone/>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rPr>
                            <m:t>𝑃</m:t>
                          </m:r>
                        </m:e>
                        <m:sub>
                          <m:r>
                            <a:rPr lang="en-US" sz="2400" b="0" i="1" smtClean="0">
                              <a:latin typeface="Cambria Math" panose="02040503050406030204" pitchFamily="18" charset="0"/>
                            </a:rPr>
                            <m:t>𝑜</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smtClean="0">
                              <a:latin typeface="Cambria Math" panose="02040503050406030204" pitchFamily="18" charset="0"/>
                              <a:ea typeface="Cambria Math" panose="02040503050406030204" pitchFamily="18" charset="0"/>
                            </a:rPr>
                            <m:t>𝜇</m:t>
                          </m:r>
                          <m:r>
                            <a:rPr lang="en-US" sz="2400" i="1">
                              <a:latin typeface="Cambria Math" panose="02040503050406030204" pitchFamily="18" charset="0"/>
                            </a:rPr>
                            <m:t>𝑃</m:t>
                          </m:r>
                        </m:e>
                        <m:sub>
                          <m:r>
                            <a:rPr lang="en-US" sz="2400" b="0" i="1" smtClean="0">
                              <a:latin typeface="Cambria Math" panose="02040503050406030204" pitchFamily="18" charset="0"/>
                            </a:rPr>
                            <m:t>1</m:t>
                          </m:r>
                        </m:sub>
                      </m:sSub>
                    </m:oMath>
                  </m:oMathPara>
                </a14:m>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marL="3810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𝑃</m:t>
                          </m:r>
                        </m:e>
                        <m:sub>
                          <m:r>
                            <a:rPr lang="en-US" sz="2400" b="0" i="1" smtClean="0">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r>
                            <a:rPr lang="en-US" sz="2400" i="1">
                              <a:latin typeface="Cambria Math" panose="02040503050406030204" pitchFamily="18" charset="0"/>
                            </a:rPr>
                            <m:t>𝑃</m:t>
                          </m:r>
                        </m:e>
                        <m:sub>
                          <m:r>
                            <a:rPr lang="en-US" sz="2400" b="0" i="1" smtClean="0">
                              <a:latin typeface="Cambria Math" panose="02040503050406030204" pitchFamily="18" charset="0"/>
                            </a:rPr>
                            <m:t>2</m:t>
                          </m:r>
                        </m:sub>
                      </m:sSub>
                    </m:oMath>
                  </m:oMathPara>
                </a14:m>
                <a:endParaRPr lang="en-US" sz="2400" dirty="0">
                  <a:latin typeface="Lato" panose="020F0502020204030203" pitchFamily="34" charset="77"/>
                </a:endParaRPr>
              </a:p>
              <a:p>
                <a:pPr marL="38100" indent="0">
                  <a:buNone/>
                </a:pPr>
                <a:endParaRPr lang="en-US" sz="2400" dirty="0">
                  <a:latin typeface="Lato" panose="020F0502020204030203" pitchFamily="34" charset="77"/>
                </a:endParaRPr>
              </a:p>
              <a:p>
                <a:pPr marL="3810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𝜆</m:t>
                          </m:r>
                          <m:r>
                            <a:rPr lang="en-US" sz="2400" i="1">
                              <a:latin typeface="Cambria Math" panose="02040503050406030204" pitchFamily="18" charset="0"/>
                            </a:rPr>
                            <m:t>𝑃</m:t>
                          </m:r>
                        </m:e>
                        <m:sub>
                          <m:r>
                            <a:rPr lang="en-US" sz="2400" i="1">
                              <a:latin typeface="Cambria Math" panose="02040503050406030204" pitchFamily="18" charset="0"/>
                            </a:rPr>
                            <m:t>𝑛</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𝜇</m:t>
                          </m:r>
                          <m:r>
                            <a:rPr lang="en-US" sz="2400" i="1">
                              <a:latin typeface="Cambria Math" panose="02040503050406030204" pitchFamily="18" charset="0"/>
                            </a:rPr>
                            <m:t>𝑃</m:t>
                          </m:r>
                        </m:e>
                        <m:sub>
                          <m:r>
                            <a:rPr lang="en-US" sz="2400" i="1">
                              <a:latin typeface="Cambria Math" panose="02040503050406030204" pitchFamily="18" charset="0"/>
                            </a:rPr>
                            <m:t>𝑛</m:t>
                          </m:r>
                        </m:sub>
                      </m:sSub>
                    </m:oMath>
                  </m:oMathPara>
                </a14:m>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Probability of </a:t>
                </a:r>
                <a:r>
                  <a:rPr lang="en-US" altLang="zh-CN" sz="2400" i="1"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o </a:t>
                </a:r>
                <a:r>
                  <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jobs in the system,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𝑜</m:t>
                        </m:r>
                      </m:sub>
                    </m:sSub>
                  </m:oMath>
                </a14:m>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marL="3810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nary>
                            <m:naryPr>
                              <m:chr m:val="∑"/>
                              <m:limLoc m:val="subSup"/>
                              <m:ctrlPr>
                                <a:rPr lang="en-US" sz="2400" i="1" smtClean="0">
                                  <a:latin typeface="Cambria Math" panose="02040503050406030204" pitchFamily="18" charset="0"/>
                                </a:rPr>
                              </m:ctrlPr>
                            </m:naryPr>
                            <m:sub>
                              <m:r>
                                <m:rPr>
                                  <m:brk m:alnAt="25"/>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i="1" smtClean="0">
                                  <a:latin typeface="Cambria Math" panose="02040503050406030204" pitchFamily="18" charset="0"/>
                                  <a:ea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𝑛</m:t>
                                  </m:r>
                                </m:sub>
                              </m:sSub>
                            </m:e>
                          </m:nary>
                          <m:r>
                            <a:rPr lang="en-US" sz="2400" b="0" i="1" smtClean="0">
                              <a:latin typeface="Cambria Math" panose="02040503050406030204" pitchFamily="18" charset="0"/>
                            </a:rPr>
                            <m:t>=1</m:t>
                          </m:r>
                        </m:e>
                        <m:sub/>
                      </m:sSub>
                    </m:oMath>
                  </m:oMathPara>
                </a14:m>
                <a:endParaRPr lang="en-US" altLang="zh-CN"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pPr>
                  <a:buFont typeface="Lato" panose="020F0502020204030203" pitchFamily="34" charset="77"/>
                  <a:buChar char="▷"/>
                </a:pPr>
                <a:endParaRPr lang="zh-CN" altLang="en-US" sz="2400"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p:txBody>
          </p:sp>
        </mc:Choice>
        <mc:Fallback xmlns="">
          <p:sp>
            <p:nvSpPr>
              <p:cNvPr id="13314" name="Rectangle 3">
                <a:extLst>
                  <a:ext uri="{FF2B5EF4-FFF2-40B4-BE49-F238E27FC236}">
                    <a16:creationId xmlns:a16="http://schemas.microsoft.com/office/drawing/2014/main" id="{5719ACA0-8008-8E42-A5F7-7325B60D1F64}"/>
                  </a:ext>
                </a:extLst>
              </p:cNvPr>
              <p:cNvSpPr txBox="1">
                <a:spLocks noGrp="1" noRot="1" noChangeAspect="1" noMove="1" noResize="1" noEditPoints="1" noAdjustHandles="1" noChangeArrowheads="1" noChangeShapeType="1" noTextEdit="1"/>
              </p:cNvSpPr>
              <p:nvPr>
                <p:ph idx="1"/>
              </p:nvPr>
            </p:nvSpPr>
            <p:spPr>
              <a:xfrm>
                <a:off x="1191600" y="1589997"/>
                <a:ext cx="10365816" cy="4736400"/>
              </a:xfrm>
              <a:blipFill>
                <a:blip r:embed="rId4"/>
                <a:stretch>
                  <a:fillRect l="-857" b="-38235"/>
                </a:stretch>
              </a:blipFill>
            </p:spPr>
            <p:txBody>
              <a:bodyPr/>
              <a:lstStyle/>
              <a:p>
                <a:r>
                  <a:rPr lang="en-US">
                    <a:noFill/>
                  </a:rPr>
                  <a:t> </a:t>
                </a:r>
              </a:p>
            </p:txBody>
          </p:sp>
        </mc:Fallback>
      </mc:AlternateContent>
      <p:pic>
        <p:nvPicPr>
          <p:cNvPr id="13316" name="Picture 5" descr="D:\perf\TP_tmp.png">
            <a:extLst>
              <a:ext uri="{FF2B5EF4-FFF2-40B4-BE49-F238E27FC236}">
                <a16:creationId xmlns:a16="http://schemas.microsoft.com/office/drawing/2014/main" id="{2585C7C4-9B27-984D-B9BD-0DA5BCC6BE8C}"/>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8191375" y="3845802"/>
            <a:ext cx="3537050" cy="656862"/>
          </a:xfrm>
          <a:prstGeom prst="rect">
            <a:avLst/>
          </a:prstGeom>
          <a:solidFill>
            <a:srgbClr val="FF2D55"/>
          </a:solidFill>
          <a:ln w="28575">
            <a:solidFill>
              <a:srgbClr val="FF2D55">
                <a:alpha val="93000"/>
              </a:srgbClr>
            </a:solidFill>
          </a:ln>
          <a:effectLst/>
        </p:spPr>
      </p:pic>
      <p:cxnSp>
        <p:nvCxnSpPr>
          <p:cNvPr id="3" name="Straight Connector 2">
            <a:extLst>
              <a:ext uri="{FF2B5EF4-FFF2-40B4-BE49-F238E27FC236}">
                <a16:creationId xmlns:a16="http://schemas.microsoft.com/office/drawing/2014/main" id="{0284C6A8-831B-AE4D-A890-51D78FDA2E76}"/>
              </a:ext>
            </a:extLst>
          </p:cNvPr>
          <p:cNvCxnSpPr/>
          <p:nvPr/>
        </p:nvCxnSpPr>
        <p:spPr>
          <a:xfrm flipV="1">
            <a:off x="2922197" y="1608150"/>
            <a:ext cx="396875" cy="1412583"/>
          </a:xfrm>
          <a:prstGeom prst="line">
            <a:avLst/>
          </a:prstGeom>
          <a:ln w="28575">
            <a:solidFill>
              <a:srgbClr val="FF2D55"/>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E3BE42F-E666-0F4E-8CDE-D01884A525F7}"/>
              </a:ext>
            </a:extLst>
          </p:cNvPr>
          <p:cNvCxnSpPr/>
          <p:nvPr/>
        </p:nvCxnSpPr>
        <p:spPr>
          <a:xfrm flipV="1">
            <a:off x="4122581" y="1608150"/>
            <a:ext cx="396875" cy="1412583"/>
          </a:xfrm>
          <a:prstGeom prst="line">
            <a:avLst/>
          </a:prstGeom>
          <a:ln w="28575">
            <a:solidFill>
              <a:srgbClr val="FF2D55"/>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50106F0-6177-CD47-B4AD-8270A212FC1A}"/>
              </a:ext>
            </a:extLst>
          </p:cNvPr>
          <p:cNvCxnSpPr/>
          <p:nvPr/>
        </p:nvCxnSpPr>
        <p:spPr>
          <a:xfrm flipV="1">
            <a:off x="5354090" y="1608150"/>
            <a:ext cx="396875" cy="1412583"/>
          </a:xfrm>
          <a:prstGeom prst="line">
            <a:avLst/>
          </a:prstGeom>
          <a:ln w="28575">
            <a:solidFill>
              <a:srgbClr val="FF2D55"/>
            </a:solidFill>
            <a:prstDash val="dash"/>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B42D624-2630-4A49-BDB7-2F6E1B686DCD}"/>
              </a:ext>
            </a:extLst>
          </p:cNvPr>
          <p:cNvSpPr txBox="1"/>
          <p:nvPr/>
        </p:nvSpPr>
        <p:spPr>
          <a:xfrm>
            <a:off x="7353628" y="960132"/>
            <a:ext cx="2486578" cy="707886"/>
          </a:xfrm>
          <a:prstGeom prst="rect">
            <a:avLst/>
          </a:prstGeom>
          <a:noFill/>
        </p:spPr>
        <p:txBody>
          <a:bodyPr wrap="none" rtlCol="0">
            <a:spAutoFit/>
          </a:bodyPr>
          <a:lstStyle/>
          <a:p>
            <a:r>
              <a:rPr lang="en-US" sz="2000" dirty="0">
                <a:solidFill>
                  <a:srgbClr val="FF0000"/>
                </a:solidFill>
                <a:latin typeface="Happy Monkey" panose="02000500000000020004" pitchFamily="2" charset="0"/>
              </a:rPr>
              <a:t>What is the state?</a:t>
            </a:r>
          </a:p>
          <a:p>
            <a:endParaRPr lang="en-US" sz="2000" dirty="0">
              <a:solidFill>
                <a:srgbClr val="FF0000"/>
              </a:solidFill>
              <a:latin typeface="Happy Monkey" panose="02000500000000020004" pitchFamily="2" charset="0"/>
            </a:endParaRPr>
          </a:p>
        </p:txBody>
      </p:sp>
      <p:sp>
        <p:nvSpPr>
          <p:cNvPr id="4" name="Right Arrow 3">
            <a:extLst>
              <a:ext uri="{FF2B5EF4-FFF2-40B4-BE49-F238E27FC236}">
                <a16:creationId xmlns:a16="http://schemas.microsoft.com/office/drawing/2014/main" id="{5E62421E-48A5-4B4A-B967-677ABB89F149}"/>
              </a:ext>
            </a:extLst>
          </p:cNvPr>
          <p:cNvSpPr/>
          <p:nvPr/>
        </p:nvSpPr>
        <p:spPr>
          <a:xfrm>
            <a:off x="7373026" y="4073689"/>
            <a:ext cx="625475" cy="266700"/>
          </a:xfrm>
          <a:prstGeom prst="rightArrow">
            <a:avLst/>
          </a:prstGeom>
          <a:solidFill>
            <a:srgbClr val="FF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2D55"/>
              </a:solidFill>
            </a:endParaRPr>
          </a:p>
        </p:txBody>
      </p:sp>
      <p:sp>
        <p:nvSpPr>
          <p:cNvPr id="45" name="Right Arrow 44">
            <a:extLst>
              <a:ext uri="{FF2B5EF4-FFF2-40B4-BE49-F238E27FC236}">
                <a16:creationId xmlns:a16="http://schemas.microsoft.com/office/drawing/2014/main" id="{0EC260BD-E27B-B94C-89E4-D26CA8FEE77F}"/>
              </a:ext>
            </a:extLst>
          </p:cNvPr>
          <p:cNvSpPr/>
          <p:nvPr/>
        </p:nvSpPr>
        <p:spPr>
          <a:xfrm>
            <a:off x="7374782" y="5549011"/>
            <a:ext cx="625475" cy="266700"/>
          </a:xfrm>
          <a:prstGeom prst="rightArrow">
            <a:avLst/>
          </a:prstGeom>
          <a:solidFill>
            <a:srgbClr val="FF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2D55"/>
              </a:solidFill>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231DE36-1E65-5740-B0D2-DD5304145E56}"/>
                  </a:ext>
                </a:extLst>
              </p:cNvPr>
              <p:cNvSpPr/>
              <p:nvPr/>
            </p:nvSpPr>
            <p:spPr>
              <a:xfrm>
                <a:off x="8281700" y="5395122"/>
                <a:ext cx="2945933" cy="461665"/>
              </a:xfrm>
              <a:prstGeom prst="rect">
                <a:avLst/>
              </a:prstGeom>
            </p:spPr>
            <p:txBody>
              <a:bodyPr wrap="square">
                <a:spAutoFit/>
              </a:bodyPr>
              <a:lstStyle/>
              <a:p>
                <a14:m>
                  <m:oMath xmlns:m="http://schemas.openxmlformats.org/officeDocument/2006/math">
                    <m:sSub>
                      <m:sSubPr>
                        <m:ctrlPr>
                          <a:rPr lang="en-US" sz="2400" i="1" smtClean="0">
                            <a:solidFill>
                              <a:schemeClr val="bg1">
                                <a:lumMod val="50000"/>
                              </a:schemeClr>
                            </a:solidFill>
                            <a:latin typeface="Cambria Math" panose="02040503050406030204" pitchFamily="18" charset="0"/>
                          </a:rPr>
                        </m:ctrlPr>
                      </m:sSubPr>
                      <m:e>
                        <m:r>
                          <a:rPr lang="en-US" sz="2400" i="1">
                            <a:solidFill>
                              <a:schemeClr val="bg1">
                                <a:lumMod val="50000"/>
                              </a:schemeClr>
                            </a:solidFill>
                            <a:latin typeface="Cambria Math" panose="02040503050406030204" pitchFamily="18" charset="0"/>
                          </a:rPr>
                          <m:t>𝑃</m:t>
                        </m:r>
                      </m:e>
                      <m:sub>
                        <m:r>
                          <a:rPr lang="en-US" sz="2400" i="1">
                            <a:solidFill>
                              <a:schemeClr val="bg1">
                                <a:lumMod val="50000"/>
                              </a:schemeClr>
                            </a:solidFill>
                            <a:latin typeface="Cambria Math" panose="02040503050406030204" pitchFamily="18" charset="0"/>
                          </a:rPr>
                          <m:t>𝑜</m:t>
                        </m:r>
                      </m:sub>
                    </m:sSub>
                  </m:oMath>
                </a14:m>
                <a:r>
                  <a:rPr lang="en-US" sz="2400" dirty="0">
                    <a:solidFill>
                      <a:schemeClr val="bg1">
                        <a:lumMod val="50000"/>
                      </a:schemeClr>
                    </a:solidFill>
                  </a:rPr>
                  <a:t>=</a:t>
                </a:r>
              </a:p>
            </p:txBody>
          </p:sp>
        </mc:Choice>
        <mc:Fallback xmlns="">
          <p:sp>
            <p:nvSpPr>
              <p:cNvPr id="5" name="Rectangle 4">
                <a:extLst>
                  <a:ext uri="{FF2B5EF4-FFF2-40B4-BE49-F238E27FC236}">
                    <a16:creationId xmlns:a16="http://schemas.microsoft.com/office/drawing/2014/main" id="{6231DE36-1E65-5740-B0D2-DD5304145E56}"/>
                  </a:ext>
                </a:extLst>
              </p:cNvPr>
              <p:cNvSpPr>
                <a:spLocks noRot="1" noChangeAspect="1" noMove="1" noResize="1" noEditPoints="1" noAdjustHandles="1" noChangeArrowheads="1" noChangeShapeType="1" noTextEdit="1"/>
              </p:cNvSpPr>
              <p:nvPr/>
            </p:nvSpPr>
            <p:spPr>
              <a:xfrm>
                <a:off x="8281700" y="5395122"/>
                <a:ext cx="2945933" cy="461665"/>
              </a:xfrm>
              <a:prstGeom prst="rect">
                <a:avLst/>
              </a:prstGeom>
              <a:blipFill>
                <a:blip r:embed="rId6"/>
                <a:stretch>
                  <a:fillRect l="-429" t="-10811" b="-27027"/>
                </a:stretch>
              </a:blipFill>
            </p:spPr>
            <p:txBody>
              <a:bodyPr/>
              <a:lstStyle/>
              <a:p>
                <a:r>
                  <a:rPr lang="en-US">
                    <a:noFill/>
                  </a:rPr>
                  <a:t> </a:t>
                </a:r>
              </a:p>
            </p:txBody>
          </p:sp>
        </mc:Fallback>
      </mc:AlternateContent>
    </p:spTree>
    <p:extLst>
      <p:ext uri="{BB962C8B-B14F-4D97-AF65-F5344CB8AC3E}">
        <p14:creationId xmlns:p14="http://schemas.microsoft.com/office/powerpoint/2010/main" val="363107665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41878-8F1C-6346-A6A0-0F4FA8A9BA90}"/>
              </a:ext>
            </a:extLst>
          </p:cNvPr>
          <p:cNvSpPr>
            <a:spLocks noGrp="1"/>
          </p:cNvSpPr>
          <p:nvPr>
            <p:ph type="title"/>
          </p:nvPr>
        </p:nvSpPr>
        <p:spPr/>
        <p:txBody>
          <a:bodyPr/>
          <a:lstStyle/>
          <a:p>
            <a:r>
              <a:rPr lang="en-US" dirty="0"/>
              <a:t>Results for M/M/k</a:t>
            </a:r>
          </a:p>
        </p:txBody>
      </p:sp>
      <p:sp>
        <p:nvSpPr>
          <p:cNvPr id="3" name="Content Placeholder 2">
            <a:extLst>
              <a:ext uri="{FF2B5EF4-FFF2-40B4-BE49-F238E27FC236}">
                <a16:creationId xmlns:a16="http://schemas.microsoft.com/office/drawing/2014/main" id="{B4A6526C-853D-1747-831D-E2CBA4F66E0B}"/>
              </a:ext>
            </a:extLst>
          </p:cNvPr>
          <p:cNvSpPr>
            <a:spLocks noGrp="1"/>
          </p:cNvSpPr>
          <p:nvPr>
            <p:ph idx="1"/>
          </p:nvPr>
        </p:nvSpPr>
        <p:spPr>
          <a:xfrm>
            <a:off x="1114911" y="1494316"/>
            <a:ext cx="8616800" cy="4736400"/>
          </a:xfrm>
        </p:spPr>
        <p:txBody>
          <a:bodyPr/>
          <a:lstStyle/>
          <a:p>
            <a:endParaRPr lang="en-US" dirty="0"/>
          </a:p>
          <a:p>
            <a:pPr marL="38100" indent="0">
              <a:buNone/>
            </a:pPr>
            <a:endParaRPr lang="en-US" dirty="0"/>
          </a:p>
          <a:p>
            <a:endParaRPr lang="en-US" sz="2800" dirty="0"/>
          </a:p>
          <a:p>
            <a:r>
              <a:rPr lang="en-US" sz="2800" dirty="0"/>
              <a:t>Balance equation</a:t>
            </a:r>
          </a:p>
          <a:p>
            <a:endParaRPr lang="en-US" dirty="0"/>
          </a:p>
        </p:txBody>
      </p:sp>
      <p:sp>
        <p:nvSpPr>
          <p:cNvPr id="4" name="Slide Number Placeholder 3">
            <a:extLst>
              <a:ext uri="{FF2B5EF4-FFF2-40B4-BE49-F238E27FC236}">
                <a16:creationId xmlns:a16="http://schemas.microsoft.com/office/drawing/2014/main" id="{B714375A-E420-CC47-B49D-A0EF44A630D7}"/>
              </a:ext>
            </a:extLst>
          </p:cNvPr>
          <p:cNvSpPr>
            <a:spLocks noGrp="1"/>
          </p:cNvSpPr>
          <p:nvPr>
            <p:ph type="sldNum" idx="12"/>
          </p:nvPr>
        </p:nvSpPr>
        <p:spPr/>
        <p:txBody>
          <a:bodyPr/>
          <a:lstStyle/>
          <a:p>
            <a:fld id="{00000000-1234-1234-1234-123412341234}" type="slidenum">
              <a:rPr lang="en" smtClean="0"/>
              <a:pPr/>
              <a:t>34</a:t>
            </a:fld>
            <a:endParaRPr lang="en"/>
          </a:p>
        </p:txBody>
      </p:sp>
      <p:pic>
        <p:nvPicPr>
          <p:cNvPr id="265" name="Picture 264">
            <a:extLst>
              <a:ext uri="{FF2B5EF4-FFF2-40B4-BE49-F238E27FC236}">
                <a16:creationId xmlns:a16="http://schemas.microsoft.com/office/drawing/2014/main" id="{B35524E5-26A4-4F47-8A29-F13C68254CC6}"/>
              </a:ext>
            </a:extLst>
          </p:cNvPr>
          <p:cNvPicPr>
            <a:picLocks noChangeAspect="1"/>
          </p:cNvPicPr>
          <p:nvPr/>
        </p:nvPicPr>
        <p:blipFill>
          <a:blip r:embed="rId2"/>
          <a:stretch>
            <a:fillRect/>
          </a:stretch>
        </p:blipFill>
        <p:spPr>
          <a:xfrm>
            <a:off x="2971311" y="1442917"/>
            <a:ext cx="7966320" cy="1465467"/>
          </a:xfrm>
          <a:prstGeom prst="rect">
            <a:avLst/>
          </a:prstGeom>
        </p:spPr>
      </p:pic>
      <p:cxnSp>
        <p:nvCxnSpPr>
          <p:cNvPr id="278" name="Straight Connector 277">
            <a:extLst>
              <a:ext uri="{FF2B5EF4-FFF2-40B4-BE49-F238E27FC236}">
                <a16:creationId xmlns:a16="http://schemas.microsoft.com/office/drawing/2014/main" id="{55DE9582-4F03-1F4D-8287-F771108CBC36}"/>
              </a:ext>
            </a:extLst>
          </p:cNvPr>
          <p:cNvCxnSpPr/>
          <p:nvPr/>
        </p:nvCxnSpPr>
        <p:spPr>
          <a:xfrm flipV="1">
            <a:off x="3484905" y="1399245"/>
            <a:ext cx="396875" cy="1412583"/>
          </a:xfrm>
          <a:prstGeom prst="line">
            <a:avLst/>
          </a:prstGeom>
          <a:ln w="28575">
            <a:solidFill>
              <a:srgbClr val="FF2D55"/>
            </a:solidFill>
            <a:prstDash val="dash"/>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0EF49DD6-3CDC-9A47-8DE3-ECCBEEF2D370}"/>
              </a:ext>
            </a:extLst>
          </p:cNvPr>
          <p:cNvCxnSpPr/>
          <p:nvPr/>
        </p:nvCxnSpPr>
        <p:spPr>
          <a:xfrm flipV="1">
            <a:off x="4685289" y="1399245"/>
            <a:ext cx="396875" cy="1412583"/>
          </a:xfrm>
          <a:prstGeom prst="line">
            <a:avLst/>
          </a:prstGeom>
          <a:ln w="28575">
            <a:solidFill>
              <a:srgbClr val="FF2D55"/>
            </a:solidFill>
            <a:prstDash val="dash"/>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5E42D4F-3736-554E-8864-832CB497A852}"/>
              </a:ext>
            </a:extLst>
          </p:cNvPr>
          <p:cNvCxnSpPr/>
          <p:nvPr/>
        </p:nvCxnSpPr>
        <p:spPr>
          <a:xfrm flipV="1">
            <a:off x="5916798" y="1399245"/>
            <a:ext cx="396875" cy="1412583"/>
          </a:xfrm>
          <a:prstGeom prst="line">
            <a:avLst/>
          </a:prstGeom>
          <a:ln w="28575">
            <a:solidFill>
              <a:srgbClr val="FF2D55"/>
            </a:solidFill>
            <a:prstDash val="dash"/>
          </a:ln>
        </p:spPr>
        <p:style>
          <a:lnRef idx="1">
            <a:schemeClr val="accent1"/>
          </a:lnRef>
          <a:fillRef idx="0">
            <a:schemeClr val="accent1"/>
          </a:fillRef>
          <a:effectRef idx="0">
            <a:schemeClr val="accent1"/>
          </a:effectRef>
          <a:fontRef idx="minor">
            <a:schemeClr val="tx1"/>
          </a:fontRef>
        </p:style>
      </p:cxnSp>
      <p:grpSp>
        <p:nvGrpSpPr>
          <p:cNvPr id="286" name="Group 285">
            <a:extLst>
              <a:ext uri="{FF2B5EF4-FFF2-40B4-BE49-F238E27FC236}">
                <a16:creationId xmlns:a16="http://schemas.microsoft.com/office/drawing/2014/main" id="{ADCE1FF8-5E77-5748-8E55-C8A2D72F9819}"/>
              </a:ext>
            </a:extLst>
          </p:cNvPr>
          <p:cNvGrpSpPr/>
          <p:nvPr/>
        </p:nvGrpSpPr>
        <p:grpSpPr>
          <a:xfrm>
            <a:off x="2076956" y="3429000"/>
            <a:ext cx="8076558" cy="2620994"/>
            <a:chOff x="2258113" y="3657867"/>
            <a:chExt cx="8076558" cy="2620994"/>
          </a:xfrm>
        </p:grpSpPr>
        <p:pic>
          <p:nvPicPr>
            <p:cNvPr id="267" name="Picture 266">
              <a:extLst>
                <a:ext uri="{FF2B5EF4-FFF2-40B4-BE49-F238E27FC236}">
                  <a16:creationId xmlns:a16="http://schemas.microsoft.com/office/drawing/2014/main" id="{6AFD36AC-93E7-B34A-ABDD-7D12A63B9692}"/>
                </a:ext>
              </a:extLst>
            </p:cNvPr>
            <p:cNvPicPr>
              <a:picLocks noChangeAspect="1"/>
            </p:cNvPicPr>
            <p:nvPr/>
          </p:nvPicPr>
          <p:blipFill>
            <a:blip r:embed="rId3"/>
            <a:stretch>
              <a:fillRect/>
            </a:stretch>
          </p:blipFill>
          <p:spPr>
            <a:xfrm>
              <a:off x="2258113" y="3899790"/>
              <a:ext cx="3740639" cy="1330433"/>
            </a:xfrm>
            <a:prstGeom prst="rect">
              <a:avLst/>
            </a:prstGeom>
          </p:spPr>
        </p:pic>
        <p:pic>
          <p:nvPicPr>
            <p:cNvPr id="271" name="Picture 270">
              <a:extLst>
                <a:ext uri="{FF2B5EF4-FFF2-40B4-BE49-F238E27FC236}">
                  <a16:creationId xmlns:a16="http://schemas.microsoft.com/office/drawing/2014/main" id="{B5F9E66A-CB5A-C640-9AE2-AB8A04AA38D8}"/>
                </a:ext>
              </a:extLst>
            </p:cNvPr>
            <p:cNvPicPr>
              <a:picLocks noChangeAspect="1"/>
            </p:cNvPicPr>
            <p:nvPr/>
          </p:nvPicPr>
          <p:blipFill>
            <a:blip r:embed="rId4"/>
            <a:stretch>
              <a:fillRect/>
            </a:stretch>
          </p:blipFill>
          <p:spPr>
            <a:xfrm>
              <a:off x="6594032" y="3657867"/>
              <a:ext cx="3740639" cy="1829660"/>
            </a:xfrm>
            <a:prstGeom prst="rect">
              <a:avLst/>
            </a:prstGeom>
          </p:spPr>
        </p:pic>
        <p:pic>
          <p:nvPicPr>
            <p:cNvPr id="277" name="Picture 276">
              <a:extLst>
                <a:ext uri="{FF2B5EF4-FFF2-40B4-BE49-F238E27FC236}">
                  <a16:creationId xmlns:a16="http://schemas.microsoft.com/office/drawing/2014/main" id="{72AAF23D-05EF-7442-B983-DF5F4FFFAD9F}"/>
                </a:ext>
              </a:extLst>
            </p:cNvPr>
            <p:cNvPicPr>
              <a:picLocks noChangeAspect="1"/>
            </p:cNvPicPr>
            <p:nvPr/>
          </p:nvPicPr>
          <p:blipFill>
            <a:blip r:embed="rId5"/>
            <a:stretch>
              <a:fillRect/>
            </a:stretch>
          </p:blipFill>
          <p:spPr>
            <a:xfrm>
              <a:off x="6711770" y="5351187"/>
              <a:ext cx="3376734" cy="927674"/>
            </a:xfrm>
            <a:prstGeom prst="rect">
              <a:avLst/>
            </a:prstGeom>
          </p:spPr>
        </p:pic>
        <mc:AlternateContent xmlns:mc="http://schemas.openxmlformats.org/markup-compatibility/2006" xmlns:a14="http://schemas.microsoft.com/office/drawing/2010/main">
          <mc:Choice Requires="a14">
            <p:sp>
              <p:nvSpPr>
                <p:cNvPr id="283" name="Rectangle 282">
                  <a:extLst>
                    <a:ext uri="{FF2B5EF4-FFF2-40B4-BE49-F238E27FC236}">
                      <a16:creationId xmlns:a16="http://schemas.microsoft.com/office/drawing/2014/main" id="{6FBE50E2-AA9A-5B4E-8DDF-72EC8C726D25}"/>
                    </a:ext>
                  </a:extLst>
                </p:cNvPr>
                <p:cNvSpPr/>
                <p:nvPr/>
              </p:nvSpPr>
              <p:spPr>
                <a:xfrm>
                  <a:off x="3520481" y="5534628"/>
                  <a:ext cx="2120910" cy="6960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nary>
                              <m:naryPr>
                                <m:chr m:val="∑"/>
                                <m:limLoc m:val="subSup"/>
                                <m:ctrlPr>
                                  <a:rPr lang="en-US" sz="2000" i="1">
                                    <a:latin typeface="Cambria Math" panose="02040503050406030204" pitchFamily="18" charset="0"/>
                                  </a:rPr>
                                </m:ctrlPr>
                              </m:naryPr>
                              <m:sub>
                                <m:r>
                                  <m:rPr>
                                    <m:brk m:alnAt="25"/>
                                  </m:rPr>
                                  <a:rPr lang="en-US" sz="2000" i="1">
                                    <a:latin typeface="Cambria Math" panose="02040503050406030204" pitchFamily="18" charset="0"/>
                                  </a:rPr>
                                  <m:t>𝑖</m:t>
                                </m:r>
                                <m:r>
                                  <a:rPr lang="en-US" sz="2000" i="1">
                                    <a:latin typeface="Cambria Math" panose="02040503050406030204" pitchFamily="18" charset="0"/>
                                  </a:rPr>
                                  <m:t>=1</m:t>
                                </m:r>
                              </m:sub>
                              <m:sup>
                                <m:r>
                                  <a:rPr lang="en-US" sz="2000" i="1">
                                    <a:latin typeface="Cambria Math" panose="02040503050406030204" pitchFamily="18" charset="0"/>
                                    <a:ea typeface="Cambria Math" panose="02040503050406030204" pitchFamily="18" charset="0"/>
                                  </a:rPr>
                                  <m:t>∞</m:t>
                                </m:r>
                              </m:sup>
                              <m:e>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𝑛</m:t>
                                    </m:r>
                                  </m:sub>
                                </m:sSub>
                              </m:e>
                            </m:nary>
                            <m:r>
                              <a:rPr lang="en-US" sz="2000" i="1">
                                <a:latin typeface="Cambria Math" panose="02040503050406030204" pitchFamily="18" charset="0"/>
                              </a:rPr>
                              <m:t>=1</m:t>
                            </m:r>
                          </m:e>
                          <m:sub/>
                        </m:sSub>
                      </m:oMath>
                    </m:oMathPara>
                  </a14:m>
                  <a:endParaRPr lang="en-US" sz="2000" dirty="0"/>
                </a:p>
              </p:txBody>
            </p:sp>
          </mc:Choice>
          <mc:Fallback xmlns="">
            <p:sp>
              <p:nvSpPr>
                <p:cNvPr id="283" name="Rectangle 282">
                  <a:extLst>
                    <a:ext uri="{FF2B5EF4-FFF2-40B4-BE49-F238E27FC236}">
                      <a16:creationId xmlns:a16="http://schemas.microsoft.com/office/drawing/2014/main" id="{6FBE50E2-AA9A-5B4E-8DDF-72EC8C726D25}"/>
                    </a:ext>
                  </a:extLst>
                </p:cNvPr>
                <p:cNvSpPr>
                  <a:spLocks noRot="1" noChangeAspect="1" noMove="1" noResize="1" noEditPoints="1" noAdjustHandles="1" noChangeArrowheads="1" noChangeShapeType="1" noTextEdit="1"/>
                </p:cNvSpPr>
                <p:nvPr/>
              </p:nvSpPr>
              <p:spPr>
                <a:xfrm>
                  <a:off x="3520481" y="5534628"/>
                  <a:ext cx="2120910" cy="696088"/>
                </a:xfrm>
                <a:prstGeom prst="rect">
                  <a:avLst/>
                </a:prstGeom>
                <a:blipFill>
                  <a:blip r:embed="rId6"/>
                  <a:stretch>
                    <a:fillRect l="-31548" t="-153571" b="-221429"/>
                  </a:stretch>
                </a:blipFill>
              </p:spPr>
              <p:txBody>
                <a:bodyPr/>
                <a:lstStyle/>
                <a:p>
                  <a:r>
                    <a:rPr lang="en-US">
                      <a:noFill/>
                    </a:rPr>
                    <a:t> </a:t>
                  </a:r>
                </a:p>
              </p:txBody>
            </p:sp>
          </mc:Fallback>
        </mc:AlternateContent>
        <p:sp>
          <p:nvSpPr>
            <p:cNvPr id="284" name="Right Arrow 283">
              <a:extLst>
                <a:ext uri="{FF2B5EF4-FFF2-40B4-BE49-F238E27FC236}">
                  <a16:creationId xmlns:a16="http://schemas.microsoft.com/office/drawing/2014/main" id="{8913EC4F-6758-554B-9D2F-910ED030C8A6}"/>
                </a:ext>
              </a:extLst>
            </p:cNvPr>
            <p:cNvSpPr/>
            <p:nvPr/>
          </p:nvSpPr>
          <p:spPr>
            <a:xfrm>
              <a:off x="5948388" y="5763265"/>
              <a:ext cx="625475" cy="266700"/>
            </a:xfrm>
            <a:prstGeom prst="rightArrow">
              <a:avLst/>
            </a:prstGeom>
            <a:solidFill>
              <a:srgbClr val="FF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2D55"/>
                </a:solidFill>
              </a:endParaRPr>
            </a:p>
          </p:txBody>
        </p:sp>
        <p:sp>
          <p:nvSpPr>
            <p:cNvPr id="285" name="Right Arrow 284">
              <a:extLst>
                <a:ext uri="{FF2B5EF4-FFF2-40B4-BE49-F238E27FC236}">
                  <a16:creationId xmlns:a16="http://schemas.microsoft.com/office/drawing/2014/main" id="{0FB6A8B1-C24B-A242-8B7F-9E319CF8E846}"/>
                </a:ext>
              </a:extLst>
            </p:cNvPr>
            <p:cNvSpPr/>
            <p:nvPr/>
          </p:nvSpPr>
          <p:spPr>
            <a:xfrm>
              <a:off x="5929590" y="4442228"/>
              <a:ext cx="625475" cy="266700"/>
            </a:xfrm>
            <a:prstGeom prst="rightArrow">
              <a:avLst/>
            </a:prstGeom>
            <a:solidFill>
              <a:srgbClr val="FF2D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2D55"/>
                </a:solidFill>
              </a:endParaRPr>
            </a:p>
          </p:txBody>
        </p:sp>
      </p:grpSp>
      <p:sp>
        <p:nvSpPr>
          <p:cNvPr id="287" name="Rectangle 286">
            <a:extLst>
              <a:ext uri="{FF2B5EF4-FFF2-40B4-BE49-F238E27FC236}">
                <a16:creationId xmlns:a16="http://schemas.microsoft.com/office/drawing/2014/main" id="{3CB19E32-5C92-CB4F-8030-D0C3AF7FDBD6}"/>
              </a:ext>
            </a:extLst>
          </p:cNvPr>
          <p:cNvSpPr/>
          <p:nvPr/>
        </p:nvSpPr>
        <p:spPr>
          <a:xfrm>
            <a:off x="2038486" y="3821723"/>
            <a:ext cx="3485819" cy="99646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2D55"/>
                </a:solidFill>
                <a:latin typeface="Happy Monkey" panose="02000500000000020004" pitchFamily="2" charset="0"/>
              </a:rPr>
              <a:t>How?</a:t>
            </a:r>
          </a:p>
        </p:txBody>
      </p:sp>
      <p:sp>
        <p:nvSpPr>
          <p:cNvPr id="288" name="Rectangle 287">
            <a:extLst>
              <a:ext uri="{FF2B5EF4-FFF2-40B4-BE49-F238E27FC236}">
                <a16:creationId xmlns:a16="http://schemas.microsoft.com/office/drawing/2014/main" id="{3E2834FB-1D41-B64E-9309-B1A5822B07C1}"/>
              </a:ext>
            </a:extLst>
          </p:cNvPr>
          <p:cNvSpPr/>
          <p:nvPr/>
        </p:nvSpPr>
        <p:spPr>
          <a:xfrm>
            <a:off x="2106336" y="5192510"/>
            <a:ext cx="3414727" cy="9276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rgbClr val="FF2D55"/>
                </a:solidFill>
                <a:latin typeface="Happy Monkey" panose="02000500000000020004" pitchFamily="2" charset="0"/>
              </a:rPr>
              <a:t>How?</a:t>
            </a:r>
          </a:p>
        </p:txBody>
      </p:sp>
    </p:spTree>
    <p:extLst>
      <p:ext uri="{BB962C8B-B14F-4D97-AF65-F5344CB8AC3E}">
        <p14:creationId xmlns:p14="http://schemas.microsoft.com/office/powerpoint/2010/main" val="88192931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8B07EEBE-402D-454C-85B1-93D994475A2D}"/>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Comparing systems</a:t>
            </a:r>
          </a:p>
        </p:txBody>
      </p:sp>
      <p:graphicFrame>
        <p:nvGraphicFramePr>
          <p:cNvPr id="45" name="Object 44">
            <a:extLst>
              <a:ext uri="{FF2B5EF4-FFF2-40B4-BE49-F238E27FC236}">
                <a16:creationId xmlns:a16="http://schemas.microsoft.com/office/drawing/2014/main" id="{620C4DEE-413F-7746-B5AB-F3ACF3E15392}"/>
              </a:ext>
            </a:extLst>
          </p:cNvPr>
          <p:cNvGraphicFramePr>
            <a:graphicFrameLocks noChangeAspect="1"/>
          </p:cNvGraphicFramePr>
          <p:nvPr>
            <p:extLst>
              <p:ext uri="{D42A27DB-BD31-4B8C-83A1-F6EECF244321}">
                <p14:modId xmlns:p14="http://schemas.microsoft.com/office/powerpoint/2010/main" val="2134123021"/>
              </p:ext>
            </p:extLst>
          </p:nvPr>
        </p:nvGraphicFramePr>
        <p:xfrm>
          <a:off x="1832803" y="4121742"/>
          <a:ext cx="988460" cy="909803"/>
        </p:xfrm>
        <a:graphic>
          <a:graphicData uri="http://schemas.openxmlformats.org/presentationml/2006/ole">
            <mc:AlternateContent xmlns:mc="http://schemas.openxmlformats.org/markup-compatibility/2006">
              <mc:Choice xmlns:v="urn:schemas-microsoft-com:vml" Requires="v">
                <p:oleObj spid="_x0000_s119910" name="Equation" r:id="rId3" imgW="507960" imgH="419040" progId="Equation.DSMT4">
                  <p:embed/>
                </p:oleObj>
              </mc:Choice>
              <mc:Fallback>
                <p:oleObj name="Equation" r:id="rId3" imgW="507960" imgH="419040" progId="Equation.DSMT4">
                  <p:embed/>
                  <p:pic>
                    <p:nvPicPr>
                      <p:cNvPr id="70" name="Object 69"/>
                      <p:cNvPicPr/>
                      <p:nvPr/>
                    </p:nvPicPr>
                    <p:blipFill>
                      <a:blip r:embed="rId4"/>
                      <a:stretch>
                        <a:fillRect/>
                      </a:stretch>
                    </p:blipFill>
                    <p:spPr>
                      <a:xfrm>
                        <a:off x="1832803" y="4121742"/>
                        <a:ext cx="988460" cy="909803"/>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EDE2E54A-4ABC-B24C-A6A4-C065EDE7AE32}"/>
              </a:ext>
            </a:extLst>
          </p:cNvPr>
          <p:cNvGrpSpPr/>
          <p:nvPr/>
        </p:nvGrpSpPr>
        <p:grpSpPr>
          <a:xfrm>
            <a:off x="8358486" y="3310114"/>
            <a:ext cx="2475643" cy="626042"/>
            <a:chOff x="6506432" y="2372132"/>
            <a:chExt cx="2637568" cy="656729"/>
          </a:xfrm>
        </p:grpSpPr>
        <p:sp>
          <p:nvSpPr>
            <p:cNvPr id="47" name="AutoShape 119">
              <a:extLst>
                <a:ext uri="{FF2B5EF4-FFF2-40B4-BE49-F238E27FC236}">
                  <a16:creationId xmlns:a16="http://schemas.microsoft.com/office/drawing/2014/main" id="{46647518-B486-C24A-BC16-9E4D8F1FCBCC}"/>
                </a:ext>
              </a:extLst>
            </p:cNvPr>
            <p:cNvSpPr>
              <a:spLocks noChangeArrowheads="1"/>
            </p:cNvSpPr>
            <p:nvPr/>
          </p:nvSpPr>
          <p:spPr bwMode="auto">
            <a:xfrm rot="5400000" flipH="1" flipV="1">
              <a:off x="7376706" y="2586916"/>
              <a:ext cx="225404" cy="277165"/>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91">
              <a:extLst>
                <a:ext uri="{FF2B5EF4-FFF2-40B4-BE49-F238E27FC236}">
                  <a16:creationId xmlns:a16="http://schemas.microsoft.com/office/drawing/2014/main" id="{AE246ED0-7D36-804C-A50E-1385BCFF9B1A}"/>
                </a:ext>
              </a:extLst>
            </p:cNvPr>
            <p:cNvSpPr>
              <a:spLocks noChangeShapeType="1"/>
            </p:cNvSpPr>
            <p:nvPr/>
          </p:nvSpPr>
          <p:spPr bwMode="auto">
            <a:xfrm>
              <a:off x="7683336" y="2446317"/>
              <a:ext cx="602425" cy="55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92">
              <a:extLst>
                <a:ext uri="{FF2B5EF4-FFF2-40B4-BE49-F238E27FC236}">
                  <a16:creationId xmlns:a16="http://schemas.microsoft.com/office/drawing/2014/main" id="{21F7B06B-0518-4945-9D9A-585EEB1FE91A}"/>
                </a:ext>
              </a:extLst>
            </p:cNvPr>
            <p:cNvSpPr>
              <a:spLocks noChangeShapeType="1"/>
            </p:cNvSpPr>
            <p:nvPr/>
          </p:nvSpPr>
          <p:spPr bwMode="auto">
            <a:xfrm flipH="1">
              <a:off x="8271536" y="2441707"/>
              <a:ext cx="2310" cy="51852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3">
              <a:extLst>
                <a:ext uri="{FF2B5EF4-FFF2-40B4-BE49-F238E27FC236}">
                  <a16:creationId xmlns:a16="http://schemas.microsoft.com/office/drawing/2014/main" id="{36D6C7E7-7E9E-5F4E-9A24-77E125ADC916}"/>
                </a:ext>
              </a:extLst>
            </p:cNvPr>
            <p:cNvSpPr>
              <a:spLocks noChangeShapeType="1"/>
            </p:cNvSpPr>
            <p:nvPr/>
          </p:nvSpPr>
          <p:spPr bwMode="auto">
            <a:xfrm flipV="1">
              <a:off x="7695212" y="2951844"/>
              <a:ext cx="587797" cy="511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94">
              <a:extLst>
                <a:ext uri="{FF2B5EF4-FFF2-40B4-BE49-F238E27FC236}">
                  <a16:creationId xmlns:a16="http://schemas.microsoft.com/office/drawing/2014/main" id="{49648BC3-D46B-7244-AC95-19FD48ADA755}"/>
                </a:ext>
              </a:extLst>
            </p:cNvPr>
            <p:cNvSpPr>
              <a:spLocks noChangeShapeType="1"/>
            </p:cNvSpPr>
            <p:nvPr/>
          </p:nvSpPr>
          <p:spPr bwMode="auto">
            <a:xfrm>
              <a:off x="8074081" y="245134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95">
              <a:extLst>
                <a:ext uri="{FF2B5EF4-FFF2-40B4-BE49-F238E27FC236}">
                  <a16:creationId xmlns:a16="http://schemas.microsoft.com/office/drawing/2014/main" id="{1B4E1B98-7208-F646-A905-578BBA6800A3}"/>
                </a:ext>
              </a:extLst>
            </p:cNvPr>
            <p:cNvSpPr>
              <a:spLocks noChangeShapeType="1"/>
            </p:cNvSpPr>
            <p:nvPr/>
          </p:nvSpPr>
          <p:spPr bwMode="auto">
            <a:xfrm>
              <a:off x="7869013" y="245134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Rectangle 145" descr="Purple mesh">
              <a:extLst>
                <a:ext uri="{FF2B5EF4-FFF2-40B4-BE49-F238E27FC236}">
                  <a16:creationId xmlns:a16="http://schemas.microsoft.com/office/drawing/2014/main" id="{6BBB9A72-24C3-E94F-921E-5311891631F8}"/>
                </a:ext>
              </a:extLst>
            </p:cNvPr>
            <p:cNvSpPr>
              <a:spLocks noChangeArrowheads="1"/>
            </p:cNvSpPr>
            <p:nvPr/>
          </p:nvSpPr>
          <p:spPr bwMode="auto">
            <a:xfrm rot="5400000">
              <a:off x="7621276" y="2690674"/>
              <a:ext cx="290905" cy="8275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5" name="Rectangle 174" descr="Purple mesh">
              <a:extLst>
                <a:ext uri="{FF2B5EF4-FFF2-40B4-BE49-F238E27FC236}">
                  <a16:creationId xmlns:a16="http://schemas.microsoft.com/office/drawing/2014/main" id="{1E14FB2E-D4D6-DD45-A8BB-49C6CFC3A061}"/>
                </a:ext>
              </a:extLst>
            </p:cNvPr>
            <p:cNvSpPr>
              <a:spLocks noChangeArrowheads="1"/>
            </p:cNvSpPr>
            <p:nvPr/>
          </p:nvSpPr>
          <p:spPr bwMode="auto">
            <a:xfrm rot="5400000">
              <a:off x="7789625" y="2646953"/>
              <a:ext cx="377483" cy="83621"/>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6" name="Rectangle 175" descr="Purple mesh">
              <a:extLst>
                <a:ext uri="{FF2B5EF4-FFF2-40B4-BE49-F238E27FC236}">
                  <a16:creationId xmlns:a16="http://schemas.microsoft.com/office/drawing/2014/main" id="{04BD0639-FAE7-5F48-B32C-9131239E707F}"/>
                </a:ext>
              </a:extLst>
            </p:cNvPr>
            <p:cNvSpPr>
              <a:spLocks noChangeArrowheads="1"/>
            </p:cNvSpPr>
            <p:nvPr/>
          </p:nvSpPr>
          <p:spPr bwMode="auto">
            <a:xfrm rot="5400000">
              <a:off x="8090497" y="2734846"/>
              <a:ext cx="172292" cy="9051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nvGrpSpPr>
            <p:cNvPr id="57" name="Group 56">
              <a:extLst>
                <a:ext uri="{FF2B5EF4-FFF2-40B4-BE49-F238E27FC236}">
                  <a16:creationId xmlns:a16="http://schemas.microsoft.com/office/drawing/2014/main" id="{B647B098-253D-F44F-8A9A-C2323749BE04}"/>
                </a:ext>
              </a:extLst>
            </p:cNvPr>
            <p:cNvGrpSpPr/>
            <p:nvPr/>
          </p:nvGrpSpPr>
          <p:grpSpPr>
            <a:xfrm>
              <a:off x="8179719" y="2395396"/>
              <a:ext cx="964281" cy="633465"/>
              <a:chOff x="5823095" y="1132764"/>
              <a:chExt cx="1737309" cy="982993"/>
            </a:xfrm>
          </p:grpSpPr>
          <p:sp>
            <p:nvSpPr>
              <p:cNvPr id="63" name="Text Box 142">
                <a:extLst>
                  <a:ext uri="{FF2B5EF4-FFF2-40B4-BE49-F238E27FC236}">
                    <a16:creationId xmlns:a16="http://schemas.microsoft.com/office/drawing/2014/main" id="{E72D9DCC-ABC6-CC42-AAD9-BE5D5D1D469C}"/>
                  </a:ext>
                </a:extLst>
              </p:cNvPr>
              <p:cNvSpPr txBox="1">
                <a:spLocks noChangeArrowheads="1"/>
              </p:cNvSpPr>
              <p:nvPr/>
            </p:nvSpPr>
            <p:spPr bwMode="auto">
              <a:xfrm>
                <a:off x="5823095" y="1163839"/>
                <a:ext cx="1320636" cy="95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b="0" dirty="0"/>
                  <a:t>k</a:t>
                </a:r>
                <a:r>
                  <a:rPr lang="en-US" dirty="0">
                    <a:latin typeface="Symbol" panose="05050102010706020507" pitchFamily="18" charset="2"/>
                  </a:rPr>
                  <a:t>m</a:t>
                </a:r>
                <a:endParaRPr lang="en-US" sz="2400" b="0" baseline="-24000" dirty="0"/>
              </a:p>
            </p:txBody>
          </p:sp>
          <p:sp>
            <p:nvSpPr>
              <p:cNvPr id="64" name="Oval 97">
                <a:extLst>
                  <a:ext uri="{FF2B5EF4-FFF2-40B4-BE49-F238E27FC236}">
                    <a16:creationId xmlns:a16="http://schemas.microsoft.com/office/drawing/2014/main" id="{137A76B2-D20F-6E44-9516-88607429C1E0}"/>
                  </a:ext>
                </a:extLst>
              </p:cNvPr>
              <p:cNvSpPr>
                <a:spLocks noChangeArrowheads="1"/>
              </p:cNvSpPr>
              <p:nvPr/>
            </p:nvSpPr>
            <p:spPr bwMode="auto">
              <a:xfrm>
                <a:off x="6015062" y="1132764"/>
                <a:ext cx="1084810" cy="908266"/>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65" name="Line 98">
                <a:extLst>
                  <a:ext uri="{FF2B5EF4-FFF2-40B4-BE49-F238E27FC236}">
                    <a16:creationId xmlns:a16="http://schemas.microsoft.com/office/drawing/2014/main" id="{5C391499-9C7C-BC46-BE85-1CCB5B174F02}"/>
                  </a:ext>
                </a:extLst>
              </p:cNvPr>
              <p:cNvSpPr>
                <a:spLocks noChangeShapeType="1"/>
              </p:cNvSpPr>
              <p:nvPr/>
            </p:nvSpPr>
            <p:spPr bwMode="auto">
              <a:xfrm flipV="1">
                <a:off x="7114271" y="1561910"/>
                <a:ext cx="446133" cy="17541"/>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58" name="Group 57">
              <a:extLst>
                <a:ext uri="{FF2B5EF4-FFF2-40B4-BE49-F238E27FC236}">
                  <a16:creationId xmlns:a16="http://schemas.microsoft.com/office/drawing/2014/main" id="{4048EE37-05BC-AD4B-998F-31E8AB023D19}"/>
                </a:ext>
              </a:extLst>
            </p:cNvPr>
            <p:cNvGrpSpPr/>
            <p:nvPr/>
          </p:nvGrpSpPr>
          <p:grpSpPr>
            <a:xfrm>
              <a:off x="6506432" y="2372132"/>
              <a:ext cx="834075" cy="623363"/>
              <a:chOff x="1129155" y="3830255"/>
              <a:chExt cx="834075" cy="623363"/>
            </a:xfrm>
          </p:grpSpPr>
          <p:cxnSp>
            <p:nvCxnSpPr>
              <p:cNvPr id="59" name="Straight Connector 58">
                <a:extLst>
                  <a:ext uri="{FF2B5EF4-FFF2-40B4-BE49-F238E27FC236}">
                    <a16:creationId xmlns:a16="http://schemas.microsoft.com/office/drawing/2014/main" id="{7280CEAC-D0BC-2544-8A89-93612384FFA5}"/>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5B89BE27-0913-D148-AA9C-78D51C9C2BFF}"/>
                  </a:ext>
                </a:extLst>
              </p:cNvPr>
              <p:cNvSpPr txBox="1"/>
              <p:nvPr/>
            </p:nvSpPr>
            <p:spPr>
              <a:xfrm>
                <a:off x="1416376" y="3910306"/>
                <a:ext cx="546854" cy="322864"/>
              </a:xfrm>
              <a:prstGeom prst="rect">
                <a:avLst/>
              </a:prstGeom>
              <a:noFill/>
            </p:spPr>
            <p:txBody>
              <a:bodyPr wrap="none" rtlCol="0">
                <a:spAutoFit/>
              </a:bodyPr>
              <a:lstStyle/>
              <a:p>
                <a:r>
                  <a:rPr lang="en-US" dirty="0"/>
                  <a:t>jobs</a:t>
                </a:r>
              </a:p>
            </p:txBody>
          </p:sp>
          <p:sp>
            <p:nvSpPr>
              <p:cNvPr id="61" name="TextBox 60">
                <a:extLst>
                  <a:ext uri="{FF2B5EF4-FFF2-40B4-BE49-F238E27FC236}">
                    <a16:creationId xmlns:a16="http://schemas.microsoft.com/office/drawing/2014/main" id="{A3A0551F-A823-CE4B-8A7D-96D02068EC09}"/>
                  </a:ext>
                </a:extLst>
              </p:cNvPr>
              <p:cNvSpPr txBox="1"/>
              <p:nvPr/>
            </p:nvSpPr>
            <p:spPr>
              <a:xfrm>
                <a:off x="1453746" y="4130755"/>
                <a:ext cx="493910" cy="322863"/>
              </a:xfrm>
              <a:prstGeom prst="rect">
                <a:avLst/>
              </a:prstGeom>
              <a:noFill/>
            </p:spPr>
            <p:txBody>
              <a:bodyPr wrap="none" rtlCol="0">
                <a:spAutoFit/>
              </a:bodyPr>
              <a:lstStyle/>
              <a:p>
                <a:r>
                  <a:rPr lang="en-US" dirty="0"/>
                  <a:t>sec</a:t>
                </a:r>
                <a:endParaRPr lang="en-US" sz="1600" dirty="0"/>
              </a:p>
            </p:txBody>
          </p:sp>
          <p:sp>
            <p:nvSpPr>
              <p:cNvPr id="62" name="Text Box 142">
                <a:extLst>
                  <a:ext uri="{FF2B5EF4-FFF2-40B4-BE49-F238E27FC236}">
                    <a16:creationId xmlns:a16="http://schemas.microsoft.com/office/drawing/2014/main" id="{23D9AF1E-25B9-BE4A-A56B-D084EB0A3D20}"/>
                  </a:ext>
                </a:extLst>
              </p:cNvPr>
              <p:cNvSpPr txBox="1">
                <a:spLocks noChangeArrowheads="1"/>
              </p:cNvSpPr>
              <p:nvPr/>
            </p:nvSpPr>
            <p:spPr bwMode="auto">
              <a:xfrm>
                <a:off x="1129155" y="3830255"/>
                <a:ext cx="406811" cy="54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dirty="0">
                    <a:latin typeface="Symbol" panose="05050102010706020507" pitchFamily="18" charset="2"/>
                  </a:rPr>
                  <a:t>l</a:t>
                </a:r>
                <a:endParaRPr lang="en-US" sz="2400" b="0" baseline="-24000" dirty="0"/>
              </a:p>
            </p:txBody>
          </p:sp>
        </p:grpSp>
      </p:grpSp>
      <p:grpSp>
        <p:nvGrpSpPr>
          <p:cNvPr id="66" name="Group 65">
            <a:extLst>
              <a:ext uri="{FF2B5EF4-FFF2-40B4-BE49-F238E27FC236}">
                <a16:creationId xmlns:a16="http://schemas.microsoft.com/office/drawing/2014/main" id="{CF89BACF-28B8-D94A-A464-82581023A689}"/>
              </a:ext>
            </a:extLst>
          </p:cNvPr>
          <p:cNvGrpSpPr/>
          <p:nvPr/>
        </p:nvGrpSpPr>
        <p:grpSpPr>
          <a:xfrm>
            <a:off x="1315615" y="2419796"/>
            <a:ext cx="2762032" cy="2392296"/>
            <a:chOff x="3223502" y="1261016"/>
            <a:chExt cx="2987293" cy="2402631"/>
          </a:xfrm>
        </p:grpSpPr>
        <p:sp>
          <p:nvSpPr>
            <p:cNvPr id="67" name="Text Box 142">
              <a:extLst>
                <a:ext uri="{FF2B5EF4-FFF2-40B4-BE49-F238E27FC236}">
                  <a16:creationId xmlns:a16="http://schemas.microsoft.com/office/drawing/2014/main" id="{4B7D6B6E-01C1-8F49-841D-CC94355290DC}"/>
                </a:ext>
              </a:extLst>
            </p:cNvPr>
            <p:cNvSpPr txBox="1">
              <a:spLocks noChangeArrowheads="1"/>
            </p:cNvSpPr>
            <p:nvPr/>
          </p:nvSpPr>
          <p:spPr bwMode="auto">
            <a:xfrm>
              <a:off x="5431676" y="1261016"/>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68" name="Oval 97">
              <a:extLst>
                <a:ext uri="{FF2B5EF4-FFF2-40B4-BE49-F238E27FC236}">
                  <a16:creationId xmlns:a16="http://schemas.microsoft.com/office/drawing/2014/main" id="{3FACB81D-6E4D-1D4B-B3EE-A6372F0BBFF1}"/>
                </a:ext>
              </a:extLst>
            </p:cNvPr>
            <p:cNvSpPr>
              <a:spLocks noChangeArrowheads="1"/>
            </p:cNvSpPr>
            <p:nvPr/>
          </p:nvSpPr>
          <p:spPr bwMode="auto">
            <a:xfrm>
              <a:off x="5475670" y="1382915"/>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69" name="Line 91">
              <a:extLst>
                <a:ext uri="{FF2B5EF4-FFF2-40B4-BE49-F238E27FC236}">
                  <a16:creationId xmlns:a16="http://schemas.microsoft.com/office/drawing/2014/main" id="{F8181CD0-D49C-9747-86CC-3AD708D245E4}"/>
                </a:ext>
              </a:extLst>
            </p:cNvPr>
            <p:cNvSpPr>
              <a:spLocks noChangeShapeType="1"/>
            </p:cNvSpPr>
            <p:nvPr/>
          </p:nvSpPr>
          <p:spPr bwMode="auto">
            <a:xfrm>
              <a:off x="4293577" y="2223176"/>
              <a:ext cx="826884" cy="538"/>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3">
              <a:extLst>
                <a:ext uri="{FF2B5EF4-FFF2-40B4-BE49-F238E27FC236}">
                  <a16:creationId xmlns:a16="http://schemas.microsoft.com/office/drawing/2014/main" id="{E0C3E338-94BF-4D43-B8AC-8A23B3FB2B82}"/>
                </a:ext>
              </a:extLst>
            </p:cNvPr>
            <p:cNvSpPr>
              <a:spLocks noChangeShapeType="1"/>
            </p:cNvSpPr>
            <p:nvPr/>
          </p:nvSpPr>
          <p:spPr bwMode="auto">
            <a:xfrm>
              <a:off x="4293577" y="2723651"/>
              <a:ext cx="824131" cy="23"/>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4">
              <a:extLst>
                <a:ext uri="{FF2B5EF4-FFF2-40B4-BE49-F238E27FC236}">
                  <a16:creationId xmlns:a16="http://schemas.microsoft.com/office/drawing/2014/main" id="{F8941BD2-7E66-BD43-A54C-B40AC6D6E8A7}"/>
                </a:ext>
              </a:extLst>
            </p:cNvPr>
            <p:cNvSpPr>
              <a:spLocks noChangeShapeType="1"/>
            </p:cNvSpPr>
            <p:nvPr/>
          </p:nvSpPr>
          <p:spPr bwMode="auto">
            <a:xfrm>
              <a:off x="4908781"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5">
              <a:extLst>
                <a:ext uri="{FF2B5EF4-FFF2-40B4-BE49-F238E27FC236}">
                  <a16:creationId xmlns:a16="http://schemas.microsoft.com/office/drawing/2014/main" id="{11590D9A-40B5-5E48-BFD6-318B7E493E5B}"/>
                </a:ext>
              </a:extLst>
            </p:cNvPr>
            <p:cNvSpPr>
              <a:spLocks noChangeShapeType="1"/>
            </p:cNvSpPr>
            <p:nvPr/>
          </p:nvSpPr>
          <p:spPr bwMode="auto">
            <a:xfrm>
              <a:off x="4703713"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6">
              <a:extLst>
                <a:ext uri="{FF2B5EF4-FFF2-40B4-BE49-F238E27FC236}">
                  <a16:creationId xmlns:a16="http://schemas.microsoft.com/office/drawing/2014/main" id="{E51C6573-482B-2F4B-A1AD-DA8149562485}"/>
                </a:ext>
              </a:extLst>
            </p:cNvPr>
            <p:cNvSpPr>
              <a:spLocks noChangeShapeType="1"/>
            </p:cNvSpPr>
            <p:nvPr/>
          </p:nvSpPr>
          <p:spPr bwMode="auto">
            <a:xfrm>
              <a:off x="4498645"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Rectangle 145" descr="Purple mesh">
              <a:extLst>
                <a:ext uri="{FF2B5EF4-FFF2-40B4-BE49-F238E27FC236}">
                  <a16:creationId xmlns:a16="http://schemas.microsoft.com/office/drawing/2014/main" id="{A4501113-1B46-214E-BF1A-3EDD4DF48E13}"/>
                </a:ext>
              </a:extLst>
            </p:cNvPr>
            <p:cNvSpPr>
              <a:spLocks noChangeArrowheads="1"/>
            </p:cNvSpPr>
            <p:nvPr/>
          </p:nvSpPr>
          <p:spPr bwMode="auto">
            <a:xfrm rot="5400000">
              <a:off x="4455976" y="2462504"/>
              <a:ext cx="290905" cy="8275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75" name="Rectangle 174" descr="Purple mesh">
              <a:extLst>
                <a:ext uri="{FF2B5EF4-FFF2-40B4-BE49-F238E27FC236}">
                  <a16:creationId xmlns:a16="http://schemas.microsoft.com/office/drawing/2014/main" id="{2C6C7D04-54F9-C949-A71E-07C2D3419D8C}"/>
                </a:ext>
              </a:extLst>
            </p:cNvPr>
            <p:cNvSpPr>
              <a:spLocks noChangeArrowheads="1"/>
            </p:cNvSpPr>
            <p:nvPr/>
          </p:nvSpPr>
          <p:spPr bwMode="auto">
            <a:xfrm rot="5400000">
              <a:off x="4624325" y="2418783"/>
              <a:ext cx="377483" cy="83621"/>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76" name="Rectangle 175" descr="Purple mesh">
              <a:extLst>
                <a:ext uri="{FF2B5EF4-FFF2-40B4-BE49-F238E27FC236}">
                  <a16:creationId xmlns:a16="http://schemas.microsoft.com/office/drawing/2014/main" id="{AF360831-A567-134D-A298-390EB3C4B827}"/>
                </a:ext>
              </a:extLst>
            </p:cNvPr>
            <p:cNvSpPr>
              <a:spLocks noChangeArrowheads="1"/>
            </p:cNvSpPr>
            <p:nvPr/>
          </p:nvSpPr>
          <p:spPr bwMode="auto">
            <a:xfrm rot="5400000">
              <a:off x="4925196" y="2506676"/>
              <a:ext cx="172292" cy="9051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96" name="Text Box 142">
              <a:extLst>
                <a:ext uri="{FF2B5EF4-FFF2-40B4-BE49-F238E27FC236}">
                  <a16:creationId xmlns:a16="http://schemas.microsoft.com/office/drawing/2014/main" id="{05796494-014B-F34B-B7B0-5B3513D0DC65}"/>
                </a:ext>
              </a:extLst>
            </p:cNvPr>
            <p:cNvSpPr txBox="1">
              <a:spLocks noChangeArrowheads="1"/>
            </p:cNvSpPr>
            <p:nvPr/>
          </p:nvSpPr>
          <p:spPr bwMode="auto">
            <a:xfrm>
              <a:off x="5390790" y="1902244"/>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116" name="Oval 97">
              <a:extLst>
                <a:ext uri="{FF2B5EF4-FFF2-40B4-BE49-F238E27FC236}">
                  <a16:creationId xmlns:a16="http://schemas.microsoft.com/office/drawing/2014/main" id="{7CD2569E-BB24-4448-B481-05510A5AE2F1}"/>
                </a:ext>
              </a:extLst>
            </p:cNvPr>
            <p:cNvSpPr>
              <a:spLocks noChangeArrowheads="1"/>
            </p:cNvSpPr>
            <p:nvPr/>
          </p:nvSpPr>
          <p:spPr bwMode="auto">
            <a:xfrm>
              <a:off x="5486261" y="2012268"/>
              <a:ext cx="470938"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17" name="Text Box 142">
              <a:extLst>
                <a:ext uri="{FF2B5EF4-FFF2-40B4-BE49-F238E27FC236}">
                  <a16:creationId xmlns:a16="http://schemas.microsoft.com/office/drawing/2014/main" id="{84CE8469-600C-3E48-A998-6EE79AD900CD}"/>
                </a:ext>
              </a:extLst>
            </p:cNvPr>
            <p:cNvSpPr txBox="1">
              <a:spLocks noChangeArrowheads="1"/>
            </p:cNvSpPr>
            <p:nvPr/>
          </p:nvSpPr>
          <p:spPr bwMode="auto">
            <a:xfrm>
              <a:off x="5427929" y="3076346"/>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118" name="Oval 97">
              <a:extLst>
                <a:ext uri="{FF2B5EF4-FFF2-40B4-BE49-F238E27FC236}">
                  <a16:creationId xmlns:a16="http://schemas.microsoft.com/office/drawing/2014/main" id="{5ADB2E12-9348-3D40-BDFA-E99F2DBF59FF}"/>
                </a:ext>
              </a:extLst>
            </p:cNvPr>
            <p:cNvSpPr>
              <a:spLocks noChangeArrowheads="1"/>
            </p:cNvSpPr>
            <p:nvPr/>
          </p:nvSpPr>
          <p:spPr bwMode="auto">
            <a:xfrm>
              <a:off x="5487774" y="3166341"/>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grpSp>
          <p:nvGrpSpPr>
            <p:cNvPr id="119" name="Group 118">
              <a:extLst>
                <a:ext uri="{FF2B5EF4-FFF2-40B4-BE49-F238E27FC236}">
                  <a16:creationId xmlns:a16="http://schemas.microsoft.com/office/drawing/2014/main" id="{CA9467EA-6936-1C46-A5E8-BB6CE1E76A91}"/>
                </a:ext>
              </a:extLst>
            </p:cNvPr>
            <p:cNvGrpSpPr/>
            <p:nvPr/>
          </p:nvGrpSpPr>
          <p:grpSpPr>
            <a:xfrm>
              <a:off x="5952858" y="1589055"/>
              <a:ext cx="257937" cy="1793871"/>
              <a:chOff x="5952858" y="1589055"/>
              <a:chExt cx="354393" cy="1793871"/>
            </a:xfrm>
          </p:grpSpPr>
          <p:sp>
            <p:nvSpPr>
              <p:cNvPr id="133" name="Line 98">
                <a:extLst>
                  <a:ext uri="{FF2B5EF4-FFF2-40B4-BE49-F238E27FC236}">
                    <a16:creationId xmlns:a16="http://schemas.microsoft.com/office/drawing/2014/main" id="{C1DA877C-1978-7045-9CE0-885023ECC9B2}"/>
                  </a:ext>
                </a:extLst>
              </p:cNvPr>
              <p:cNvSpPr>
                <a:spLocks noChangeShapeType="1"/>
              </p:cNvSpPr>
              <p:nvPr/>
            </p:nvSpPr>
            <p:spPr bwMode="auto">
              <a:xfrm flipV="1">
                <a:off x="5952858" y="1589055"/>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4" name="Line 98">
                <a:extLst>
                  <a:ext uri="{FF2B5EF4-FFF2-40B4-BE49-F238E27FC236}">
                    <a16:creationId xmlns:a16="http://schemas.microsoft.com/office/drawing/2014/main" id="{F8F9E54E-6090-9647-BFF1-82BE1182E1B7}"/>
                  </a:ext>
                </a:extLst>
              </p:cNvPr>
              <p:cNvSpPr>
                <a:spLocks noChangeShapeType="1"/>
              </p:cNvSpPr>
              <p:nvPr/>
            </p:nvSpPr>
            <p:spPr bwMode="auto">
              <a:xfrm flipV="1">
                <a:off x="5963449" y="2218408"/>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5" name="Line 98">
                <a:extLst>
                  <a:ext uri="{FF2B5EF4-FFF2-40B4-BE49-F238E27FC236}">
                    <a16:creationId xmlns:a16="http://schemas.microsoft.com/office/drawing/2014/main" id="{B0227410-7E82-F240-A5E2-939849DF2705}"/>
                  </a:ext>
                </a:extLst>
              </p:cNvPr>
              <p:cNvSpPr>
                <a:spLocks noChangeShapeType="1"/>
              </p:cNvSpPr>
              <p:nvPr/>
            </p:nvSpPr>
            <p:spPr bwMode="auto">
              <a:xfrm flipV="1">
                <a:off x="5964962" y="3372481"/>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20" name="Line 92">
              <a:extLst>
                <a:ext uri="{FF2B5EF4-FFF2-40B4-BE49-F238E27FC236}">
                  <a16:creationId xmlns:a16="http://schemas.microsoft.com/office/drawing/2014/main" id="{014427C6-FDD5-8C43-88F2-F7131F282324}"/>
                </a:ext>
              </a:extLst>
            </p:cNvPr>
            <p:cNvSpPr>
              <a:spLocks noChangeShapeType="1"/>
            </p:cNvSpPr>
            <p:nvPr/>
          </p:nvSpPr>
          <p:spPr bwMode="auto">
            <a:xfrm flipH="1">
              <a:off x="5105592" y="2213537"/>
              <a:ext cx="1662" cy="51852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21" name="Straight Connector 120">
              <a:extLst>
                <a:ext uri="{FF2B5EF4-FFF2-40B4-BE49-F238E27FC236}">
                  <a16:creationId xmlns:a16="http://schemas.microsoft.com/office/drawing/2014/main" id="{79950B06-F85F-0A49-8B1F-71D66A57FD67}"/>
                </a:ext>
              </a:extLst>
            </p:cNvPr>
            <p:cNvCxnSpPr/>
            <p:nvPr/>
          </p:nvCxnSpPr>
          <p:spPr bwMode="auto">
            <a:xfrm flipV="1">
              <a:off x="5111304" y="1718817"/>
              <a:ext cx="417554" cy="709201"/>
            </a:xfrm>
            <a:prstGeom prst="line">
              <a:avLst/>
            </a:prstGeom>
            <a:noFill/>
            <a:ln w="38100" cap="flat" cmpd="sng" algn="ctr">
              <a:solidFill>
                <a:schemeClr val="tx1"/>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461BBC04-1092-DD4F-9D75-E163C3E2D55D}"/>
                </a:ext>
              </a:extLst>
            </p:cNvPr>
            <p:cNvCxnSpPr/>
            <p:nvPr/>
          </p:nvCxnSpPr>
          <p:spPr bwMode="auto">
            <a:xfrm flipV="1">
              <a:off x="5125720" y="2307398"/>
              <a:ext cx="352052" cy="174297"/>
            </a:xfrm>
            <a:prstGeom prst="line">
              <a:avLst/>
            </a:prstGeom>
            <a:noFill/>
            <a:ln w="38100" cap="flat" cmpd="sng" algn="ctr">
              <a:solidFill>
                <a:schemeClr val="tx1"/>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A2A6B2EB-F4A3-1344-A5B1-4DA91E97D90B}"/>
                </a:ext>
              </a:extLst>
            </p:cNvPr>
            <p:cNvCxnSpPr/>
            <p:nvPr/>
          </p:nvCxnSpPr>
          <p:spPr bwMode="auto">
            <a:xfrm>
              <a:off x="5124448" y="2553035"/>
              <a:ext cx="407072" cy="702506"/>
            </a:xfrm>
            <a:prstGeom prst="line">
              <a:avLst/>
            </a:prstGeom>
            <a:noFill/>
            <a:ln w="38100" cap="flat" cmpd="sng" algn="ctr">
              <a:solidFill>
                <a:schemeClr val="tx1"/>
              </a:solidFill>
              <a:prstDash val="solid"/>
              <a:round/>
              <a:headEnd type="none" w="med" len="med"/>
              <a:tailEnd type="none" w="med" len="med"/>
            </a:ln>
            <a:effectLst/>
          </p:spPr>
        </p:cxnSp>
        <p:sp>
          <p:nvSpPr>
            <p:cNvPr id="124" name="Oval 97">
              <a:extLst>
                <a:ext uri="{FF2B5EF4-FFF2-40B4-BE49-F238E27FC236}">
                  <a16:creationId xmlns:a16="http://schemas.microsoft.com/office/drawing/2014/main" id="{502FCA3D-15F0-AD47-A463-C98A8145398F}"/>
                </a:ext>
              </a:extLst>
            </p:cNvPr>
            <p:cNvSpPr>
              <a:spLocks noChangeArrowheads="1"/>
            </p:cNvSpPr>
            <p:nvPr/>
          </p:nvSpPr>
          <p:spPr bwMode="auto">
            <a:xfrm>
              <a:off x="5678426" y="2628984"/>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25" name="Oval 97">
              <a:extLst>
                <a:ext uri="{FF2B5EF4-FFF2-40B4-BE49-F238E27FC236}">
                  <a16:creationId xmlns:a16="http://schemas.microsoft.com/office/drawing/2014/main" id="{6DAB624B-8545-CF4E-975F-D8DD4D481415}"/>
                </a:ext>
              </a:extLst>
            </p:cNvPr>
            <p:cNvSpPr>
              <a:spLocks noChangeArrowheads="1"/>
            </p:cNvSpPr>
            <p:nvPr/>
          </p:nvSpPr>
          <p:spPr bwMode="auto">
            <a:xfrm>
              <a:off x="5678426" y="2774382"/>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26" name="Oval 97">
              <a:extLst>
                <a:ext uri="{FF2B5EF4-FFF2-40B4-BE49-F238E27FC236}">
                  <a16:creationId xmlns:a16="http://schemas.microsoft.com/office/drawing/2014/main" id="{B70C6838-9798-574F-8780-71BCD8A6BCAB}"/>
                </a:ext>
              </a:extLst>
            </p:cNvPr>
            <p:cNvSpPr>
              <a:spLocks noChangeArrowheads="1"/>
            </p:cNvSpPr>
            <p:nvPr/>
          </p:nvSpPr>
          <p:spPr bwMode="auto">
            <a:xfrm>
              <a:off x="5678426" y="2919779"/>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27" name="AutoShape 119">
              <a:extLst>
                <a:ext uri="{FF2B5EF4-FFF2-40B4-BE49-F238E27FC236}">
                  <a16:creationId xmlns:a16="http://schemas.microsoft.com/office/drawing/2014/main" id="{E7748057-E7CA-9949-8660-C7E9EE1C8E9C}"/>
                </a:ext>
              </a:extLst>
            </p:cNvPr>
            <p:cNvSpPr>
              <a:spLocks noChangeArrowheads="1"/>
            </p:cNvSpPr>
            <p:nvPr/>
          </p:nvSpPr>
          <p:spPr bwMode="auto">
            <a:xfrm rot="5400000" flipH="1" flipV="1">
              <a:off x="4062968" y="2360727"/>
              <a:ext cx="245198" cy="292996"/>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28" name="Group 127">
              <a:extLst>
                <a:ext uri="{FF2B5EF4-FFF2-40B4-BE49-F238E27FC236}">
                  <a16:creationId xmlns:a16="http://schemas.microsoft.com/office/drawing/2014/main" id="{9697391C-D748-5B4B-8441-B1AE5E0B62C8}"/>
                </a:ext>
              </a:extLst>
            </p:cNvPr>
            <p:cNvGrpSpPr/>
            <p:nvPr/>
          </p:nvGrpSpPr>
          <p:grpSpPr>
            <a:xfrm>
              <a:off x="3223502" y="2131751"/>
              <a:ext cx="842364" cy="609607"/>
              <a:chOff x="1129155" y="3830255"/>
              <a:chExt cx="842364" cy="609607"/>
            </a:xfrm>
          </p:grpSpPr>
          <p:cxnSp>
            <p:nvCxnSpPr>
              <p:cNvPr id="129" name="Straight Connector 128">
                <a:extLst>
                  <a:ext uri="{FF2B5EF4-FFF2-40B4-BE49-F238E27FC236}">
                    <a16:creationId xmlns:a16="http://schemas.microsoft.com/office/drawing/2014/main" id="{DC5F17F1-F724-C343-8016-73163603887B}"/>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130" name="TextBox 129">
                <a:extLst>
                  <a:ext uri="{FF2B5EF4-FFF2-40B4-BE49-F238E27FC236}">
                    <a16:creationId xmlns:a16="http://schemas.microsoft.com/office/drawing/2014/main" id="{12297C65-7543-5548-B8FE-D46CC0DE782F}"/>
                  </a:ext>
                </a:extLst>
              </p:cNvPr>
              <p:cNvSpPr txBox="1"/>
              <p:nvPr/>
            </p:nvSpPr>
            <p:spPr>
              <a:xfrm>
                <a:off x="1416376" y="3910306"/>
                <a:ext cx="555143" cy="309107"/>
              </a:xfrm>
              <a:prstGeom prst="rect">
                <a:avLst/>
              </a:prstGeom>
              <a:noFill/>
            </p:spPr>
            <p:txBody>
              <a:bodyPr wrap="none" rtlCol="0">
                <a:spAutoFit/>
              </a:bodyPr>
              <a:lstStyle/>
              <a:p>
                <a:r>
                  <a:rPr lang="en-US" dirty="0"/>
                  <a:t>jobs</a:t>
                </a:r>
              </a:p>
            </p:txBody>
          </p:sp>
          <p:sp>
            <p:nvSpPr>
              <p:cNvPr id="131" name="TextBox 130">
                <a:extLst>
                  <a:ext uri="{FF2B5EF4-FFF2-40B4-BE49-F238E27FC236}">
                    <a16:creationId xmlns:a16="http://schemas.microsoft.com/office/drawing/2014/main" id="{A020584C-C183-014B-B886-3922AE40B5AB}"/>
                  </a:ext>
                </a:extLst>
              </p:cNvPr>
              <p:cNvSpPr txBox="1"/>
              <p:nvPr/>
            </p:nvSpPr>
            <p:spPr>
              <a:xfrm>
                <a:off x="1453746" y="4130755"/>
                <a:ext cx="501396" cy="309107"/>
              </a:xfrm>
              <a:prstGeom prst="rect">
                <a:avLst/>
              </a:prstGeom>
              <a:noFill/>
            </p:spPr>
            <p:txBody>
              <a:bodyPr wrap="none" rtlCol="0">
                <a:spAutoFit/>
              </a:bodyPr>
              <a:lstStyle/>
              <a:p>
                <a:r>
                  <a:rPr lang="en-US" dirty="0"/>
                  <a:t>sec</a:t>
                </a:r>
                <a:endParaRPr lang="en-US" sz="1600" dirty="0"/>
              </a:p>
            </p:txBody>
          </p:sp>
          <p:sp>
            <p:nvSpPr>
              <p:cNvPr id="132" name="Text Box 142">
                <a:extLst>
                  <a:ext uri="{FF2B5EF4-FFF2-40B4-BE49-F238E27FC236}">
                    <a16:creationId xmlns:a16="http://schemas.microsoft.com/office/drawing/2014/main" id="{E29A457A-1B7A-E64B-95A4-9456937C8A51}"/>
                  </a:ext>
                </a:extLst>
              </p:cNvPr>
              <p:cNvSpPr txBox="1">
                <a:spLocks noChangeArrowheads="1"/>
              </p:cNvSpPr>
              <p:nvPr/>
            </p:nvSpPr>
            <p:spPr bwMode="auto">
              <a:xfrm>
                <a:off x="1129155" y="3830255"/>
                <a:ext cx="412977" cy="52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dirty="0">
                    <a:latin typeface="Symbol" panose="05050102010706020507" pitchFamily="18" charset="2"/>
                  </a:rPr>
                  <a:t>l</a:t>
                </a:r>
                <a:endParaRPr lang="en-US" sz="2400" b="0" baseline="-24000" dirty="0"/>
              </a:p>
            </p:txBody>
          </p:sp>
        </p:grpSp>
      </p:grpSp>
      <p:grpSp>
        <p:nvGrpSpPr>
          <p:cNvPr id="136" name="Group 135">
            <a:extLst>
              <a:ext uri="{FF2B5EF4-FFF2-40B4-BE49-F238E27FC236}">
                <a16:creationId xmlns:a16="http://schemas.microsoft.com/office/drawing/2014/main" id="{84969DED-4B4D-3341-A69D-6EC1E84A5225}"/>
              </a:ext>
            </a:extLst>
          </p:cNvPr>
          <p:cNvGrpSpPr/>
          <p:nvPr/>
        </p:nvGrpSpPr>
        <p:grpSpPr>
          <a:xfrm>
            <a:off x="4686228" y="2536129"/>
            <a:ext cx="2639662" cy="2304308"/>
            <a:chOff x="0" y="1277522"/>
            <a:chExt cx="2778826" cy="2432684"/>
          </a:xfrm>
        </p:grpSpPr>
        <p:sp>
          <p:nvSpPr>
            <p:cNvPr id="137" name="Text Box 142">
              <a:extLst>
                <a:ext uri="{FF2B5EF4-FFF2-40B4-BE49-F238E27FC236}">
                  <a16:creationId xmlns:a16="http://schemas.microsoft.com/office/drawing/2014/main" id="{3354A178-2A96-2942-BF07-80A4171E2895}"/>
                </a:ext>
              </a:extLst>
            </p:cNvPr>
            <p:cNvSpPr txBox="1">
              <a:spLocks noChangeArrowheads="1"/>
            </p:cNvSpPr>
            <p:nvPr/>
          </p:nvSpPr>
          <p:spPr bwMode="auto">
            <a:xfrm>
              <a:off x="1984687" y="1277522"/>
              <a:ext cx="520092" cy="61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138" name="Oval 97">
              <a:extLst>
                <a:ext uri="{FF2B5EF4-FFF2-40B4-BE49-F238E27FC236}">
                  <a16:creationId xmlns:a16="http://schemas.microsoft.com/office/drawing/2014/main" id="{AD868E8A-264D-CD4D-AF05-8205403C326F}"/>
                </a:ext>
              </a:extLst>
            </p:cNvPr>
            <p:cNvSpPr>
              <a:spLocks noChangeArrowheads="1"/>
            </p:cNvSpPr>
            <p:nvPr/>
          </p:nvSpPr>
          <p:spPr bwMode="auto">
            <a:xfrm>
              <a:off x="2028681" y="1399421"/>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39" name="Line 91">
              <a:extLst>
                <a:ext uri="{FF2B5EF4-FFF2-40B4-BE49-F238E27FC236}">
                  <a16:creationId xmlns:a16="http://schemas.microsoft.com/office/drawing/2014/main" id="{4070CB28-E550-1143-874C-72BE3F38B476}"/>
                </a:ext>
              </a:extLst>
            </p:cNvPr>
            <p:cNvSpPr>
              <a:spLocks noChangeShapeType="1"/>
            </p:cNvSpPr>
            <p:nvPr/>
          </p:nvSpPr>
          <p:spPr bwMode="auto">
            <a:xfrm flipV="1">
              <a:off x="1504205" y="1427445"/>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2">
              <a:extLst>
                <a:ext uri="{FF2B5EF4-FFF2-40B4-BE49-F238E27FC236}">
                  <a16:creationId xmlns:a16="http://schemas.microsoft.com/office/drawing/2014/main" id="{68C422F6-C531-D74B-B4C5-7EF9C876985F}"/>
                </a:ext>
              </a:extLst>
            </p:cNvPr>
            <p:cNvSpPr>
              <a:spLocks noChangeShapeType="1"/>
            </p:cNvSpPr>
            <p:nvPr/>
          </p:nvSpPr>
          <p:spPr bwMode="auto">
            <a:xfrm flipH="1">
              <a:off x="2005477" y="1418990"/>
              <a:ext cx="1738" cy="3806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4">
              <a:extLst>
                <a:ext uri="{FF2B5EF4-FFF2-40B4-BE49-F238E27FC236}">
                  <a16:creationId xmlns:a16="http://schemas.microsoft.com/office/drawing/2014/main" id="{7A84A83D-BEE8-0746-A7A6-38A0A66D24AB}"/>
                </a:ext>
              </a:extLst>
            </p:cNvPr>
            <p:cNvSpPr>
              <a:spLocks noChangeShapeType="1"/>
            </p:cNvSpPr>
            <p:nvPr/>
          </p:nvSpPr>
          <p:spPr bwMode="auto">
            <a:xfrm>
              <a:off x="1856952" y="1426066"/>
              <a:ext cx="0" cy="3674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95">
              <a:extLst>
                <a:ext uri="{FF2B5EF4-FFF2-40B4-BE49-F238E27FC236}">
                  <a16:creationId xmlns:a16="http://schemas.microsoft.com/office/drawing/2014/main" id="{7235C80D-5D36-0A43-8651-588E3A41885A}"/>
                </a:ext>
              </a:extLst>
            </p:cNvPr>
            <p:cNvSpPr>
              <a:spLocks noChangeShapeType="1"/>
            </p:cNvSpPr>
            <p:nvPr/>
          </p:nvSpPr>
          <p:spPr bwMode="auto">
            <a:xfrm>
              <a:off x="1702700" y="1426066"/>
              <a:ext cx="0" cy="3674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Rectangle 174" descr="Purple mesh">
              <a:extLst>
                <a:ext uri="{FF2B5EF4-FFF2-40B4-BE49-F238E27FC236}">
                  <a16:creationId xmlns:a16="http://schemas.microsoft.com/office/drawing/2014/main" id="{4203D7A8-DF88-B64E-B772-072CB497E6DE}"/>
                </a:ext>
              </a:extLst>
            </p:cNvPr>
            <p:cNvSpPr>
              <a:spLocks noChangeArrowheads="1"/>
            </p:cNvSpPr>
            <p:nvPr/>
          </p:nvSpPr>
          <p:spPr bwMode="auto">
            <a:xfrm rot="5400000">
              <a:off x="1646392" y="1568916"/>
              <a:ext cx="277128" cy="62900"/>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44" name="Rectangle 175" descr="Purple mesh">
              <a:extLst>
                <a:ext uri="{FF2B5EF4-FFF2-40B4-BE49-F238E27FC236}">
                  <a16:creationId xmlns:a16="http://schemas.microsoft.com/office/drawing/2014/main" id="{0FCFCF26-482A-3F4E-8130-6DEDF200E5A9}"/>
                </a:ext>
              </a:extLst>
            </p:cNvPr>
            <p:cNvSpPr>
              <a:spLocks noChangeArrowheads="1"/>
            </p:cNvSpPr>
            <p:nvPr/>
          </p:nvSpPr>
          <p:spPr bwMode="auto">
            <a:xfrm rot="5400000">
              <a:off x="1870855" y="1633380"/>
              <a:ext cx="126488" cy="680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45" name="Text Box 142">
              <a:extLst>
                <a:ext uri="{FF2B5EF4-FFF2-40B4-BE49-F238E27FC236}">
                  <a16:creationId xmlns:a16="http://schemas.microsoft.com/office/drawing/2014/main" id="{F4A20453-BDFE-6A4C-8F7B-C688BAA55536}"/>
                </a:ext>
              </a:extLst>
            </p:cNvPr>
            <p:cNvSpPr txBox="1">
              <a:spLocks noChangeArrowheads="1"/>
            </p:cNvSpPr>
            <p:nvPr/>
          </p:nvSpPr>
          <p:spPr bwMode="auto">
            <a:xfrm>
              <a:off x="1943801" y="1918749"/>
              <a:ext cx="520092" cy="61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146" name="Oval 97">
              <a:extLst>
                <a:ext uri="{FF2B5EF4-FFF2-40B4-BE49-F238E27FC236}">
                  <a16:creationId xmlns:a16="http://schemas.microsoft.com/office/drawing/2014/main" id="{C8D63B7E-B1AD-5F4B-9EC7-BDA09AF3F123}"/>
                </a:ext>
              </a:extLst>
            </p:cNvPr>
            <p:cNvSpPr>
              <a:spLocks noChangeArrowheads="1"/>
            </p:cNvSpPr>
            <p:nvPr/>
          </p:nvSpPr>
          <p:spPr bwMode="auto">
            <a:xfrm>
              <a:off x="2039272" y="2028774"/>
              <a:ext cx="470938"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47" name="Text Box 142">
              <a:extLst>
                <a:ext uri="{FF2B5EF4-FFF2-40B4-BE49-F238E27FC236}">
                  <a16:creationId xmlns:a16="http://schemas.microsoft.com/office/drawing/2014/main" id="{415BCF73-38C7-564C-AB1D-DCAA29834F28}"/>
                </a:ext>
              </a:extLst>
            </p:cNvPr>
            <p:cNvSpPr txBox="1">
              <a:spLocks noChangeArrowheads="1"/>
            </p:cNvSpPr>
            <p:nvPr/>
          </p:nvSpPr>
          <p:spPr bwMode="auto">
            <a:xfrm>
              <a:off x="1980940" y="3092852"/>
              <a:ext cx="520092" cy="617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148" name="Oval 97">
              <a:extLst>
                <a:ext uri="{FF2B5EF4-FFF2-40B4-BE49-F238E27FC236}">
                  <a16:creationId xmlns:a16="http://schemas.microsoft.com/office/drawing/2014/main" id="{34DB3D9C-DCB7-124A-ACB1-0CD204E86ECE}"/>
                </a:ext>
              </a:extLst>
            </p:cNvPr>
            <p:cNvSpPr>
              <a:spLocks noChangeArrowheads="1"/>
            </p:cNvSpPr>
            <p:nvPr/>
          </p:nvSpPr>
          <p:spPr bwMode="auto">
            <a:xfrm>
              <a:off x="2040785" y="3182847"/>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grpSp>
          <p:nvGrpSpPr>
            <p:cNvPr id="149" name="Group 148">
              <a:extLst>
                <a:ext uri="{FF2B5EF4-FFF2-40B4-BE49-F238E27FC236}">
                  <a16:creationId xmlns:a16="http://schemas.microsoft.com/office/drawing/2014/main" id="{BB23682F-88FC-6C4A-889D-775A4D867162}"/>
                </a:ext>
              </a:extLst>
            </p:cNvPr>
            <p:cNvGrpSpPr/>
            <p:nvPr/>
          </p:nvGrpSpPr>
          <p:grpSpPr>
            <a:xfrm>
              <a:off x="2505869" y="1605561"/>
              <a:ext cx="272957" cy="1793871"/>
              <a:chOff x="2505869" y="1605561"/>
              <a:chExt cx="354393" cy="1793871"/>
            </a:xfrm>
          </p:grpSpPr>
          <p:sp>
            <p:nvSpPr>
              <p:cNvPr id="177" name="Line 98">
                <a:extLst>
                  <a:ext uri="{FF2B5EF4-FFF2-40B4-BE49-F238E27FC236}">
                    <a16:creationId xmlns:a16="http://schemas.microsoft.com/office/drawing/2014/main" id="{6FA08A25-8AA2-D348-9651-456DBA04912F}"/>
                  </a:ext>
                </a:extLst>
              </p:cNvPr>
              <p:cNvSpPr>
                <a:spLocks noChangeShapeType="1"/>
              </p:cNvSpPr>
              <p:nvPr/>
            </p:nvSpPr>
            <p:spPr bwMode="auto">
              <a:xfrm flipV="1">
                <a:off x="2505869" y="1605561"/>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8" name="Line 98">
                <a:extLst>
                  <a:ext uri="{FF2B5EF4-FFF2-40B4-BE49-F238E27FC236}">
                    <a16:creationId xmlns:a16="http://schemas.microsoft.com/office/drawing/2014/main" id="{F480772B-A56A-9C47-BD7D-6E128C47A85E}"/>
                  </a:ext>
                </a:extLst>
              </p:cNvPr>
              <p:cNvSpPr>
                <a:spLocks noChangeShapeType="1"/>
              </p:cNvSpPr>
              <p:nvPr/>
            </p:nvSpPr>
            <p:spPr bwMode="auto">
              <a:xfrm flipV="1">
                <a:off x="2516460" y="2234914"/>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79" name="Line 98">
                <a:extLst>
                  <a:ext uri="{FF2B5EF4-FFF2-40B4-BE49-F238E27FC236}">
                    <a16:creationId xmlns:a16="http://schemas.microsoft.com/office/drawing/2014/main" id="{C60BE5F8-71A5-7A4F-91DA-A214CDE251D5}"/>
                  </a:ext>
                </a:extLst>
              </p:cNvPr>
              <p:cNvSpPr>
                <a:spLocks noChangeShapeType="1"/>
              </p:cNvSpPr>
              <p:nvPr/>
            </p:nvSpPr>
            <p:spPr bwMode="auto">
              <a:xfrm flipV="1">
                <a:off x="2517973" y="3388987"/>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cxnSp>
          <p:nvCxnSpPr>
            <p:cNvPr id="150" name="Straight Connector 149">
              <a:extLst>
                <a:ext uri="{FF2B5EF4-FFF2-40B4-BE49-F238E27FC236}">
                  <a16:creationId xmlns:a16="http://schemas.microsoft.com/office/drawing/2014/main" id="{67114AB0-863F-9844-8E8A-3422275DE58F}"/>
                </a:ext>
              </a:extLst>
            </p:cNvPr>
            <p:cNvCxnSpPr/>
            <p:nvPr/>
          </p:nvCxnSpPr>
          <p:spPr bwMode="auto">
            <a:xfrm flipV="1">
              <a:off x="1126549" y="1675270"/>
              <a:ext cx="422413" cy="745547"/>
            </a:xfrm>
            <a:prstGeom prst="line">
              <a:avLst/>
            </a:prstGeom>
            <a:noFill/>
            <a:ln w="38100" cap="flat" cmpd="sng" algn="ctr">
              <a:solidFill>
                <a:schemeClr val="tx1"/>
              </a:solidFill>
              <a:prstDash val="solid"/>
              <a:round/>
              <a:headEnd type="none" w="med" len="med"/>
              <a:tailEnd type="triangle" w="med" len="med"/>
            </a:ln>
            <a:effectLst/>
          </p:spPr>
        </p:cxnSp>
        <p:cxnSp>
          <p:nvCxnSpPr>
            <p:cNvPr id="151" name="Straight Connector 150">
              <a:extLst>
                <a:ext uri="{FF2B5EF4-FFF2-40B4-BE49-F238E27FC236}">
                  <a16:creationId xmlns:a16="http://schemas.microsoft.com/office/drawing/2014/main" id="{1E5D7979-8F4E-3544-8822-8B5E633A6804}"/>
                </a:ext>
              </a:extLst>
            </p:cNvPr>
            <p:cNvCxnSpPr/>
            <p:nvPr/>
          </p:nvCxnSpPr>
          <p:spPr bwMode="auto">
            <a:xfrm flipV="1">
              <a:off x="1125392" y="2240524"/>
              <a:ext cx="415762" cy="196951"/>
            </a:xfrm>
            <a:prstGeom prst="line">
              <a:avLst/>
            </a:prstGeom>
            <a:noFill/>
            <a:ln w="38100" cap="flat" cmpd="sng" algn="ctr">
              <a:solidFill>
                <a:schemeClr val="tx1"/>
              </a:solidFill>
              <a:prstDash val="solid"/>
              <a:round/>
              <a:headEnd type="none" w="med" len="med"/>
              <a:tailEnd type="triangle" w="med" len="med"/>
            </a:ln>
            <a:effectLst/>
          </p:spPr>
        </p:cxnSp>
        <p:cxnSp>
          <p:nvCxnSpPr>
            <p:cNvPr id="152" name="Straight Connector 151">
              <a:extLst>
                <a:ext uri="{FF2B5EF4-FFF2-40B4-BE49-F238E27FC236}">
                  <a16:creationId xmlns:a16="http://schemas.microsoft.com/office/drawing/2014/main" id="{B4708D5B-344B-4F45-8172-A66ABE213312}"/>
                </a:ext>
              </a:extLst>
            </p:cNvPr>
            <p:cNvCxnSpPr>
              <a:stCxn id="164" idx="2"/>
            </p:cNvCxnSpPr>
            <p:nvPr/>
          </p:nvCxnSpPr>
          <p:spPr bwMode="auto">
            <a:xfrm>
              <a:off x="1108563" y="2437476"/>
              <a:ext cx="433990" cy="973840"/>
            </a:xfrm>
            <a:prstGeom prst="line">
              <a:avLst/>
            </a:prstGeom>
            <a:noFill/>
            <a:ln w="38100" cap="flat" cmpd="sng" algn="ctr">
              <a:solidFill>
                <a:schemeClr val="tx1"/>
              </a:solidFill>
              <a:prstDash val="solid"/>
              <a:round/>
              <a:headEnd type="none" w="med" len="med"/>
              <a:tailEnd type="triangle" w="med" len="med"/>
            </a:ln>
            <a:effectLst/>
          </p:spPr>
        </p:cxnSp>
        <p:sp>
          <p:nvSpPr>
            <p:cNvPr id="153" name="Oval 97">
              <a:extLst>
                <a:ext uri="{FF2B5EF4-FFF2-40B4-BE49-F238E27FC236}">
                  <a16:creationId xmlns:a16="http://schemas.microsoft.com/office/drawing/2014/main" id="{D7951074-B244-1A44-9508-DB74222D60CB}"/>
                </a:ext>
              </a:extLst>
            </p:cNvPr>
            <p:cNvSpPr>
              <a:spLocks noChangeArrowheads="1"/>
            </p:cNvSpPr>
            <p:nvPr/>
          </p:nvSpPr>
          <p:spPr bwMode="auto">
            <a:xfrm>
              <a:off x="2231437" y="2645490"/>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54" name="Oval 97">
              <a:extLst>
                <a:ext uri="{FF2B5EF4-FFF2-40B4-BE49-F238E27FC236}">
                  <a16:creationId xmlns:a16="http://schemas.microsoft.com/office/drawing/2014/main" id="{09CF7E6E-5FC5-DF4F-89DA-E48E8895B414}"/>
                </a:ext>
              </a:extLst>
            </p:cNvPr>
            <p:cNvSpPr>
              <a:spLocks noChangeArrowheads="1"/>
            </p:cNvSpPr>
            <p:nvPr/>
          </p:nvSpPr>
          <p:spPr bwMode="auto">
            <a:xfrm>
              <a:off x="2231437" y="2790888"/>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55" name="Oval 97">
              <a:extLst>
                <a:ext uri="{FF2B5EF4-FFF2-40B4-BE49-F238E27FC236}">
                  <a16:creationId xmlns:a16="http://schemas.microsoft.com/office/drawing/2014/main" id="{6E54E5DE-70B0-F04C-B31F-B1ABAD4DFAC6}"/>
                </a:ext>
              </a:extLst>
            </p:cNvPr>
            <p:cNvSpPr>
              <a:spLocks noChangeArrowheads="1"/>
            </p:cNvSpPr>
            <p:nvPr/>
          </p:nvSpPr>
          <p:spPr bwMode="auto">
            <a:xfrm>
              <a:off x="2231437" y="2936285"/>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56" name="Line 92">
              <a:extLst>
                <a:ext uri="{FF2B5EF4-FFF2-40B4-BE49-F238E27FC236}">
                  <a16:creationId xmlns:a16="http://schemas.microsoft.com/office/drawing/2014/main" id="{7EB50DC9-4360-BE4B-AE04-2F30196B7E5B}"/>
                </a:ext>
              </a:extLst>
            </p:cNvPr>
            <p:cNvSpPr>
              <a:spLocks noChangeShapeType="1"/>
            </p:cNvSpPr>
            <p:nvPr/>
          </p:nvSpPr>
          <p:spPr bwMode="auto">
            <a:xfrm flipH="1">
              <a:off x="2011230" y="2063096"/>
              <a:ext cx="1738" cy="3806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7" name="Line 94">
              <a:extLst>
                <a:ext uri="{FF2B5EF4-FFF2-40B4-BE49-F238E27FC236}">
                  <a16:creationId xmlns:a16="http://schemas.microsoft.com/office/drawing/2014/main" id="{6ABDDA52-C5D9-274C-B6B8-E8135AC84FAB}"/>
                </a:ext>
              </a:extLst>
            </p:cNvPr>
            <p:cNvSpPr>
              <a:spLocks noChangeShapeType="1"/>
            </p:cNvSpPr>
            <p:nvPr/>
          </p:nvSpPr>
          <p:spPr bwMode="auto">
            <a:xfrm>
              <a:off x="1862705" y="2070172"/>
              <a:ext cx="0" cy="3674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8" name="Rectangle 175" descr="Purple mesh">
              <a:extLst>
                <a:ext uri="{FF2B5EF4-FFF2-40B4-BE49-F238E27FC236}">
                  <a16:creationId xmlns:a16="http://schemas.microsoft.com/office/drawing/2014/main" id="{D3D4BE3F-9996-3947-BE92-8E05767E4BD0}"/>
                </a:ext>
              </a:extLst>
            </p:cNvPr>
            <p:cNvSpPr>
              <a:spLocks noChangeArrowheads="1"/>
            </p:cNvSpPr>
            <p:nvPr/>
          </p:nvSpPr>
          <p:spPr bwMode="auto">
            <a:xfrm rot="5400000">
              <a:off x="1876608" y="2277486"/>
              <a:ext cx="126488" cy="680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59" name="Line 92">
              <a:extLst>
                <a:ext uri="{FF2B5EF4-FFF2-40B4-BE49-F238E27FC236}">
                  <a16:creationId xmlns:a16="http://schemas.microsoft.com/office/drawing/2014/main" id="{82E41EC2-6352-1748-8C18-F1D206868BDB}"/>
                </a:ext>
              </a:extLst>
            </p:cNvPr>
            <p:cNvSpPr>
              <a:spLocks noChangeShapeType="1"/>
            </p:cNvSpPr>
            <p:nvPr/>
          </p:nvSpPr>
          <p:spPr bwMode="auto">
            <a:xfrm flipH="1">
              <a:off x="2025607" y="3224787"/>
              <a:ext cx="1738" cy="3806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94">
              <a:extLst>
                <a:ext uri="{FF2B5EF4-FFF2-40B4-BE49-F238E27FC236}">
                  <a16:creationId xmlns:a16="http://schemas.microsoft.com/office/drawing/2014/main" id="{91E762DD-851B-C04D-842C-808B6706A8C8}"/>
                </a:ext>
              </a:extLst>
            </p:cNvPr>
            <p:cNvSpPr>
              <a:spLocks noChangeShapeType="1"/>
            </p:cNvSpPr>
            <p:nvPr/>
          </p:nvSpPr>
          <p:spPr bwMode="auto">
            <a:xfrm>
              <a:off x="1877082" y="3231863"/>
              <a:ext cx="0" cy="3674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95">
              <a:extLst>
                <a:ext uri="{FF2B5EF4-FFF2-40B4-BE49-F238E27FC236}">
                  <a16:creationId xmlns:a16="http://schemas.microsoft.com/office/drawing/2014/main" id="{713B4166-ECCB-7D43-996A-4B4C6972107A}"/>
                </a:ext>
              </a:extLst>
            </p:cNvPr>
            <p:cNvSpPr>
              <a:spLocks noChangeShapeType="1"/>
            </p:cNvSpPr>
            <p:nvPr/>
          </p:nvSpPr>
          <p:spPr bwMode="auto">
            <a:xfrm>
              <a:off x="1722829" y="3231863"/>
              <a:ext cx="0" cy="3674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Rectangle 174" descr="Purple mesh">
              <a:extLst>
                <a:ext uri="{FF2B5EF4-FFF2-40B4-BE49-F238E27FC236}">
                  <a16:creationId xmlns:a16="http://schemas.microsoft.com/office/drawing/2014/main" id="{0250E7BF-BE35-DE45-8EBF-BEFB7D389C0F}"/>
                </a:ext>
              </a:extLst>
            </p:cNvPr>
            <p:cNvSpPr>
              <a:spLocks noChangeArrowheads="1"/>
            </p:cNvSpPr>
            <p:nvPr/>
          </p:nvSpPr>
          <p:spPr bwMode="auto">
            <a:xfrm rot="5400000">
              <a:off x="1666521" y="3374713"/>
              <a:ext cx="277128" cy="62900"/>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63" name="Rectangle 175" descr="Purple mesh">
              <a:extLst>
                <a:ext uri="{FF2B5EF4-FFF2-40B4-BE49-F238E27FC236}">
                  <a16:creationId xmlns:a16="http://schemas.microsoft.com/office/drawing/2014/main" id="{CB08103A-D17F-C74A-8C5A-07B87C3DE7E9}"/>
                </a:ext>
              </a:extLst>
            </p:cNvPr>
            <p:cNvSpPr>
              <a:spLocks noChangeArrowheads="1"/>
            </p:cNvSpPr>
            <p:nvPr/>
          </p:nvSpPr>
          <p:spPr bwMode="auto">
            <a:xfrm rot="5400000">
              <a:off x="1890985" y="3439177"/>
              <a:ext cx="126488" cy="6808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64" name="AutoShape 119">
              <a:extLst>
                <a:ext uri="{FF2B5EF4-FFF2-40B4-BE49-F238E27FC236}">
                  <a16:creationId xmlns:a16="http://schemas.microsoft.com/office/drawing/2014/main" id="{87E35605-65F2-2D47-B631-C5B49931C881}"/>
                </a:ext>
              </a:extLst>
            </p:cNvPr>
            <p:cNvSpPr>
              <a:spLocks noChangeArrowheads="1"/>
            </p:cNvSpPr>
            <p:nvPr/>
          </p:nvSpPr>
          <p:spPr bwMode="auto">
            <a:xfrm rot="5400000" flipH="1" flipV="1">
              <a:off x="839466" y="2290978"/>
              <a:ext cx="245198" cy="292996"/>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65" name="Group 164">
              <a:extLst>
                <a:ext uri="{FF2B5EF4-FFF2-40B4-BE49-F238E27FC236}">
                  <a16:creationId xmlns:a16="http://schemas.microsoft.com/office/drawing/2014/main" id="{A41FF66A-2A87-4645-B9D9-99AD882A509A}"/>
                </a:ext>
              </a:extLst>
            </p:cNvPr>
            <p:cNvGrpSpPr/>
            <p:nvPr/>
          </p:nvGrpSpPr>
          <p:grpSpPr>
            <a:xfrm>
              <a:off x="0" y="2062002"/>
              <a:ext cx="827564" cy="625424"/>
              <a:chOff x="1129155" y="3830255"/>
              <a:chExt cx="827564" cy="625424"/>
            </a:xfrm>
          </p:grpSpPr>
          <p:cxnSp>
            <p:nvCxnSpPr>
              <p:cNvPr id="173" name="Straight Connector 172">
                <a:extLst>
                  <a:ext uri="{FF2B5EF4-FFF2-40B4-BE49-F238E27FC236}">
                    <a16:creationId xmlns:a16="http://schemas.microsoft.com/office/drawing/2014/main" id="{071E096C-AA15-1447-B9DF-60A9A95DE951}"/>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174" name="TextBox 173">
                <a:extLst>
                  <a:ext uri="{FF2B5EF4-FFF2-40B4-BE49-F238E27FC236}">
                    <a16:creationId xmlns:a16="http://schemas.microsoft.com/office/drawing/2014/main" id="{DB04F213-93A8-D04E-B16D-7B0E81835666}"/>
                  </a:ext>
                </a:extLst>
              </p:cNvPr>
              <p:cNvSpPr txBox="1"/>
              <p:nvPr/>
            </p:nvSpPr>
            <p:spPr>
              <a:xfrm>
                <a:off x="1416376" y="3910306"/>
                <a:ext cx="540343" cy="324923"/>
              </a:xfrm>
              <a:prstGeom prst="rect">
                <a:avLst/>
              </a:prstGeom>
              <a:noFill/>
            </p:spPr>
            <p:txBody>
              <a:bodyPr wrap="none" rtlCol="0">
                <a:spAutoFit/>
              </a:bodyPr>
              <a:lstStyle/>
              <a:p>
                <a:r>
                  <a:rPr lang="en-US" dirty="0"/>
                  <a:t>jobs</a:t>
                </a:r>
              </a:p>
            </p:txBody>
          </p:sp>
          <p:sp>
            <p:nvSpPr>
              <p:cNvPr id="175" name="TextBox 174">
                <a:extLst>
                  <a:ext uri="{FF2B5EF4-FFF2-40B4-BE49-F238E27FC236}">
                    <a16:creationId xmlns:a16="http://schemas.microsoft.com/office/drawing/2014/main" id="{83469039-BABD-8E40-A1D9-A632347A3564}"/>
                  </a:ext>
                </a:extLst>
              </p:cNvPr>
              <p:cNvSpPr txBox="1"/>
              <p:nvPr/>
            </p:nvSpPr>
            <p:spPr>
              <a:xfrm>
                <a:off x="1453746" y="4130755"/>
                <a:ext cx="488029" cy="324924"/>
              </a:xfrm>
              <a:prstGeom prst="rect">
                <a:avLst/>
              </a:prstGeom>
              <a:noFill/>
            </p:spPr>
            <p:txBody>
              <a:bodyPr wrap="none" rtlCol="0">
                <a:spAutoFit/>
              </a:bodyPr>
              <a:lstStyle/>
              <a:p>
                <a:r>
                  <a:rPr lang="en-US" dirty="0"/>
                  <a:t>sec</a:t>
                </a:r>
                <a:endParaRPr lang="en-US" sz="1600" dirty="0"/>
              </a:p>
            </p:txBody>
          </p:sp>
          <p:sp>
            <p:nvSpPr>
              <p:cNvPr id="176" name="Text Box 142">
                <a:extLst>
                  <a:ext uri="{FF2B5EF4-FFF2-40B4-BE49-F238E27FC236}">
                    <a16:creationId xmlns:a16="http://schemas.microsoft.com/office/drawing/2014/main" id="{A81B6462-B72D-8844-8E17-38147D33848B}"/>
                  </a:ext>
                </a:extLst>
              </p:cNvPr>
              <p:cNvSpPr txBox="1">
                <a:spLocks noChangeArrowheads="1"/>
              </p:cNvSpPr>
              <p:nvPr/>
            </p:nvSpPr>
            <p:spPr bwMode="auto">
              <a:xfrm>
                <a:off x="1129155" y="3830255"/>
                <a:ext cx="401967" cy="5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dirty="0">
                    <a:latin typeface="Symbol" panose="05050102010706020507" pitchFamily="18" charset="2"/>
                  </a:rPr>
                  <a:t>l</a:t>
                </a:r>
                <a:endParaRPr lang="en-US" sz="2400" b="0" baseline="-24000" dirty="0"/>
              </a:p>
            </p:txBody>
          </p:sp>
        </p:grpSp>
        <p:graphicFrame>
          <p:nvGraphicFramePr>
            <p:cNvPr id="166" name="Object 165">
              <a:extLst>
                <a:ext uri="{FF2B5EF4-FFF2-40B4-BE49-F238E27FC236}">
                  <a16:creationId xmlns:a16="http://schemas.microsoft.com/office/drawing/2014/main" id="{00B98635-E224-6348-AFE5-B3CECA7FC916}"/>
                </a:ext>
              </a:extLst>
            </p:cNvPr>
            <p:cNvGraphicFramePr>
              <a:graphicFrameLocks noChangeAspect="1"/>
            </p:cNvGraphicFramePr>
            <p:nvPr/>
          </p:nvGraphicFramePr>
          <p:xfrm>
            <a:off x="1067504" y="2736172"/>
            <a:ext cx="347628" cy="601370"/>
          </p:xfrm>
          <a:graphic>
            <a:graphicData uri="http://schemas.openxmlformats.org/presentationml/2006/ole">
              <mc:AlternateContent xmlns:mc="http://schemas.openxmlformats.org/markup-compatibility/2006">
                <mc:Choice xmlns:v="urn:schemas-microsoft-com:vml" Requires="v">
                  <p:oleObj spid="_x0000_s119911" name="Equation" r:id="rId6" imgW="126720" imgH="228600" progId="Equation.DSMT4">
                    <p:embed/>
                  </p:oleObj>
                </mc:Choice>
                <mc:Fallback>
                  <p:oleObj name="Equation" r:id="rId6" imgW="126720" imgH="228600" progId="Equation.DSMT4">
                    <p:embed/>
                    <p:pic>
                      <p:nvPicPr>
                        <p:cNvPr id="190" name="Object 189"/>
                        <p:cNvPicPr/>
                        <p:nvPr/>
                      </p:nvPicPr>
                      <p:blipFill>
                        <a:blip r:embed="rId7"/>
                        <a:stretch>
                          <a:fillRect/>
                        </a:stretch>
                      </p:blipFill>
                      <p:spPr>
                        <a:xfrm>
                          <a:off x="1067504" y="2736172"/>
                          <a:ext cx="347628" cy="601370"/>
                        </a:xfrm>
                        <a:prstGeom prst="rect">
                          <a:avLst/>
                        </a:prstGeom>
                      </p:spPr>
                    </p:pic>
                  </p:oleObj>
                </mc:Fallback>
              </mc:AlternateContent>
            </a:graphicData>
          </a:graphic>
        </p:graphicFrame>
        <p:graphicFrame>
          <p:nvGraphicFramePr>
            <p:cNvPr id="167" name="Object 166">
              <a:extLst>
                <a:ext uri="{FF2B5EF4-FFF2-40B4-BE49-F238E27FC236}">
                  <a16:creationId xmlns:a16="http://schemas.microsoft.com/office/drawing/2014/main" id="{50DCDA58-811A-E340-9322-C5B5084EF486}"/>
                </a:ext>
              </a:extLst>
            </p:cNvPr>
            <p:cNvGraphicFramePr>
              <a:graphicFrameLocks noChangeAspect="1"/>
            </p:cNvGraphicFramePr>
            <p:nvPr/>
          </p:nvGraphicFramePr>
          <p:xfrm>
            <a:off x="1076006" y="1483202"/>
            <a:ext cx="349154" cy="604009"/>
          </p:xfrm>
          <a:graphic>
            <a:graphicData uri="http://schemas.openxmlformats.org/presentationml/2006/ole">
              <mc:AlternateContent xmlns:mc="http://schemas.openxmlformats.org/markup-compatibility/2006">
                <mc:Choice xmlns:v="urn:schemas-microsoft-com:vml" Requires="v">
                  <p:oleObj spid="_x0000_s119912" name="Equation" r:id="rId8" imgW="126720" imgH="228600" progId="Equation.DSMT4">
                    <p:embed/>
                  </p:oleObj>
                </mc:Choice>
                <mc:Fallback>
                  <p:oleObj name="Equation" r:id="rId8" imgW="126720" imgH="228600" progId="Equation.DSMT4">
                    <p:embed/>
                    <p:pic>
                      <p:nvPicPr>
                        <p:cNvPr id="191" name="Object 190"/>
                        <p:cNvPicPr/>
                        <p:nvPr/>
                      </p:nvPicPr>
                      <p:blipFill>
                        <a:blip r:embed="rId7"/>
                        <a:stretch>
                          <a:fillRect/>
                        </a:stretch>
                      </p:blipFill>
                      <p:spPr>
                        <a:xfrm>
                          <a:off x="1076006" y="1483202"/>
                          <a:ext cx="349154" cy="604009"/>
                        </a:xfrm>
                        <a:prstGeom prst="rect">
                          <a:avLst/>
                        </a:prstGeom>
                      </p:spPr>
                    </p:pic>
                  </p:oleObj>
                </mc:Fallback>
              </mc:AlternateContent>
            </a:graphicData>
          </a:graphic>
        </p:graphicFrame>
        <p:sp>
          <p:nvSpPr>
            <p:cNvPr id="168" name="Line 91">
              <a:extLst>
                <a:ext uri="{FF2B5EF4-FFF2-40B4-BE49-F238E27FC236}">
                  <a16:creationId xmlns:a16="http://schemas.microsoft.com/office/drawing/2014/main" id="{640D42A1-3B5D-3F4B-9A6E-83BA59081D9E}"/>
                </a:ext>
              </a:extLst>
            </p:cNvPr>
            <p:cNvSpPr>
              <a:spLocks noChangeShapeType="1"/>
            </p:cNvSpPr>
            <p:nvPr/>
          </p:nvSpPr>
          <p:spPr bwMode="auto">
            <a:xfrm flipV="1">
              <a:off x="1498596" y="1788411"/>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9" name="Line 91">
              <a:extLst>
                <a:ext uri="{FF2B5EF4-FFF2-40B4-BE49-F238E27FC236}">
                  <a16:creationId xmlns:a16="http://schemas.microsoft.com/office/drawing/2014/main" id="{5E835913-0844-7A4D-A1AE-E57975E2C086}"/>
                </a:ext>
              </a:extLst>
            </p:cNvPr>
            <p:cNvSpPr>
              <a:spLocks noChangeShapeType="1"/>
            </p:cNvSpPr>
            <p:nvPr/>
          </p:nvSpPr>
          <p:spPr bwMode="auto">
            <a:xfrm flipV="1">
              <a:off x="1508492" y="2071687"/>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0" name="Line 91">
              <a:extLst>
                <a:ext uri="{FF2B5EF4-FFF2-40B4-BE49-F238E27FC236}">
                  <a16:creationId xmlns:a16="http://schemas.microsoft.com/office/drawing/2014/main" id="{7D3C1834-15F5-3C43-B4F1-CD64E18A99EA}"/>
                </a:ext>
              </a:extLst>
            </p:cNvPr>
            <p:cNvSpPr>
              <a:spLocks noChangeShapeType="1"/>
            </p:cNvSpPr>
            <p:nvPr/>
          </p:nvSpPr>
          <p:spPr bwMode="auto">
            <a:xfrm flipV="1">
              <a:off x="1512450" y="2443781"/>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1" name="Line 91">
              <a:extLst>
                <a:ext uri="{FF2B5EF4-FFF2-40B4-BE49-F238E27FC236}">
                  <a16:creationId xmlns:a16="http://schemas.microsoft.com/office/drawing/2014/main" id="{2062305C-7753-944A-858C-2CA33D0F650B}"/>
                </a:ext>
              </a:extLst>
            </p:cNvPr>
            <p:cNvSpPr>
              <a:spLocks noChangeShapeType="1"/>
            </p:cNvSpPr>
            <p:nvPr/>
          </p:nvSpPr>
          <p:spPr bwMode="auto">
            <a:xfrm flipV="1">
              <a:off x="1534221" y="3237449"/>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91">
              <a:extLst>
                <a:ext uri="{FF2B5EF4-FFF2-40B4-BE49-F238E27FC236}">
                  <a16:creationId xmlns:a16="http://schemas.microsoft.com/office/drawing/2014/main" id="{68568E05-7B85-8E44-8DC9-C05E180891C5}"/>
                </a:ext>
              </a:extLst>
            </p:cNvPr>
            <p:cNvSpPr>
              <a:spLocks noChangeShapeType="1"/>
            </p:cNvSpPr>
            <p:nvPr/>
          </p:nvSpPr>
          <p:spPr bwMode="auto">
            <a:xfrm flipV="1">
              <a:off x="1514428" y="3597667"/>
              <a:ext cx="517583" cy="115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grpSp>
      <p:graphicFrame>
        <p:nvGraphicFramePr>
          <p:cNvPr id="180" name="Object 179">
            <a:extLst>
              <a:ext uri="{FF2B5EF4-FFF2-40B4-BE49-F238E27FC236}">
                <a16:creationId xmlns:a16="http://schemas.microsoft.com/office/drawing/2014/main" id="{08CF5B15-C30B-CE46-A6BD-C1CCBB73CC73}"/>
              </a:ext>
            </a:extLst>
          </p:cNvPr>
          <p:cNvGraphicFramePr>
            <a:graphicFrameLocks noChangeAspect="1"/>
          </p:cNvGraphicFramePr>
          <p:nvPr>
            <p:extLst>
              <p:ext uri="{D42A27DB-BD31-4B8C-83A1-F6EECF244321}">
                <p14:modId xmlns:p14="http://schemas.microsoft.com/office/powerpoint/2010/main" val="1409174156"/>
              </p:ext>
            </p:extLst>
          </p:nvPr>
        </p:nvGraphicFramePr>
        <p:xfrm>
          <a:off x="4617993" y="4202621"/>
          <a:ext cx="988460" cy="909803"/>
        </p:xfrm>
        <a:graphic>
          <a:graphicData uri="http://schemas.openxmlformats.org/presentationml/2006/ole">
            <mc:AlternateContent xmlns:mc="http://schemas.openxmlformats.org/markup-compatibility/2006">
              <mc:Choice xmlns:v="urn:schemas-microsoft-com:vml" Requires="v">
                <p:oleObj spid="_x0000_s119913" name="Equation" r:id="rId9" imgW="507960" imgH="419040" progId="Equation.DSMT4">
                  <p:embed/>
                </p:oleObj>
              </mc:Choice>
              <mc:Fallback>
                <p:oleObj name="Equation" r:id="rId9" imgW="507960" imgH="419040" progId="Equation.DSMT4">
                  <p:embed/>
                  <p:pic>
                    <p:nvPicPr>
                      <p:cNvPr id="203" name="Object 202"/>
                      <p:cNvPicPr/>
                      <p:nvPr/>
                    </p:nvPicPr>
                    <p:blipFill>
                      <a:blip r:embed="rId4"/>
                      <a:stretch>
                        <a:fillRect/>
                      </a:stretch>
                    </p:blipFill>
                    <p:spPr>
                      <a:xfrm>
                        <a:off x="4617993" y="4202621"/>
                        <a:ext cx="988460" cy="909803"/>
                      </a:xfrm>
                      <a:prstGeom prst="rect">
                        <a:avLst/>
                      </a:prstGeom>
                    </p:spPr>
                  </p:pic>
                </p:oleObj>
              </mc:Fallback>
            </mc:AlternateContent>
          </a:graphicData>
        </a:graphic>
      </p:graphicFrame>
      <p:graphicFrame>
        <p:nvGraphicFramePr>
          <p:cNvPr id="181" name="Object 180">
            <a:extLst>
              <a:ext uri="{FF2B5EF4-FFF2-40B4-BE49-F238E27FC236}">
                <a16:creationId xmlns:a16="http://schemas.microsoft.com/office/drawing/2014/main" id="{DAD1B7CB-93C2-0047-A8FE-85611EE7D1A0}"/>
              </a:ext>
            </a:extLst>
          </p:cNvPr>
          <p:cNvGraphicFramePr>
            <a:graphicFrameLocks noChangeAspect="1"/>
          </p:cNvGraphicFramePr>
          <p:nvPr>
            <p:extLst>
              <p:ext uri="{D42A27DB-BD31-4B8C-83A1-F6EECF244321}">
                <p14:modId xmlns:p14="http://schemas.microsoft.com/office/powerpoint/2010/main" val="284975495"/>
              </p:ext>
            </p:extLst>
          </p:nvPr>
        </p:nvGraphicFramePr>
        <p:xfrm>
          <a:off x="9055400" y="3974370"/>
          <a:ext cx="988460" cy="909803"/>
        </p:xfrm>
        <a:graphic>
          <a:graphicData uri="http://schemas.openxmlformats.org/presentationml/2006/ole">
            <mc:AlternateContent xmlns:mc="http://schemas.openxmlformats.org/markup-compatibility/2006">
              <mc:Choice xmlns:v="urn:schemas-microsoft-com:vml" Requires="v">
                <p:oleObj spid="_x0000_s119914" name="Equation" r:id="rId10" imgW="507960" imgH="419040" progId="Equation.DSMT4">
                  <p:embed/>
                </p:oleObj>
              </mc:Choice>
              <mc:Fallback>
                <p:oleObj name="Equation" r:id="rId10" imgW="507960" imgH="419040" progId="Equation.DSMT4">
                  <p:embed/>
                  <p:pic>
                    <p:nvPicPr>
                      <p:cNvPr id="204" name="Object 203"/>
                      <p:cNvPicPr/>
                      <p:nvPr/>
                    </p:nvPicPr>
                    <p:blipFill>
                      <a:blip r:embed="rId4"/>
                      <a:stretch>
                        <a:fillRect/>
                      </a:stretch>
                    </p:blipFill>
                    <p:spPr>
                      <a:xfrm>
                        <a:off x="9055400" y="3974370"/>
                        <a:ext cx="988460" cy="909803"/>
                      </a:xfrm>
                      <a:prstGeom prst="rect">
                        <a:avLst/>
                      </a:prstGeom>
                    </p:spPr>
                  </p:pic>
                </p:oleObj>
              </mc:Fallback>
            </mc:AlternateContent>
          </a:graphicData>
        </a:graphic>
      </p:graphicFrame>
      <p:sp>
        <p:nvSpPr>
          <p:cNvPr id="182" name="TextBox 181">
            <a:extLst>
              <a:ext uri="{FF2B5EF4-FFF2-40B4-BE49-F238E27FC236}">
                <a16:creationId xmlns:a16="http://schemas.microsoft.com/office/drawing/2014/main" id="{6B13BC82-908B-B040-A00D-239A0AAA6DD0}"/>
              </a:ext>
            </a:extLst>
          </p:cNvPr>
          <p:cNvSpPr txBox="1"/>
          <p:nvPr/>
        </p:nvSpPr>
        <p:spPr>
          <a:xfrm>
            <a:off x="7736744" y="695934"/>
            <a:ext cx="3348894" cy="892552"/>
          </a:xfrm>
          <a:prstGeom prst="rect">
            <a:avLst/>
          </a:prstGeom>
          <a:noFill/>
        </p:spPr>
        <p:txBody>
          <a:bodyPr wrap="square" rtlCol="0">
            <a:spAutoFit/>
          </a:bodyPr>
          <a:lstStyle/>
          <a:p>
            <a:r>
              <a:rPr lang="en-US" sz="2400" dirty="0">
                <a:solidFill>
                  <a:srgbClr val="FF2D55"/>
                </a:solidFill>
                <a:latin typeface="Happy Monkey" panose="02000500000000020004" pitchFamily="2" charset="0"/>
              </a:rPr>
              <a:t>Q: Which is best for minimizing </a:t>
            </a:r>
            <a:r>
              <a:rPr lang="en-US" sz="2800" dirty="0">
                <a:solidFill>
                  <a:srgbClr val="FF2D55"/>
                </a:solidFill>
                <a:latin typeface="Happy Monkey" panose="02000500000000020004" pitchFamily="2" charset="0"/>
              </a:rPr>
              <a:t>E[T]</a:t>
            </a:r>
            <a:r>
              <a:rPr lang="en-US" sz="2400" dirty="0">
                <a:solidFill>
                  <a:srgbClr val="FF2D55"/>
                </a:solidFill>
                <a:latin typeface="Happy Monkey" panose="02000500000000020004" pitchFamily="2" charset="0"/>
              </a:rPr>
              <a:t>?</a:t>
            </a:r>
            <a:endParaRPr lang="en-US" sz="1100" dirty="0">
              <a:solidFill>
                <a:srgbClr val="FF2D55"/>
              </a:solidFill>
              <a:latin typeface="Happy Monkey" panose="02000500000000020004" pitchFamily="2" charset="0"/>
            </a:endParaRPr>
          </a:p>
        </p:txBody>
      </p:sp>
      <p:sp>
        <p:nvSpPr>
          <p:cNvPr id="183" name="TextBox 182">
            <a:extLst>
              <a:ext uri="{FF2B5EF4-FFF2-40B4-BE49-F238E27FC236}">
                <a16:creationId xmlns:a16="http://schemas.microsoft.com/office/drawing/2014/main" id="{A2B712FE-E87A-F141-83CD-345684A948C7}"/>
              </a:ext>
            </a:extLst>
          </p:cNvPr>
          <p:cNvSpPr txBox="1"/>
          <p:nvPr/>
        </p:nvSpPr>
        <p:spPr>
          <a:xfrm>
            <a:off x="2239732" y="2160449"/>
            <a:ext cx="982961" cy="400110"/>
          </a:xfrm>
          <a:prstGeom prst="rect">
            <a:avLst/>
          </a:prstGeom>
          <a:noFill/>
        </p:spPr>
        <p:txBody>
          <a:bodyPr wrap="none" rtlCol="0">
            <a:spAutoFit/>
          </a:bodyPr>
          <a:lstStyle/>
          <a:p>
            <a:r>
              <a:rPr lang="en-US" sz="2000" dirty="0">
                <a:solidFill>
                  <a:schemeClr val="bg1">
                    <a:lumMod val="50000"/>
                  </a:schemeClr>
                </a:solidFill>
                <a:latin typeface="Lato" panose="020F0502020204030203" pitchFamily="34" charset="77"/>
              </a:rPr>
              <a:t>M/M/k</a:t>
            </a:r>
          </a:p>
        </p:txBody>
      </p:sp>
      <p:sp>
        <p:nvSpPr>
          <p:cNvPr id="184" name="TextBox 183">
            <a:extLst>
              <a:ext uri="{FF2B5EF4-FFF2-40B4-BE49-F238E27FC236}">
                <a16:creationId xmlns:a16="http://schemas.microsoft.com/office/drawing/2014/main" id="{EEC45826-BD79-984E-9AB1-ACF92968A75E}"/>
              </a:ext>
            </a:extLst>
          </p:cNvPr>
          <p:cNvSpPr txBox="1"/>
          <p:nvPr/>
        </p:nvSpPr>
        <p:spPr>
          <a:xfrm>
            <a:off x="8383544" y="2136019"/>
            <a:ext cx="1420582" cy="400110"/>
          </a:xfrm>
          <a:prstGeom prst="rect">
            <a:avLst/>
          </a:prstGeom>
          <a:noFill/>
        </p:spPr>
        <p:txBody>
          <a:bodyPr wrap="none" rtlCol="0">
            <a:spAutoFit/>
          </a:bodyPr>
          <a:lstStyle/>
          <a:p>
            <a:r>
              <a:rPr lang="en-US" sz="2000" dirty="0">
                <a:solidFill>
                  <a:schemeClr val="bg1">
                    <a:lumMod val="50000"/>
                  </a:schemeClr>
                </a:solidFill>
                <a:latin typeface="Lato" panose="020F0502020204030203" pitchFamily="34" charset="77"/>
              </a:rPr>
              <a:t>M/M/1fast</a:t>
            </a:r>
          </a:p>
        </p:txBody>
      </p:sp>
      <p:sp>
        <p:nvSpPr>
          <p:cNvPr id="185" name="TextBox 184">
            <a:extLst>
              <a:ext uri="{FF2B5EF4-FFF2-40B4-BE49-F238E27FC236}">
                <a16:creationId xmlns:a16="http://schemas.microsoft.com/office/drawing/2014/main" id="{2F73E404-E069-C144-A8AD-B638FA01DB2B}"/>
              </a:ext>
            </a:extLst>
          </p:cNvPr>
          <p:cNvSpPr txBox="1"/>
          <p:nvPr/>
        </p:nvSpPr>
        <p:spPr>
          <a:xfrm>
            <a:off x="5156829" y="2115330"/>
            <a:ext cx="1125629" cy="400110"/>
          </a:xfrm>
          <a:prstGeom prst="rect">
            <a:avLst/>
          </a:prstGeom>
          <a:noFill/>
        </p:spPr>
        <p:txBody>
          <a:bodyPr wrap="none" rtlCol="0">
            <a:spAutoFit/>
          </a:bodyPr>
          <a:lstStyle/>
          <a:p>
            <a:r>
              <a:rPr lang="en-US" sz="2000" dirty="0">
                <a:solidFill>
                  <a:schemeClr val="bg1">
                    <a:lumMod val="50000"/>
                  </a:schemeClr>
                </a:solidFill>
                <a:latin typeface="Lato" panose="020F0502020204030203" pitchFamily="34" charset="77"/>
              </a:rPr>
              <a:t>Splitting</a:t>
            </a:r>
          </a:p>
        </p:txBody>
      </p:sp>
      <p:sp>
        <p:nvSpPr>
          <p:cNvPr id="4" name="Rounded Rectangle 3">
            <a:extLst>
              <a:ext uri="{FF2B5EF4-FFF2-40B4-BE49-F238E27FC236}">
                <a16:creationId xmlns:a16="http://schemas.microsoft.com/office/drawing/2014/main" id="{2420F55E-C8B0-824A-9DE8-A5885A22FE6D}"/>
              </a:ext>
            </a:extLst>
          </p:cNvPr>
          <p:cNvSpPr/>
          <p:nvPr/>
        </p:nvSpPr>
        <p:spPr>
          <a:xfrm>
            <a:off x="794612" y="1901909"/>
            <a:ext cx="3537679" cy="3129636"/>
          </a:xfrm>
          <a:prstGeom prst="roundRect">
            <a:avLst/>
          </a:prstGeom>
          <a:noFill/>
          <a:ln w="317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86" name="Rounded Rectangle 185">
            <a:extLst>
              <a:ext uri="{FF2B5EF4-FFF2-40B4-BE49-F238E27FC236}">
                <a16:creationId xmlns:a16="http://schemas.microsoft.com/office/drawing/2014/main" id="{1915084D-6498-DA47-8CB3-89FF8387C7ED}"/>
              </a:ext>
            </a:extLst>
          </p:cNvPr>
          <p:cNvSpPr/>
          <p:nvPr/>
        </p:nvSpPr>
        <p:spPr>
          <a:xfrm>
            <a:off x="4332994" y="1944108"/>
            <a:ext cx="3537679" cy="3129636"/>
          </a:xfrm>
          <a:prstGeom prst="roundRect">
            <a:avLst/>
          </a:prstGeom>
          <a:noFill/>
          <a:ln w="317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ounded Rectangle 186">
            <a:extLst>
              <a:ext uri="{FF2B5EF4-FFF2-40B4-BE49-F238E27FC236}">
                <a16:creationId xmlns:a16="http://schemas.microsoft.com/office/drawing/2014/main" id="{035CB9D8-74D5-244C-95BB-F80D24DAD3C4}"/>
              </a:ext>
            </a:extLst>
          </p:cNvPr>
          <p:cNvSpPr/>
          <p:nvPr/>
        </p:nvSpPr>
        <p:spPr>
          <a:xfrm>
            <a:off x="7904256" y="1871087"/>
            <a:ext cx="3537679" cy="3129636"/>
          </a:xfrm>
          <a:prstGeom prst="roundRect">
            <a:avLst/>
          </a:prstGeom>
          <a:noFill/>
          <a:ln w="317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88" name="Object 187">
            <a:extLst>
              <a:ext uri="{FF2B5EF4-FFF2-40B4-BE49-F238E27FC236}">
                <a16:creationId xmlns:a16="http://schemas.microsoft.com/office/drawing/2014/main" id="{CFA4EB8F-2D05-BD44-B002-3FB629240C05}"/>
              </a:ext>
            </a:extLst>
          </p:cNvPr>
          <p:cNvGraphicFramePr>
            <a:graphicFrameLocks noChangeAspect="1"/>
          </p:cNvGraphicFramePr>
          <p:nvPr>
            <p:extLst>
              <p:ext uri="{D42A27DB-BD31-4B8C-83A1-F6EECF244321}">
                <p14:modId xmlns:p14="http://schemas.microsoft.com/office/powerpoint/2010/main" val="1125028261"/>
              </p:ext>
            </p:extLst>
          </p:nvPr>
        </p:nvGraphicFramePr>
        <p:xfrm>
          <a:off x="6509085" y="5723737"/>
          <a:ext cx="2849562" cy="784225"/>
        </p:xfrm>
        <a:graphic>
          <a:graphicData uri="http://schemas.openxmlformats.org/presentationml/2006/ole">
            <mc:AlternateContent xmlns:mc="http://schemas.openxmlformats.org/markup-compatibility/2006">
              <mc:Choice xmlns:v="urn:schemas-microsoft-com:vml" Requires="v">
                <p:oleObj spid="_x0000_s119915" name="Equation" r:id="rId11" imgW="1523880" imgH="419040" progId="Equation.DSMT4">
                  <p:embed/>
                </p:oleObj>
              </mc:Choice>
              <mc:Fallback>
                <p:oleObj name="Equation" r:id="rId11" imgW="1523880" imgH="419040" progId="Equation.DSMT4">
                  <p:embed/>
                  <p:pic>
                    <p:nvPicPr>
                      <p:cNvPr id="108" name="Object 107">
                        <a:extLst>
                          <a:ext uri="{FF2B5EF4-FFF2-40B4-BE49-F238E27FC236}">
                            <a16:creationId xmlns:a16="http://schemas.microsoft.com/office/drawing/2014/main" id="{5BC504D1-8B62-F44F-B28E-0B8EE10030EE}"/>
                          </a:ext>
                        </a:extLst>
                      </p:cNvPr>
                      <p:cNvPicPr>
                        <a:picLocks noChangeAspect="1" noChangeArrowheads="1"/>
                      </p:cNvPicPr>
                      <p:nvPr/>
                    </p:nvPicPr>
                    <p:blipFill>
                      <a:blip r:embed="rId12"/>
                      <a:srcRect/>
                      <a:stretch>
                        <a:fillRect/>
                      </a:stretch>
                    </p:blipFill>
                    <p:spPr bwMode="auto">
                      <a:xfrm>
                        <a:off x="6509085" y="5723737"/>
                        <a:ext cx="2849562"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6" name="Straight Arrow Connector 5">
            <a:extLst>
              <a:ext uri="{FF2B5EF4-FFF2-40B4-BE49-F238E27FC236}">
                <a16:creationId xmlns:a16="http://schemas.microsoft.com/office/drawing/2014/main" id="{B5CEC135-EE91-6444-8FAC-4F950075DA95}"/>
              </a:ext>
            </a:extLst>
          </p:cNvPr>
          <p:cNvCxnSpPr>
            <a:cxnSpLocks/>
            <a:endCxn id="186" idx="2"/>
          </p:cNvCxnSpPr>
          <p:nvPr/>
        </p:nvCxnSpPr>
        <p:spPr>
          <a:xfrm flipH="1" flipV="1">
            <a:off x="6101834" y="5073744"/>
            <a:ext cx="1491760" cy="687441"/>
          </a:xfrm>
          <a:prstGeom prst="straightConnector1">
            <a:avLst/>
          </a:prstGeom>
          <a:ln w="28575">
            <a:solidFill>
              <a:srgbClr val="FF2D55"/>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43F080CC-B97B-3342-ABB3-1FB820B738CC}"/>
              </a:ext>
            </a:extLst>
          </p:cNvPr>
          <p:cNvCxnSpPr>
            <a:cxnSpLocks/>
          </p:cNvCxnSpPr>
          <p:nvPr/>
        </p:nvCxnSpPr>
        <p:spPr>
          <a:xfrm flipV="1">
            <a:off x="7645218" y="5104735"/>
            <a:ext cx="2055594" cy="656450"/>
          </a:xfrm>
          <a:prstGeom prst="straightConnector1">
            <a:avLst/>
          </a:prstGeom>
          <a:ln w="28575">
            <a:solidFill>
              <a:srgbClr val="FF2D5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029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83" grpId="0"/>
      <p:bldP spid="184" grpId="0"/>
      <p:bldP spid="18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813A8CB8-7E41-6A4E-A070-B8B4A199DEB9}"/>
              </a:ext>
            </a:extLst>
          </p:cNvPr>
          <p:cNvGrpSpPr/>
          <p:nvPr/>
        </p:nvGrpSpPr>
        <p:grpSpPr>
          <a:xfrm>
            <a:off x="4212769" y="1956498"/>
            <a:ext cx="4877501" cy="2907487"/>
            <a:chOff x="1046186" y="1622973"/>
            <a:chExt cx="6442700" cy="3821051"/>
          </a:xfrm>
        </p:grpSpPr>
        <p:pic>
          <p:nvPicPr>
            <p:cNvPr id="114" name="Picture 113">
              <a:extLst>
                <a:ext uri="{FF2B5EF4-FFF2-40B4-BE49-F238E27FC236}">
                  <a16:creationId xmlns:a16="http://schemas.microsoft.com/office/drawing/2014/main" id="{20BAF9F5-89DA-414F-AA2F-B608E3358E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5272" y="1828800"/>
              <a:ext cx="5656158" cy="3391747"/>
            </a:xfrm>
            <a:prstGeom prst="rect">
              <a:avLst/>
            </a:prstGeom>
          </p:spPr>
        </p:pic>
        <p:sp>
          <p:nvSpPr>
            <p:cNvPr id="115" name="Rectangle 114">
              <a:extLst>
                <a:ext uri="{FF2B5EF4-FFF2-40B4-BE49-F238E27FC236}">
                  <a16:creationId xmlns:a16="http://schemas.microsoft.com/office/drawing/2014/main" id="{960C26F3-2940-5B46-A2D3-A6B7C2ABCC31}"/>
                </a:ext>
              </a:extLst>
            </p:cNvPr>
            <p:cNvSpPr/>
            <p:nvPr/>
          </p:nvSpPr>
          <p:spPr bwMode="auto">
            <a:xfrm>
              <a:off x="5970187" y="2563550"/>
              <a:ext cx="1518699" cy="1510748"/>
            </a:xfrm>
            <a:prstGeom prst="rect">
              <a:avLst/>
            </a:prstGeom>
            <a:solidFill>
              <a:schemeClr val="bg1"/>
            </a:solidFill>
            <a:ln w="28575" cap="flat" cmpd="sng" algn="ctr">
              <a:no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grpSp>
          <p:nvGrpSpPr>
            <p:cNvPr id="188" name="Group 187">
              <a:extLst>
                <a:ext uri="{FF2B5EF4-FFF2-40B4-BE49-F238E27FC236}">
                  <a16:creationId xmlns:a16="http://schemas.microsoft.com/office/drawing/2014/main" id="{341F8B9C-C9C2-9F42-8D53-39F441E499C4}"/>
                </a:ext>
              </a:extLst>
            </p:cNvPr>
            <p:cNvGrpSpPr/>
            <p:nvPr/>
          </p:nvGrpSpPr>
          <p:grpSpPr>
            <a:xfrm>
              <a:off x="1046186" y="1622973"/>
              <a:ext cx="5317349" cy="3821051"/>
              <a:chOff x="1046186" y="1622973"/>
              <a:chExt cx="5317349" cy="3821051"/>
            </a:xfrm>
          </p:grpSpPr>
          <p:sp>
            <p:nvSpPr>
              <p:cNvPr id="189" name="TextBox 188">
                <a:extLst>
                  <a:ext uri="{FF2B5EF4-FFF2-40B4-BE49-F238E27FC236}">
                    <a16:creationId xmlns:a16="http://schemas.microsoft.com/office/drawing/2014/main" id="{6A4454A9-F1C0-9C4B-9E3E-AE6CFD4F9F56}"/>
                  </a:ext>
                </a:extLst>
              </p:cNvPr>
              <p:cNvSpPr txBox="1"/>
              <p:nvPr/>
            </p:nvSpPr>
            <p:spPr>
              <a:xfrm>
                <a:off x="2343092" y="4333407"/>
                <a:ext cx="1853393" cy="461665"/>
              </a:xfrm>
              <a:prstGeom prst="rect">
                <a:avLst/>
              </a:prstGeom>
              <a:noFill/>
            </p:spPr>
            <p:txBody>
              <a:bodyPr wrap="none" rtlCol="0">
                <a:spAutoFit/>
              </a:bodyPr>
              <a:lstStyle/>
              <a:p>
                <a:r>
                  <a:rPr lang="en-US" sz="2400" dirty="0">
                    <a:solidFill>
                      <a:schemeClr val="accent6"/>
                    </a:solidFill>
                  </a:rPr>
                  <a:t>M/M/1fast</a:t>
                </a:r>
              </a:p>
            </p:txBody>
          </p:sp>
          <p:sp>
            <p:nvSpPr>
              <p:cNvPr id="190" name="TextBox 189">
                <a:extLst>
                  <a:ext uri="{FF2B5EF4-FFF2-40B4-BE49-F238E27FC236}">
                    <a16:creationId xmlns:a16="http://schemas.microsoft.com/office/drawing/2014/main" id="{A730692E-AFCB-F04E-9621-6E6B50A12F76}"/>
                  </a:ext>
                </a:extLst>
              </p:cNvPr>
              <p:cNvSpPr txBox="1"/>
              <p:nvPr/>
            </p:nvSpPr>
            <p:spPr>
              <a:xfrm>
                <a:off x="2447819" y="3339081"/>
                <a:ext cx="1418978" cy="461665"/>
              </a:xfrm>
              <a:prstGeom prst="rect">
                <a:avLst/>
              </a:prstGeom>
              <a:noFill/>
            </p:spPr>
            <p:txBody>
              <a:bodyPr wrap="none" rtlCol="0">
                <a:spAutoFit/>
              </a:bodyPr>
              <a:lstStyle/>
              <a:p>
                <a:r>
                  <a:rPr lang="en-US" sz="2400" dirty="0">
                    <a:solidFill>
                      <a:srgbClr val="800080"/>
                    </a:solidFill>
                  </a:rPr>
                  <a:t>M/M/10</a:t>
                </a:r>
              </a:p>
            </p:txBody>
          </p:sp>
          <p:sp>
            <p:nvSpPr>
              <p:cNvPr id="191" name="Rectangle 190">
                <a:extLst>
                  <a:ext uri="{FF2B5EF4-FFF2-40B4-BE49-F238E27FC236}">
                    <a16:creationId xmlns:a16="http://schemas.microsoft.com/office/drawing/2014/main" id="{1A850261-3B3F-6540-9511-FC3FC385EF0F}"/>
                  </a:ext>
                </a:extLst>
              </p:cNvPr>
              <p:cNvSpPr/>
              <p:nvPr/>
            </p:nvSpPr>
            <p:spPr bwMode="auto">
              <a:xfrm>
                <a:off x="1390650" y="1993900"/>
                <a:ext cx="431800" cy="3124200"/>
              </a:xfrm>
              <a:prstGeom prst="rect">
                <a:avLst/>
              </a:prstGeom>
              <a:solidFill>
                <a:schemeClr val="bg1"/>
              </a:solidFill>
              <a:ln w="2857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92" name="Rectangle 191">
                <a:extLst>
                  <a:ext uri="{FF2B5EF4-FFF2-40B4-BE49-F238E27FC236}">
                    <a16:creationId xmlns:a16="http://schemas.microsoft.com/office/drawing/2014/main" id="{BF08A0EE-8F7F-0946-BF39-EB70EE462F31}"/>
                  </a:ext>
                </a:extLst>
              </p:cNvPr>
              <p:cNvSpPr/>
              <p:nvPr/>
            </p:nvSpPr>
            <p:spPr bwMode="auto">
              <a:xfrm rot="16200000">
                <a:off x="4254500" y="3282950"/>
                <a:ext cx="304800" cy="3822700"/>
              </a:xfrm>
              <a:prstGeom prst="rect">
                <a:avLst/>
              </a:prstGeom>
              <a:solidFill>
                <a:schemeClr val="bg1"/>
              </a:solidFill>
              <a:ln w="28575" cap="flat" cmpd="sng" algn="ctr">
                <a:no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93" name="TextBox 192">
                <a:extLst>
                  <a:ext uri="{FF2B5EF4-FFF2-40B4-BE49-F238E27FC236}">
                    <a16:creationId xmlns:a16="http://schemas.microsoft.com/office/drawing/2014/main" id="{A04214BF-85ED-6543-B8F7-CC194CA26888}"/>
                  </a:ext>
                </a:extLst>
              </p:cNvPr>
              <p:cNvSpPr txBox="1"/>
              <p:nvPr/>
            </p:nvSpPr>
            <p:spPr>
              <a:xfrm>
                <a:off x="1108842" y="1622973"/>
                <a:ext cx="864339" cy="523220"/>
              </a:xfrm>
              <a:prstGeom prst="rect">
                <a:avLst/>
              </a:prstGeom>
              <a:solidFill>
                <a:schemeClr val="bg1"/>
              </a:solidFill>
            </p:spPr>
            <p:txBody>
              <a:bodyPr wrap="none" rtlCol="0">
                <a:spAutoFit/>
              </a:bodyPr>
              <a:lstStyle/>
              <a:p>
                <a:r>
                  <a:rPr lang="en-US" dirty="0">
                    <a:solidFill>
                      <a:schemeClr val="tx1"/>
                    </a:solidFill>
                    <a:latin typeface="Symbol" panose="05050102010706020507" pitchFamily="18" charset="2"/>
                  </a:rPr>
                  <a:t>E[T]</a:t>
                </a:r>
              </a:p>
            </p:txBody>
          </p:sp>
          <p:sp>
            <p:nvSpPr>
              <p:cNvPr id="194" name="TextBox 193">
                <a:extLst>
                  <a:ext uri="{FF2B5EF4-FFF2-40B4-BE49-F238E27FC236}">
                    <a16:creationId xmlns:a16="http://schemas.microsoft.com/office/drawing/2014/main" id="{B466EFDF-9F3F-3444-BA2F-907C9CE48AB4}"/>
                  </a:ext>
                </a:extLst>
              </p:cNvPr>
              <p:cNvSpPr txBox="1"/>
              <p:nvPr/>
            </p:nvSpPr>
            <p:spPr>
              <a:xfrm>
                <a:off x="5981699" y="4696112"/>
                <a:ext cx="381836" cy="523220"/>
              </a:xfrm>
              <a:prstGeom prst="rect">
                <a:avLst/>
              </a:prstGeom>
              <a:solidFill>
                <a:schemeClr val="bg1"/>
              </a:solidFill>
            </p:spPr>
            <p:txBody>
              <a:bodyPr wrap="none" rtlCol="0">
                <a:spAutoFit/>
              </a:bodyPr>
              <a:lstStyle/>
              <a:p>
                <a:r>
                  <a:rPr lang="en-US" dirty="0">
                    <a:solidFill>
                      <a:schemeClr val="tx1"/>
                    </a:solidFill>
                    <a:latin typeface="Symbol" panose="05050102010706020507" pitchFamily="18" charset="2"/>
                  </a:rPr>
                  <a:t>l</a:t>
                </a:r>
              </a:p>
            </p:txBody>
          </p:sp>
          <p:sp>
            <p:nvSpPr>
              <p:cNvPr id="195" name="TextBox 194">
                <a:extLst>
                  <a:ext uri="{FF2B5EF4-FFF2-40B4-BE49-F238E27FC236}">
                    <a16:creationId xmlns:a16="http://schemas.microsoft.com/office/drawing/2014/main" id="{6C3ED59E-C451-CF42-B5EA-F6A116E3A870}"/>
                  </a:ext>
                </a:extLst>
              </p:cNvPr>
              <p:cNvSpPr txBox="1"/>
              <p:nvPr/>
            </p:nvSpPr>
            <p:spPr>
              <a:xfrm>
                <a:off x="1105017" y="2474319"/>
                <a:ext cx="562975" cy="400110"/>
              </a:xfrm>
              <a:prstGeom prst="rect">
                <a:avLst/>
              </a:prstGeom>
              <a:noFill/>
            </p:spPr>
            <p:txBody>
              <a:bodyPr wrap="none" rtlCol="0">
                <a:spAutoFit/>
              </a:bodyPr>
              <a:lstStyle/>
              <a:p>
                <a:r>
                  <a:rPr lang="en-US" sz="2000" b="0" dirty="0">
                    <a:solidFill>
                      <a:schemeClr val="tx1"/>
                    </a:solidFill>
                  </a:rPr>
                  <a:t>2.0</a:t>
                </a:r>
              </a:p>
            </p:txBody>
          </p:sp>
          <p:sp>
            <p:nvSpPr>
              <p:cNvPr id="196" name="TextBox 195">
                <a:extLst>
                  <a:ext uri="{FF2B5EF4-FFF2-40B4-BE49-F238E27FC236}">
                    <a16:creationId xmlns:a16="http://schemas.microsoft.com/office/drawing/2014/main" id="{D8DD8888-3D8F-7341-B4CD-7C07C4EC46ED}"/>
                  </a:ext>
                </a:extLst>
              </p:cNvPr>
              <p:cNvSpPr txBox="1"/>
              <p:nvPr/>
            </p:nvSpPr>
            <p:spPr>
              <a:xfrm>
                <a:off x="1046186" y="3685651"/>
                <a:ext cx="521297" cy="400110"/>
              </a:xfrm>
              <a:prstGeom prst="rect">
                <a:avLst/>
              </a:prstGeom>
              <a:noFill/>
            </p:spPr>
            <p:txBody>
              <a:bodyPr wrap="none" rtlCol="0">
                <a:spAutoFit/>
              </a:bodyPr>
              <a:lstStyle/>
              <a:p>
                <a:r>
                  <a:rPr lang="en-US" sz="2000" b="0" dirty="0">
                    <a:solidFill>
                      <a:schemeClr val="tx1"/>
                    </a:solidFill>
                  </a:rPr>
                  <a:t>1.0</a:t>
                </a:r>
              </a:p>
            </p:txBody>
          </p:sp>
          <p:sp>
            <p:nvSpPr>
              <p:cNvPr id="197" name="TextBox 196">
                <a:extLst>
                  <a:ext uri="{FF2B5EF4-FFF2-40B4-BE49-F238E27FC236}">
                    <a16:creationId xmlns:a16="http://schemas.microsoft.com/office/drawing/2014/main" id="{F8556694-A7EE-0346-91BB-D9F2FF928A22}"/>
                  </a:ext>
                </a:extLst>
              </p:cNvPr>
              <p:cNvSpPr txBox="1"/>
              <p:nvPr/>
            </p:nvSpPr>
            <p:spPr>
              <a:xfrm>
                <a:off x="2510615" y="5043914"/>
                <a:ext cx="341760" cy="400110"/>
              </a:xfrm>
              <a:prstGeom prst="rect">
                <a:avLst/>
              </a:prstGeom>
              <a:noFill/>
            </p:spPr>
            <p:txBody>
              <a:bodyPr wrap="none" rtlCol="0">
                <a:spAutoFit/>
              </a:bodyPr>
              <a:lstStyle/>
              <a:p>
                <a:r>
                  <a:rPr lang="en-US" sz="2000" b="0" dirty="0">
                    <a:solidFill>
                      <a:schemeClr val="tx1"/>
                    </a:solidFill>
                  </a:rPr>
                  <a:t>2</a:t>
                </a:r>
              </a:p>
            </p:txBody>
          </p:sp>
          <p:sp>
            <p:nvSpPr>
              <p:cNvPr id="198" name="TextBox 197">
                <a:extLst>
                  <a:ext uri="{FF2B5EF4-FFF2-40B4-BE49-F238E27FC236}">
                    <a16:creationId xmlns:a16="http://schemas.microsoft.com/office/drawing/2014/main" id="{55F188C4-D917-394A-9994-8AE8CA3B07F2}"/>
                  </a:ext>
                </a:extLst>
              </p:cNvPr>
              <p:cNvSpPr txBox="1"/>
              <p:nvPr/>
            </p:nvSpPr>
            <p:spPr>
              <a:xfrm>
                <a:off x="3322972" y="5043914"/>
                <a:ext cx="341760" cy="400110"/>
              </a:xfrm>
              <a:prstGeom prst="rect">
                <a:avLst/>
              </a:prstGeom>
              <a:noFill/>
            </p:spPr>
            <p:txBody>
              <a:bodyPr wrap="none" rtlCol="0">
                <a:spAutoFit/>
              </a:bodyPr>
              <a:lstStyle/>
              <a:p>
                <a:r>
                  <a:rPr lang="en-US" sz="2000" b="0" dirty="0">
                    <a:solidFill>
                      <a:schemeClr val="tx1"/>
                    </a:solidFill>
                  </a:rPr>
                  <a:t>4</a:t>
                </a:r>
              </a:p>
            </p:txBody>
          </p:sp>
          <p:sp>
            <p:nvSpPr>
              <p:cNvPr id="199" name="TextBox 198">
                <a:extLst>
                  <a:ext uri="{FF2B5EF4-FFF2-40B4-BE49-F238E27FC236}">
                    <a16:creationId xmlns:a16="http://schemas.microsoft.com/office/drawing/2014/main" id="{D84C0632-CE8F-C045-83F1-A512EC230D35}"/>
                  </a:ext>
                </a:extLst>
              </p:cNvPr>
              <p:cNvSpPr txBox="1"/>
              <p:nvPr/>
            </p:nvSpPr>
            <p:spPr>
              <a:xfrm>
                <a:off x="4135330" y="5043914"/>
                <a:ext cx="341760" cy="400110"/>
              </a:xfrm>
              <a:prstGeom prst="rect">
                <a:avLst/>
              </a:prstGeom>
              <a:noFill/>
            </p:spPr>
            <p:txBody>
              <a:bodyPr wrap="none" rtlCol="0">
                <a:spAutoFit/>
              </a:bodyPr>
              <a:lstStyle/>
              <a:p>
                <a:r>
                  <a:rPr lang="en-US" sz="2000" b="0" dirty="0">
                    <a:solidFill>
                      <a:schemeClr val="tx1"/>
                    </a:solidFill>
                  </a:rPr>
                  <a:t>6</a:t>
                </a:r>
              </a:p>
            </p:txBody>
          </p:sp>
          <p:sp>
            <p:nvSpPr>
              <p:cNvPr id="200" name="TextBox 199">
                <a:extLst>
                  <a:ext uri="{FF2B5EF4-FFF2-40B4-BE49-F238E27FC236}">
                    <a16:creationId xmlns:a16="http://schemas.microsoft.com/office/drawing/2014/main" id="{D33B69C0-560A-7B40-A73E-E9C411260E3F}"/>
                  </a:ext>
                </a:extLst>
              </p:cNvPr>
              <p:cNvSpPr txBox="1"/>
              <p:nvPr/>
            </p:nvSpPr>
            <p:spPr>
              <a:xfrm>
                <a:off x="4947687" y="5043914"/>
                <a:ext cx="341760" cy="400110"/>
              </a:xfrm>
              <a:prstGeom prst="rect">
                <a:avLst/>
              </a:prstGeom>
              <a:noFill/>
            </p:spPr>
            <p:txBody>
              <a:bodyPr wrap="none" rtlCol="0">
                <a:spAutoFit/>
              </a:bodyPr>
              <a:lstStyle/>
              <a:p>
                <a:r>
                  <a:rPr lang="en-US" sz="2000" b="0" dirty="0">
                    <a:solidFill>
                      <a:schemeClr val="tx1"/>
                    </a:solidFill>
                  </a:rPr>
                  <a:t>8</a:t>
                </a:r>
              </a:p>
            </p:txBody>
          </p:sp>
          <p:sp>
            <p:nvSpPr>
              <p:cNvPr id="201" name="TextBox 200">
                <a:extLst>
                  <a:ext uri="{FF2B5EF4-FFF2-40B4-BE49-F238E27FC236}">
                    <a16:creationId xmlns:a16="http://schemas.microsoft.com/office/drawing/2014/main" id="{8409C21A-1ECE-9F41-AC68-BF2BEEB00176}"/>
                  </a:ext>
                </a:extLst>
              </p:cNvPr>
              <p:cNvSpPr txBox="1"/>
              <p:nvPr/>
            </p:nvSpPr>
            <p:spPr>
              <a:xfrm>
                <a:off x="5760046" y="5043914"/>
                <a:ext cx="457176" cy="400110"/>
              </a:xfrm>
              <a:prstGeom prst="rect">
                <a:avLst/>
              </a:prstGeom>
              <a:noFill/>
            </p:spPr>
            <p:txBody>
              <a:bodyPr wrap="none" rtlCol="0">
                <a:spAutoFit/>
              </a:bodyPr>
              <a:lstStyle/>
              <a:p>
                <a:r>
                  <a:rPr lang="en-US" sz="2000" b="0" dirty="0">
                    <a:solidFill>
                      <a:schemeClr val="tx1"/>
                    </a:solidFill>
                  </a:rPr>
                  <a:t>10</a:t>
                </a:r>
              </a:p>
            </p:txBody>
          </p:sp>
          <p:sp>
            <p:nvSpPr>
              <p:cNvPr id="202" name="TextBox 201">
                <a:extLst>
                  <a:ext uri="{FF2B5EF4-FFF2-40B4-BE49-F238E27FC236}">
                    <a16:creationId xmlns:a16="http://schemas.microsoft.com/office/drawing/2014/main" id="{CE80DDED-A295-4944-8BAC-ED5793CBD949}"/>
                  </a:ext>
                </a:extLst>
              </p:cNvPr>
              <p:cNvSpPr txBox="1"/>
              <p:nvPr/>
            </p:nvSpPr>
            <p:spPr>
              <a:xfrm>
                <a:off x="1085294" y="4269087"/>
                <a:ext cx="721389" cy="525829"/>
              </a:xfrm>
              <a:prstGeom prst="rect">
                <a:avLst/>
              </a:prstGeom>
              <a:noFill/>
            </p:spPr>
            <p:txBody>
              <a:bodyPr wrap="square" rtlCol="0">
                <a:spAutoFit/>
              </a:bodyPr>
              <a:lstStyle/>
              <a:p>
                <a:r>
                  <a:rPr lang="en-US" sz="2000" b="0" dirty="0">
                    <a:solidFill>
                      <a:schemeClr val="tx1"/>
                    </a:solidFill>
                  </a:rPr>
                  <a:t>0.5</a:t>
                </a:r>
              </a:p>
            </p:txBody>
          </p:sp>
          <p:sp>
            <p:nvSpPr>
              <p:cNvPr id="203" name="Freeform 202">
                <a:extLst>
                  <a:ext uri="{FF2B5EF4-FFF2-40B4-BE49-F238E27FC236}">
                    <a16:creationId xmlns:a16="http://schemas.microsoft.com/office/drawing/2014/main" id="{6EDBEF0F-1332-4C4A-92C9-48FCD883F40B}"/>
                  </a:ext>
                </a:extLst>
              </p:cNvPr>
              <p:cNvSpPr/>
              <p:nvPr/>
            </p:nvSpPr>
            <p:spPr bwMode="auto">
              <a:xfrm>
                <a:off x="1796995" y="2130950"/>
                <a:ext cx="3896140" cy="1734977"/>
              </a:xfrm>
              <a:custGeom>
                <a:avLst/>
                <a:gdLst>
                  <a:gd name="connsiteX0" fmla="*/ 0 w 3896140"/>
                  <a:gd name="connsiteY0" fmla="*/ 1709530 h 1734976"/>
                  <a:gd name="connsiteX1" fmla="*/ 1423284 w 3896140"/>
                  <a:gd name="connsiteY1" fmla="*/ 1733384 h 1734976"/>
                  <a:gd name="connsiteX2" fmla="*/ 2782957 w 3896140"/>
                  <a:gd name="connsiteY2" fmla="*/ 1669773 h 1734976"/>
                  <a:gd name="connsiteX3" fmla="*/ 3427013 w 3896140"/>
                  <a:gd name="connsiteY3" fmla="*/ 1391478 h 1734976"/>
                  <a:gd name="connsiteX4" fmla="*/ 3753016 w 3896140"/>
                  <a:gd name="connsiteY4" fmla="*/ 922351 h 1734976"/>
                  <a:gd name="connsiteX5" fmla="*/ 3896140 w 3896140"/>
                  <a:gd name="connsiteY5" fmla="*/ 0 h 173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96140" h="1734976">
                    <a:moveTo>
                      <a:pt x="0" y="1709530"/>
                    </a:moveTo>
                    <a:cubicBezTo>
                      <a:pt x="479729" y="1724770"/>
                      <a:pt x="959458" y="1740010"/>
                      <a:pt x="1423284" y="1733384"/>
                    </a:cubicBezTo>
                    <a:cubicBezTo>
                      <a:pt x="1887110" y="1726758"/>
                      <a:pt x="2449002" y="1726757"/>
                      <a:pt x="2782957" y="1669773"/>
                    </a:cubicBezTo>
                    <a:cubicBezTo>
                      <a:pt x="3116912" y="1612789"/>
                      <a:pt x="3265337" y="1516048"/>
                      <a:pt x="3427013" y="1391478"/>
                    </a:cubicBezTo>
                    <a:cubicBezTo>
                      <a:pt x="3588689" y="1266908"/>
                      <a:pt x="3674828" y="1154264"/>
                      <a:pt x="3753016" y="922351"/>
                    </a:cubicBezTo>
                    <a:cubicBezTo>
                      <a:pt x="3831204" y="690438"/>
                      <a:pt x="3863672" y="345219"/>
                      <a:pt x="3896140" y="0"/>
                    </a:cubicBezTo>
                  </a:path>
                </a:pathLst>
              </a:custGeom>
              <a:noFill/>
              <a:ln w="38100" cap="flat" cmpd="sng" algn="ctr">
                <a:solidFill>
                  <a:srgbClr val="660066"/>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204" name="Freeform 203">
                <a:extLst>
                  <a:ext uri="{FF2B5EF4-FFF2-40B4-BE49-F238E27FC236}">
                    <a16:creationId xmlns:a16="http://schemas.microsoft.com/office/drawing/2014/main" id="{EAF3E837-2867-2245-AC2D-F928C74A8B0E}"/>
                  </a:ext>
                </a:extLst>
              </p:cNvPr>
              <p:cNvSpPr/>
              <p:nvPr/>
            </p:nvSpPr>
            <p:spPr bwMode="auto">
              <a:xfrm>
                <a:off x="1812897" y="2115046"/>
                <a:ext cx="3983604" cy="2759103"/>
              </a:xfrm>
              <a:custGeom>
                <a:avLst/>
                <a:gdLst>
                  <a:gd name="connsiteX0" fmla="*/ 0 w 3983604"/>
                  <a:gd name="connsiteY0" fmla="*/ 2759103 h 2759103"/>
                  <a:gd name="connsiteX1" fmla="*/ 787180 w 3983604"/>
                  <a:gd name="connsiteY1" fmla="*/ 2751151 h 2759103"/>
                  <a:gd name="connsiteX2" fmla="*/ 1590261 w 3983604"/>
                  <a:gd name="connsiteY2" fmla="*/ 2695492 h 2759103"/>
                  <a:gd name="connsiteX3" fmla="*/ 2544418 w 3983604"/>
                  <a:gd name="connsiteY3" fmla="*/ 2592125 h 2759103"/>
                  <a:gd name="connsiteX4" fmla="*/ 3283889 w 3983604"/>
                  <a:gd name="connsiteY4" fmla="*/ 2345635 h 2759103"/>
                  <a:gd name="connsiteX5" fmla="*/ 3633746 w 3983604"/>
                  <a:gd name="connsiteY5" fmla="*/ 1940118 h 2759103"/>
                  <a:gd name="connsiteX6" fmla="*/ 3856383 w 3983604"/>
                  <a:gd name="connsiteY6" fmla="*/ 1184744 h 2759103"/>
                  <a:gd name="connsiteX7" fmla="*/ 3983604 w 3983604"/>
                  <a:gd name="connsiteY7" fmla="*/ 0 h 2759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3604" h="2759103">
                    <a:moveTo>
                      <a:pt x="0" y="2759103"/>
                    </a:moveTo>
                    <a:lnTo>
                      <a:pt x="787180" y="2751151"/>
                    </a:lnTo>
                    <a:cubicBezTo>
                      <a:pt x="1052223" y="2740549"/>
                      <a:pt x="1297388" y="2721996"/>
                      <a:pt x="1590261" y="2695492"/>
                    </a:cubicBezTo>
                    <a:cubicBezTo>
                      <a:pt x="1883134" y="2668988"/>
                      <a:pt x="2262147" y="2650434"/>
                      <a:pt x="2544418" y="2592125"/>
                    </a:cubicBezTo>
                    <a:cubicBezTo>
                      <a:pt x="2826689" y="2533816"/>
                      <a:pt x="3102334" y="2454303"/>
                      <a:pt x="3283889" y="2345635"/>
                    </a:cubicBezTo>
                    <a:cubicBezTo>
                      <a:pt x="3465444" y="2236967"/>
                      <a:pt x="3538330" y="2133600"/>
                      <a:pt x="3633746" y="1940118"/>
                    </a:cubicBezTo>
                    <a:cubicBezTo>
                      <a:pt x="3729162" y="1746636"/>
                      <a:pt x="3798073" y="1508097"/>
                      <a:pt x="3856383" y="1184744"/>
                    </a:cubicBezTo>
                    <a:cubicBezTo>
                      <a:pt x="3914693" y="861391"/>
                      <a:pt x="3949148" y="430695"/>
                      <a:pt x="3983604" y="0"/>
                    </a:cubicBezTo>
                  </a:path>
                </a:pathLst>
              </a:custGeom>
              <a:noFill/>
              <a:ln w="3810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pic>
            <p:nvPicPr>
              <p:cNvPr id="205" name="Picture 11" descr="C:\Users\harchol\AppData\Local\Microsoft\Windows\Temporary Internet Files\Content.IE5\L89T4114\7LLlY5[1].png">
                <a:extLst>
                  <a:ext uri="{FF2B5EF4-FFF2-40B4-BE49-F238E27FC236}">
                    <a16:creationId xmlns:a16="http://schemas.microsoft.com/office/drawing/2014/main" id="{4541341C-404E-A24E-9F14-BF9660C3D51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7629" y="3384331"/>
                <a:ext cx="710407" cy="452077"/>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7" descr="C:\Users\harchol\AppData\Local\Microsoft\Windows\Temporary Internet Files\Content.IE5\L89T4114\brown-bunny-illustration[1].jpg">
                <a:extLst>
                  <a:ext uri="{FF2B5EF4-FFF2-40B4-BE49-F238E27FC236}">
                    <a16:creationId xmlns:a16="http://schemas.microsoft.com/office/drawing/2014/main" id="{CCB459CC-D696-D54F-A52B-3D388FDFB5A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1842576" y="4202089"/>
                <a:ext cx="538015" cy="639726"/>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11" descr="C:\Users\harchol\AppData\Local\Microsoft\Windows\Temporary Internet Files\Content.IE5\L89T4114\7LLlY5[1].png">
                <a:extLst>
                  <a:ext uri="{FF2B5EF4-FFF2-40B4-BE49-F238E27FC236}">
                    <a16:creationId xmlns:a16="http://schemas.microsoft.com/office/drawing/2014/main" id="{FFB8D0E5-F560-9D49-BD8F-0F98E853551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2884" y="3042744"/>
                <a:ext cx="710407" cy="452077"/>
              </a:xfrm>
              <a:prstGeom prst="rect">
                <a:avLst/>
              </a:prstGeom>
              <a:noFill/>
              <a:extLst>
                <a:ext uri="{909E8E84-426E-40DD-AFC4-6F175D3DCCD1}">
                  <a14:hiddenFill xmlns:a14="http://schemas.microsoft.com/office/drawing/2010/main">
                    <a:solidFill>
                      <a:srgbClr val="FFFFFF"/>
                    </a:solidFill>
                  </a14:hiddenFill>
                </a:ext>
              </a:extLst>
            </p:spPr>
          </p:pic>
          <p:sp>
            <p:nvSpPr>
              <p:cNvPr id="208" name="TextBox 207">
                <a:extLst>
                  <a:ext uri="{FF2B5EF4-FFF2-40B4-BE49-F238E27FC236}">
                    <a16:creationId xmlns:a16="http://schemas.microsoft.com/office/drawing/2014/main" id="{EA67E011-5108-244E-93CC-7F3712BFF4BE}"/>
                  </a:ext>
                </a:extLst>
              </p:cNvPr>
              <p:cNvSpPr txBox="1"/>
              <p:nvPr/>
            </p:nvSpPr>
            <p:spPr>
              <a:xfrm>
                <a:off x="1085293" y="3068726"/>
                <a:ext cx="521297" cy="400110"/>
              </a:xfrm>
              <a:prstGeom prst="rect">
                <a:avLst/>
              </a:prstGeom>
              <a:noFill/>
            </p:spPr>
            <p:txBody>
              <a:bodyPr wrap="none" rtlCol="0">
                <a:spAutoFit/>
              </a:bodyPr>
              <a:lstStyle/>
              <a:p>
                <a:r>
                  <a:rPr lang="en-US" sz="2000" b="0" dirty="0">
                    <a:solidFill>
                      <a:schemeClr val="tx1"/>
                    </a:solidFill>
                  </a:rPr>
                  <a:t>1.5</a:t>
                </a:r>
              </a:p>
            </p:txBody>
          </p:sp>
          <p:sp>
            <p:nvSpPr>
              <p:cNvPr id="209" name="Rectangle 208">
                <a:extLst>
                  <a:ext uri="{FF2B5EF4-FFF2-40B4-BE49-F238E27FC236}">
                    <a16:creationId xmlns:a16="http://schemas.microsoft.com/office/drawing/2014/main" id="{E7BB5813-5DAA-DE40-B31B-0324DEE2BD03}"/>
                  </a:ext>
                </a:extLst>
              </p:cNvPr>
              <p:cNvSpPr/>
              <p:nvPr/>
            </p:nvSpPr>
            <p:spPr bwMode="auto">
              <a:xfrm>
                <a:off x="1798596" y="2142306"/>
                <a:ext cx="4120738" cy="2861954"/>
              </a:xfrm>
              <a:prstGeom prst="rect">
                <a:avLst/>
              </a:prstGeom>
              <a:noFill/>
              <a:ln w="3810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dirty="0">
                  <a:ln>
                    <a:noFill/>
                  </a:ln>
                  <a:solidFill>
                    <a:schemeClr val="accent2"/>
                  </a:solidFill>
                  <a:effectLst/>
                  <a:latin typeface="Comic Sans MS" pitchFamily="66" charset="0"/>
                </a:endParaRPr>
              </a:p>
            </p:txBody>
          </p:sp>
        </p:grpSp>
      </p:grpSp>
      <p:sp>
        <p:nvSpPr>
          <p:cNvPr id="12289" name="Rectangle 2">
            <a:extLst>
              <a:ext uri="{FF2B5EF4-FFF2-40B4-BE49-F238E27FC236}">
                <a16:creationId xmlns:a16="http://schemas.microsoft.com/office/drawing/2014/main" id="{8B07EEBE-402D-454C-85B1-93D994475A2D}"/>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Many </a:t>
            </a: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slow or 1 fast</a:t>
            </a:r>
          </a:p>
        </p:txBody>
      </p:sp>
      <p:graphicFrame>
        <p:nvGraphicFramePr>
          <p:cNvPr id="45" name="Object 44">
            <a:extLst>
              <a:ext uri="{FF2B5EF4-FFF2-40B4-BE49-F238E27FC236}">
                <a16:creationId xmlns:a16="http://schemas.microsoft.com/office/drawing/2014/main" id="{620C4DEE-413F-7746-B5AB-F3ACF3E15392}"/>
              </a:ext>
            </a:extLst>
          </p:cNvPr>
          <p:cNvGraphicFramePr>
            <a:graphicFrameLocks noChangeAspect="1"/>
          </p:cNvGraphicFramePr>
          <p:nvPr>
            <p:extLst>
              <p:ext uri="{D42A27DB-BD31-4B8C-83A1-F6EECF244321}">
                <p14:modId xmlns:p14="http://schemas.microsoft.com/office/powerpoint/2010/main" val="3410841334"/>
              </p:ext>
            </p:extLst>
          </p:nvPr>
        </p:nvGraphicFramePr>
        <p:xfrm>
          <a:off x="1293157" y="4090920"/>
          <a:ext cx="988460" cy="909803"/>
        </p:xfrm>
        <a:graphic>
          <a:graphicData uri="http://schemas.openxmlformats.org/presentationml/2006/ole">
            <mc:AlternateContent xmlns:mc="http://schemas.openxmlformats.org/markup-compatibility/2006">
              <mc:Choice xmlns:v="urn:schemas-microsoft-com:vml" Requires="v">
                <p:oleObj spid="_x0000_s122913" name="Equation" r:id="rId6" imgW="507960" imgH="419040" progId="Equation.DSMT4">
                  <p:embed/>
                </p:oleObj>
              </mc:Choice>
              <mc:Fallback>
                <p:oleObj name="Equation" r:id="rId6" imgW="507960" imgH="419040" progId="Equation.DSMT4">
                  <p:embed/>
                  <p:pic>
                    <p:nvPicPr>
                      <p:cNvPr id="45" name="Object 44">
                        <a:extLst>
                          <a:ext uri="{FF2B5EF4-FFF2-40B4-BE49-F238E27FC236}">
                            <a16:creationId xmlns:a16="http://schemas.microsoft.com/office/drawing/2014/main" id="{620C4DEE-413F-7746-B5AB-F3ACF3E15392}"/>
                          </a:ext>
                        </a:extLst>
                      </p:cNvPr>
                      <p:cNvPicPr/>
                      <p:nvPr/>
                    </p:nvPicPr>
                    <p:blipFill>
                      <a:blip r:embed="rId7"/>
                      <a:stretch>
                        <a:fillRect/>
                      </a:stretch>
                    </p:blipFill>
                    <p:spPr>
                      <a:xfrm>
                        <a:off x="1293157" y="4090920"/>
                        <a:ext cx="988460" cy="909803"/>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EDE2E54A-4ABC-B24C-A6A4-C065EDE7AE32}"/>
              </a:ext>
            </a:extLst>
          </p:cNvPr>
          <p:cNvGrpSpPr/>
          <p:nvPr/>
        </p:nvGrpSpPr>
        <p:grpSpPr>
          <a:xfrm>
            <a:off x="8853585" y="3343918"/>
            <a:ext cx="2475643" cy="626042"/>
            <a:chOff x="6506432" y="2372132"/>
            <a:chExt cx="2637568" cy="656729"/>
          </a:xfrm>
        </p:grpSpPr>
        <p:sp>
          <p:nvSpPr>
            <p:cNvPr id="47" name="AutoShape 119">
              <a:extLst>
                <a:ext uri="{FF2B5EF4-FFF2-40B4-BE49-F238E27FC236}">
                  <a16:creationId xmlns:a16="http://schemas.microsoft.com/office/drawing/2014/main" id="{46647518-B486-C24A-BC16-9E4D8F1FCBCC}"/>
                </a:ext>
              </a:extLst>
            </p:cNvPr>
            <p:cNvSpPr>
              <a:spLocks noChangeArrowheads="1"/>
            </p:cNvSpPr>
            <p:nvPr/>
          </p:nvSpPr>
          <p:spPr bwMode="auto">
            <a:xfrm rot="5400000" flipH="1" flipV="1">
              <a:off x="7376706" y="2586916"/>
              <a:ext cx="225404" cy="277165"/>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91">
              <a:extLst>
                <a:ext uri="{FF2B5EF4-FFF2-40B4-BE49-F238E27FC236}">
                  <a16:creationId xmlns:a16="http://schemas.microsoft.com/office/drawing/2014/main" id="{AE246ED0-7D36-804C-A50E-1385BCFF9B1A}"/>
                </a:ext>
              </a:extLst>
            </p:cNvPr>
            <p:cNvSpPr>
              <a:spLocks noChangeShapeType="1"/>
            </p:cNvSpPr>
            <p:nvPr/>
          </p:nvSpPr>
          <p:spPr bwMode="auto">
            <a:xfrm>
              <a:off x="7683336" y="2446317"/>
              <a:ext cx="602425" cy="55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92">
              <a:extLst>
                <a:ext uri="{FF2B5EF4-FFF2-40B4-BE49-F238E27FC236}">
                  <a16:creationId xmlns:a16="http://schemas.microsoft.com/office/drawing/2014/main" id="{21F7B06B-0518-4945-9D9A-585EEB1FE91A}"/>
                </a:ext>
              </a:extLst>
            </p:cNvPr>
            <p:cNvSpPr>
              <a:spLocks noChangeShapeType="1"/>
            </p:cNvSpPr>
            <p:nvPr/>
          </p:nvSpPr>
          <p:spPr bwMode="auto">
            <a:xfrm flipH="1">
              <a:off x="8271536" y="2441707"/>
              <a:ext cx="2310" cy="51852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3">
              <a:extLst>
                <a:ext uri="{FF2B5EF4-FFF2-40B4-BE49-F238E27FC236}">
                  <a16:creationId xmlns:a16="http://schemas.microsoft.com/office/drawing/2014/main" id="{36D6C7E7-7E9E-5F4E-9A24-77E125ADC916}"/>
                </a:ext>
              </a:extLst>
            </p:cNvPr>
            <p:cNvSpPr>
              <a:spLocks noChangeShapeType="1"/>
            </p:cNvSpPr>
            <p:nvPr/>
          </p:nvSpPr>
          <p:spPr bwMode="auto">
            <a:xfrm flipV="1">
              <a:off x="7695212" y="2951844"/>
              <a:ext cx="587797" cy="511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94">
              <a:extLst>
                <a:ext uri="{FF2B5EF4-FFF2-40B4-BE49-F238E27FC236}">
                  <a16:creationId xmlns:a16="http://schemas.microsoft.com/office/drawing/2014/main" id="{49648BC3-D46B-7244-AC95-19FD48ADA755}"/>
                </a:ext>
              </a:extLst>
            </p:cNvPr>
            <p:cNvSpPr>
              <a:spLocks noChangeShapeType="1"/>
            </p:cNvSpPr>
            <p:nvPr/>
          </p:nvSpPr>
          <p:spPr bwMode="auto">
            <a:xfrm>
              <a:off x="8074081" y="245134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95">
              <a:extLst>
                <a:ext uri="{FF2B5EF4-FFF2-40B4-BE49-F238E27FC236}">
                  <a16:creationId xmlns:a16="http://schemas.microsoft.com/office/drawing/2014/main" id="{1B4E1B98-7208-F646-A905-578BBA6800A3}"/>
                </a:ext>
              </a:extLst>
            </p:cNvPr>
            <p:cNvSpPr>
              <a:spLocks noChangeShapeType="1"/>
            </p:cNvSpPr>
            <p:nvPr/>
          </p:nvSpPr>
          <p:spPr bwMode="auto">
            <a:xfrm>
              <a:off x="7869013" y="245134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Rectangle 145" descr="Purple mesh">
              <a:extLst>
                <a:ext uri="{FF2B5EF4-FFF2-40B4-BE49-F238E27FC236}">
                  <a16:creationId xmlns:a16="http://schemas.microsoft.com/office/drawing/2014/main" id="{6BBB9A72-24C3-E94F-921E-5311891631F8}"/>
                </a:ext>
              </a:extLst>
            </p:cNvPr>
            <p:cNvSpPr>
              <a:spLocks noChangeArrowheads="1"/>
            </p:cNvSpPr>
            <p:nvPr/>
          </p:nvSpPr>
          <p:spPr bwMode="auto">
            <a:xfrm rot="5400000">
              <a:off x="7621276" y="2690674"/>
              <a:ext cx="290905" cy="82759"/>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5" name="Rectangle 174" descr="Purple mesh">
              <a:extLst>
                <a:ext uri="{FF2B5EF4-FFF2-40B4-BE49-F238E27FC236}">
                  <a16:creationId xmlns:a16="http://schemas.microsoft.com/office/drawing/2014/main" id="{1E14FB2E-D4D6-DD45-A8BB-49C6CFC3A061}"/>
                </a:ext>
              </a:extLst>
            </p:cNvPr>
            <p:cNvSpPr>
              <a:spLocks noChangeArrowheads="1"/>
            </p:cNvSpPr>
            <p:nvPr/>
          </p:nvSpPr>
          <p:spPr bwMode="auto">
            <a:xfrm rot="5400000">
              <a:off x="7789625" y="2646953"/>
              <a:ext cx="377483" cy="8362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6" name="Rectangle 175" descr="Purple mesh">
              <a:extLst>
                <a:ext uri="{FF2B5EF4-FFF2-40B4-BE49-F238E27FC236}">
                  <a16:creationId xmlns:a16="http://schemas.microsoft.com/office/drawing/2014/main" id="{04BD0639-FAE7-5F48-B32C-9131239E707F}"/>
                </a:ext>
              </a:extLst>
            </p:cNvPr>
            <p:cNvSpPr>
              <a:spLocks noChangeArrowheads="1"/>
            </p:cNvSpPr>
            <p:nvPr/>
          </p:nvSpPr>
          <p:spPr bwMode="auto">
            <a:xfrm rot="5400000">
              <a:off x="8090497" y="2734846"/>
              <a:ext cx="172292" cy="90517"/>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nvGrpSpPr>
            <p:cNvPr id="57" name="Group 56">
              <a:extLst>
                <a:ext uri="{FF2B5EF4-FFF2-40B4-BE49-F238E27FC236}">
                  <a16:creationId xmlns:a16="http://schemas.microsoft.com/office/drawing/2014/main" id="{B647B098-253D-F44F-8A9A-C2323749BE04}"/>
                </a:ext>
              </a:extLst>
            </p:cNvPr>
            <p:cNvGrpSpPr/>
            <p:nvPr/>
          </p:nvGrpSpPr>
          <p:grpSpPr>
            <a:xfrm>
              <a:off x="8179719" y="2395396"/>
              <a:ext cx="964281" cy="633465"/>
              <a:chOff x="5823095" y="1132764"/>
              <a:chExt cx="1737309" cy="982993"/>
            </a:xfrm>
          </p:grpSpPr>
          <p:sp>
            <p:nvSpPr>
              <p:cNvPr id="63" name="Text Box 142">
                <a:extLst>
                  <a:ext uri="{FF2B5EF4-FFF2-40B4-BE49-F238E27FC236}">
                    <a16:creationId xmlns:a16="http://schemas.microsoft.com/office/drawing/2014/main" id="{E72D9DCC-ABC6-CC42-AAD9-BE5D5D1D469C}"/>
                  </a:ext>
                </a:extLst>
              </p:cNvPr>
              <p:cNvSpPr txBox="1">
                <a:spLocks noChangeArrowheads="1"/>
              </p:cNvSpPr>
              <p:nvPr/>
            </p:nvSpPr>
            <p:spPr bwMode="auto">
              <a:xfrm>
                <a:off x="5823095" y="1163839"/>
                <a:ext cx="1320636" cy="95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b="0" dirty="0"/>
                  <a:t>k</a:t>
                </a:r>
                <a:r>
                  <a:rPr lang="en-US" dirty="0">
                    <a:latin typeface="Symbol" panose="05050102010706020507" pitchFamily="18" charset="2"/>
                  </a:rPr>
                  <a:t>m</a:t>
                </a:r>
                <a:endParaRPr lang="en-US" sz="2400" b="0" baseline="-24000" dirty="0"/>
              </a:p>
            </p:txBody>
          </p:sp>
          <p:sp>
            <p:nvSpPr>
              <p:cNvPr id="64" name="Oval 97">
                <a:extLst>
                  <a:ext uri="{FF2B5EF4-FFF2-40B4-BE49-F238E27FC236}">
                    <a16:creationId xmlns:a16="http://schemas.microsoft.com/office/drawing/2014/main" id="{137A76B2-D20F-6E44-9516-88607429C1E0}"/>
                  </a:ext>
                </a:extLst>
              </p:cNvPr>
              <p:cNvSpPr>
                <a:spLocks noChangeArrowheads="1"/>
              </p:cNvSpPr>
              <p:nvPr/>
            </p:nvSpPr>
            <p:spPr bwMode="auto">
              <a:xfrm>
                <a:off x="6015062" y="1132764"/>
                <a:ext cx="1084810" cy="908266"/>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65" name="Line 98">
                <a:extLst>
                  <a:ext uri="{FF2B5EF4-FFF2-40B4-BE49-F238E27FC236}">
                    <a16:creationId xmlns:a16="http://schemas.microsoft.com/office/drawing/2014/main" id="{5C391499-9C7C-BC46-BE85-1CCB5B174F02}"/>
                  </a:ext>
                </a:extLst>
              </p:cNvPr>
              <p:cNvSpPr>
                <a:spLocks noChangeShapeType="1"/>
              </p:cNvSpPr>
              <p:nvPr/>
            </p:nvSpPr>
            <p:spPr bwMode="auto">
              <a:xfrm flipV="1">
                <a:off x="7114271" y="1561910"/>
                <a:ext cx="446133" cy="17541"/>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58" name="Group 57">
              <a:extLst>
                <a:ext uri="{FF2B5EF4-FFF2-40B4-BE49-F238E27FC236}">
                  <a16:creationId xmlns:a16="http://schemas.microsoft.com/office/drawing/2014/main" id="{4048EE37-05BC-AD4B-998F-31E8AB023D19}"/>
                </a:ext>
              </a:extLst>
            </p:cNvPr>
            <p:cNvGrpSpPr/>
            <p:nvPr/>
          </p:nvGrpSpPr>
          <p:grpSpPr>
            <a:xfrm>
              <a:off x="6506432" y="2372132"/>
              <a:ext cx="834075" cy="623363"/>
              <a:chOff x="1129155" y="3830255"/>
              <a:chExt cx="834075" cy="623363"/>
            </a:xfrm>
          </p:grpSpPr>
          <p:cxnSp>
            <p:nvCxnSpPr>
              <p:cNvPr id="59" name="Straight Connector 58">
                <a:extLst>
                  <a:ext uri="{FF2B5EF4-FFF2-40B4-BE49-F238E27FC236}">
                    <a16:creationId xmlns:a16="http://schemas.microsoft.com/office/drawing/2014/main" id="{7280CEAC-D0BC-2544-8A89-93612384FFA5}"/>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5B89BE27-0913-D148-AA9C-78D51C9C2BFF}"/>
                  </a:ext>
                </a:extLst>
              </p:cNvPr>
              <p:cNvSpPr txBox="1"/>
              <p:nvPr/>
            </p:nvSpPr>
            <p:spPr>
              <a:xfrm>
                <a:off x="1416376" y="3910306"/>
                <a:ext cx="546854" cy="322864"/>
              </a:xfrm>
              <a:prstGeom prst="rect">
                <a:avLst/>
              </a:prstGeom>
              <a:noFill/>
            </p:spPr>
            <p:txBody>
              <a:bodyPr wrap="none" rtlCol="0">
                <a:spAutoFit/>
              </a:bodyPr>
              <a:lstStyle/>
              <a:p>
                <a:r>
                  <a:rPr lang="en-US" dirty="0"/>
                  <a:t>jobs</a:t>
                </a:r>
              </a:p>
            </p:txBody>
          </p:sp>
          <p:sp>
            <p:nvSpPr>
              <p:cNvPr id="61" name="TextBox 60">
                <a:extLst>
                  <a:ext uri="{FF2B5EF4-FFF2-40B4-BE49-F238E27FC236}">
                    <a16:creationId xmlns:a16="http://schemas.microsoft.com/office/drawing/2014/main" id="{A3A0551F-A823-CE4B-8A7D-96D02068EC09}"/>
                  </a:ext>
                </a:extLst>
              </p:cNvPr>
              <p:cNvSpPr txBox="1"/>
              <p:nvPr/>
            </p:nvSpPr>
            <p:spPr>
              <a:xfrm>
                <a:off x="1453746" y="4130755"/>
                <a:ext cx="493910" cy="322863"/>
              </a:xfrm>
              <a:prstGeom prst="rect">
                <a:avLst/>
              </a:prstGeom>
              <a:noFill/>
            </p:spPr>
            <p:txBody>
              <a:bodyPr wrap="none" rtlCol="0">
                <a:spAutoFit/>
              </a:bodyPr>
              <a:lstStyle/>
              <a:p>
                <a:r>
                  <a:rPr lang="en-US" dirty="0"/>
                  <a:t>sec</a:t>
                </a:r>
                <a:endParaRPr lang="en-US" sz="1600" dirty="0"/>
              </a:p>
            </p:txBody>
          </p:sp>
          <p:sp>
            <p:nvSpPr>
              <p:cNvPr id="62" name="Text Box 142">
                <a:extLst>
                  <a:ext uri="{FF2B5EF4-FFF2-40B4-BE49-F238E27FC236}">
                    <a16:creationId xmlns:a16="http://schemas.microsoft.com/office/drawing/2014/main" id="{23D9AF1E-25B9-BE4A-A56B-D084EB0A3D20}"/>
                  </a:ext>
                </a:extLst>
              </p:cNvPr>
              <p:cNvSpPr txBox="1">
                <a:spLocks noChangeArrowheads="1"/>
              </p:cNvSpPr>
              <p:nvPr/>
            </p:nvSpPr>
            <p:spPr bwMode="auto">
              <a:xfrm>
                <a:off x="1129155" y="3830255"/>
                <a:ext cx="406811" cy="54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dirty="0">
                    <a:latin typeface="Symbol" panose="05050102010706020507" pitchFamily="18" charset="2"/>
                  </a:rPr>
                  <a:t>l</a:t>
                </a:r>
                <a:endParaRPr lang="en-US" sz="2400" b="0" baseline="-24000" dirty="0"/>
              </a:p>
            </p:txBody>
          </p:sp>
        </p:grpSp>
      </p:grpSp>
      <p:grpSp>
        <p:nvGrpSpPr>
          <p:cNvPr id="66" name="Group 65">
            <a:extLst>
              <a:ext uri="{FF2B5EF4-FFF2-40B4-BE49-F238E27FC236}">
                <a16:creationId xmlns:a16="http://schemas.microsoft.com/office/drawing/2014/main" id="{CF89BACF-28B8-D94A-A464-82581023A689}"/>
              </a:ext>
            </a:extLst>
          </p:cNvPr>
          <p:cNvGrpSpPr/>
          <p:nvPr/>
        </p:nvGrpSpPr>
        <p:grpSpPr>
          <a:xfrm>
            <a:off x="775969" y="2388974"/>
            <a:ext cx="2762032" cy="2392296"/>
            <a:chOff x="3223502" y="1261016"/>
            <a:chExt cx="2987293" cy="2402631"/>
          </a:xfrm>
        </p:grpSpPr>
        <p:sp>
          <p:nvSpPr>
            <p:cNvPr id="67" name="Text Box 142">
              <a:extLst>
                <a:ext uri="{FF2B5EF4-FFF2-40B4-BE49-F238E27FC236}">
                  <a16:creationId xmlns:a16="http://schemas.microsoft.com/office/drawing/2014/main" id="{4B7D6B6E-01C1-8F49-841D-CC94355290DC}"/>
                </a:ext>
              </a:extLst>
            </p:cNvPr>
            <p:cNvSpPr txBox="1">
              <a:spLocks noChangeArrowheads="1"/>
            </p:cNvSpPr>
            <p:nvPr/>
          </p:nvSpPr>
          <p:spPr bwMode="auto">
            <a:xfrm>
              <a:off x="5431676" y="1261016"/>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68" name="Oval 97">
              <a:extLst>
                <a:ext uri="{FF2B5EF4-FFF2-40B4-BE49-F238E27FC236}">
                  <a16:creationId xmlns:a16="http://schemas.microsoft.com/office/drawing/2014/main" id="{3FACB81D-6E4D-1D4B-B3EE-A6372F0BBFF1}"/>
                </a:ext>
              </a:extLst>
            </p:cNvPr>
            <p:cNvSpPr>
              <a:spLocks noChangeArrowheads="1"/>
            </p:cNvSpPr>
            <p:nvPr/>
          </p:nvSpPr>
          <p:spPr bwMode="auto">
            <a:xfrm>
              <a:off x="5475670" y="1382915"/>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69" name="Line 91">
              <a:extLst>
                <a:ext uri="{FF2B5EF4-FFF2-40B4-BE49-F238E27FC236}">
                  <a16:creationId xmlns:a16="http://schemas.microsoft.com/office/drawing/2014/main" id="{F8181CD0-D49C-9747-86CC-3AD708D245E4}"/>
                </a:ext>
              </a:extLst>
            </p:cNvPr>
            <p:cNvSpPr>
              <a:spLocks noChangeShapeType="1"/>
            </p:cNvSpPr>
            <p:nvPr/>
          </p:nvSpPr>
          <p:spPr bwMode="auto">
            <a:xfrm>
              <a:off x="4293577" y="2223176"/>
              <a:ext cx="826884" cy="538"/>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3">
              <a:extLst>
                <a:ext uri="{FF2B5EF4-FFF2-40B4-BE49-F238E27FC236}">
                  <a16:creationId xmlns:a16="http://schemas.microsoft.com/office/drawing/2014/main" id="{E0C3E338-94BF-4D43-B8AC-8A23B3FB2B82}"/>
                </a:ext>
              </a:extLst>
            </p:cNvPr>
            <p:cNvSpPr>
              <a:spLocks noChangeShapeType="1"/>
            </p:cNvSpPr>
            <p:nvPr/>
          </p:nvSpPr>
          <p:spPr bwMode="auto">
            <a:xfrm>
              <a:off x="4293577" y="2723651"/>
              <a:ext cx="824131" cy="23"/>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4">
              <a:extLst>
                <a:ext uri="{FF2B5EF4-FFF2-40B4-BE49-F238E27FC236}">
                  <a16:creationId xmlns:a16="http://schemas.microsoft.com/office/drawing/2014/main" id="{F8941BD2-7E66-BD43-A54C-B40AC6D6E8A7}"/>
                </a:ext>
              </a:extLst>
            </p:cNvPr>
            <p:cNvSpPr>
              <a:spLocks noChangeShapeType="1"/>
            </p:cNvSpPr>
            <p:nvPr/>
          </p:nvSpPr>
          <p:spPr bwMode="auto">
            <a:xfrm>
              <a:off x="4908781"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5">
              <a:extLst>
                <a:ext uri="{FF2B5EF4-FFF2-40B4-BE49-F238E27FC236}">
                  <a16:creationId xmlns:a16="http://schemas.microsoft.com/office/drawing/2014/main" id="{11590D9A-40B5-5E48-BFD6-318B7E493E5B}"/>
                </a:ext>
              </a:extLst>
            </p:cNvPr>
            <p:cNvSpPr>
              <a:spLocks noChangeShapeType="1"/>
            </p:cNvSpPr>
            <p:nvPr/>
          </p:nvSpPr>
          <p:spPr bwMode="auto">
            <a:xfrm>
              <a:off x="4703713"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6">
              <a:extLst>
                <a:ext uri="{FF2B5EF4-FFF2-40B4-BE49-F238E27FC236}">
                  <a16:creationId xmlns:a16="http://schemas.microsoft.com/office/drawing/2014/main" id="{E51C6573-482B-2F4B-A1AD-DA8149562485}"/>
                </a:ext>
              </a:extLst>
            </p:cNvPr>
            <p:cNvSpPr>
              <a:spLocks noChangeShapeType="1"/>
            </p:cNvSpPr>
            <p:nvPr/>
          </p:nvSpPr>
          <p:spPr bwMode="auto">
            <a:xfrm>
              <a:off x="4498645"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Rectangle 145" descr="Purple mesh">
              <a:extLst>
                <a:ext uri="{FF2B5EF4-FFF2-40B4-BE49-F238E27FC236}">
                  <a16:creationId xmlns:a16="http://schemas.microsoft.com/office/drawing/2014/main" id="{A4501113-1B46-214E-BF1A-3EDD4DF48E13}"/>
                </a:ext>
              </a:extLst>
            </p:cNvPr>
            <p:cNvSpPr>
              <a:spLocks noChangeArrowheads="1"/>
            </p:cNvSpPr>
            <p:nvPr/>
          </p:nvSpPr>
          <p:spPr bwMode="auto">
            <a:xfrm rot="5400000">
              <a:off x="4455976" y="2462504"/>
              <a:ext cx="290905" cy="82759"/>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75" name="Rectangle 174" descr="Purple mesh">
              <a:extLst>
                <a:ext uri="{FF2B5EF4-FFF2-40B4-BE49-F238E27FC236}">
                  <a16:creationId xmlns:a16="http://schemas.microsoft.com/office/drawing/2014/main" id="{2C6C7D04-54F9-C949-A71E-07C2D3419D8C}"/>
                </a:ext>
              </a:extLst>
            </p:cNvPr>
            <p:cNvSpPr>
              <a:spLocks noChangeArrowheads="1"/>
            </p:cNvSpPr>
            <p:nvPr/>
          </p:nvSpPr>
          <p:spPr bwMode="auto">
            <a:xfrm rot="5400000">
              <a:off x="4624325" y="2418783"/>
              <a:ext cx="377483" cy="83621"/>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76" name="Rectangle 175" descr="Purple mesh">
              <a:extLst>
                <a:ext uri="{FF2B5EF4-FFF2-40B4-BE49-F238E27FC236}">
                  <a16:creationId xmlns:a16="http://schemas.microsoft.com/office/drawing/2014/main" id="{AF360831-A567-134D-A298-390EB3C4B827}"/>
                </a:ext>
              </a:extLst>
            </p:cNvPr>
            <p:cNvSpPr>
              <a:spLocks noChangeArrowheads="1"/>
            </p:cNvSpPr>
            <p:nvPr/>
          </p:nvSpPr>
          <p:spPr bwMode="auto">
            <a:xfrm rot="5400000">
              <a:off x="4925196" y="2506676"/>
              <a:ext cx="172292" cy="90517"/>
            </a:xfrm>
            <a:prstGeom prst="rect">
              <a:avLst/>
            </a:prstGeom>
            <a:blipFill dpi="0" rotWithShape="0">
              <a:blip r:embed="rId8"/>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96" name="Text Box 142">
              <a:extLst>
                <a:ext uri="{FF2B5EF4-FFF2-40B4-BE49-F238E27FC236}">
                  <a16:creationId xmlns:a16="http://schemas.microsoft.com/office/drawing/2014/main" id="{05796494-014B-F34B-B7B0-5B3513D0DC65}"/>
                </a:ext>
              </a:extLst>
            </p:cNvPr>
            <p:cNvSpPr txBox="1">
              <a:spLocks noChangeArrowheads="1"/>
            </p:cNvSpPr>
            <p:nvPr/>
          </p:nvSpPr>
          <p:spPr bwMode="auto">
            <a:xfrm>
              <a:off x="5390790" y="1902244"/>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116" name="Oval 97">
              <a:extLst>
                <a:ext uri="{FF2B5EF4-FFF2-40B4-BE49-F238E27FC236}">
                  <a16:creationId xmlns:a16="http://schemas.microsoft.com/office/drawing/2014/main" id="{7CD2569E-BB24-4448-B481-05510A5AE2F1}"/>
                </a:ext>
              </a:extLst>
            </p:cNvPr>
            <p:cNvSpPr>
              <a:spLocks noChangeArrowheads="1"/>
            </p:cNvSpPr>
            <p:nvPr/>
          </p:nvSpPr>
          <p:spPr bwMode="auto">
            <a:xfrm>
              <a:off x="5486261" y="2012268"/>
              <a:ext cx="470938"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17" name="Text Box 142">
              <a:extLst>
                <a:ext uri="{FF2B5EF4-FFF2-40B4-BE49-F238E27FC236}">
                  <a16:creationId xmlns:a16="http://schemas.microsoft.com/office/drawing/2014/main" id="{84CE8469-600C-3E48-A998-6EE79AD900CD}"/>
                </a:ext>
              </a:extLst>
            </p:cNvPr>
            <p:cNvSpPr txBox="1">
              <a:spLocks noChangeArrowheads="1"/>
            </p:cNvSpPr>
            <p:nvPr/>
          </p:nvSpPr>
          <p:spPr bwMode="auto">
            <a:xfrm>
              <a:off x="5427929" y="3076346"/>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118" name="Oval 97">
              <a:extLst>
                <a:ext uri="{FF2B5EF4-FFF2-40B4-BE49-F238E27FC236}">
                  <a16:creationId xmlns:a16="http://schemas.microsoft.com/office/drawing/2014/main" id="{5ADB2E12-9348-3D40-BDFA-E99F2DBF59FF}"/>
                </a:ext>
              </a:extLst>
            </p:cNvPr>
            <p:cNvSpPr>
              <a:spLocks noChangeArrowheads="1"/>
            </p:cNvSpPr>
            <p:nvPr/>
          </p:nvSpPr>
          <p:spPr bwMode="auto">
            <a:xfrm>
              <a:off x="5487774" y="3166341"/>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grpSp>
          <p:nvGrpSpPr>
            <p:cNvPr id="119" name="Group 118">
              <a:extLst>
                <a:ext uri="{FF2B5EF4-FFF2-40B4-BE49-F238E27FC236}">
                  <a16:creationId xmlns:a16="http://schemas.microsoft.com/office/drawing/2014/main" id="{CA9467EA-6936-1C46-A5E8-BB6CE1E76A91}"/>
                </a:ext>
              </a:extLst>
            </p:cNvPr>
            <p:cNvGrpSpPr/>
            <p:nvPr/>
          </p:nvGrpSpPr>
          <p:grpSpPr>
            <a:xfrm>
              <a:off x="5952858" y="1589055"/>
              <a:ext cx="257937" cy="1793871"/>
              <a:chOff x="5952858" y="1589055"/>
              <a:chExt cx="354393" cy="1793871"/>
            </a:xfrm>
          </p:grpSpPr>
          <p:sp>
            <p:nvSpPr>
              <p:cNvPr id="133" name="Line 98">
                <a:extLst>
                  <a:ext uri="{FF2B5EF4-FFF2-40B4-BE49-F238E27FC236}">
                    <a16:creationId xmlns:a16="http://schemas.microsoft.com/office/drawing/2014/main" id="{C1DA877C-1978-7045-9CE0-885023ECC9B2}"/>
                  </a:ext>
                </a:extLst>
              </p:cNvPr>
              <p:cNvSpPr>
                <a:spLocks noChangeShapeType="1"/>
              </p:cNvSpPr>
              <p:nvPr/>
            </p:nvSpPr>
            <p:spPr bwMode="auto">
              <a:xfrm flipV="1">
                <a:off x="5952858" y="1589055"/>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4" name="Line 98">
                <a:extLst>
                  <a:ext uri="{FF2B5EF4-FFF2-40B4-BE49-F238E27FC236}">
                    <a16:creationId xmlns:a16="http://schemas.microsoft.com/office/drawing/2014/main" id="{F8F9E54E-6090-9647-BFF1-82BE1182E1B7}"/>
                  </a:ext>
                </a:extLst>
              </p:cNvPr>
              <p:cNvSpPr>
                <a:spLocks noChangeShapeType="1"/>
              </p:cNvSpPr>
              <p:nvPr/>
            </p:nvSpPr>
            <p:spPr bwMode="auto">
              <a:xfrm flipV="1">
                <a:off x="5963449" y="2218408"/>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5" name="Line 98">
                <a:extLst>
                  <a:ext uri="{FF2B5EF4-FFF2-40B4-BE49-F238E27FC236}">
                    <a16:creationId xmlns:a16="http://schemas.microsoft.com/office/drawing/2014/main" id="{B0227410-7E82-F240-A5E2-939849DF2705}"/>
                  </a:ext>
                </a:extLst>
              </p:cNvPr>
              <p:cNvSpPr>
                <a:spLocks noChangeShapeType="1"/>
              </p:cNvSpPr>
              <p:nvPr/>
            </p:nvSpPr>
            <p:spPr bwMode="auto">
              <a:xfrm flipV="1">
                <a:off x="5964962" y="3372481"/>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20" name="Line 92">
              <a:extLst>
                <a:ext uri="{FF2B5EF4-FFF2-40B4-BE49-F238E27FC236}">
                  <a16:creationId xmlns:a16="http://schemas.microsoft.com/office/drawing/2014/main" id="{014427C6-FDD5-8C43-88F2-F7131F282324}"/>
                </a:ext>
              </a:extLst>
            </p:cNvPr>
            <p:cNvSpPr>
              <a:spLocks noChangeShapeType="1"/>
            </p:cNvSpPr>
            <p:nvPr/>
          </p:nvSpPr>
          <p:spPr bwMode="auto">
            <a:xfrm flipH="1">
              <a:off x="5105592" y="2213537"/>
              <a:ext cx="1662" cy="51852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21" name="Straight Connector 120">
              <a:extLst>
                <a:ext uri="{FF2B5EF4-FFF2-40B4-BE49-F238E27FC236}">
                  <a16:creationId xmlns:a16="http://schemas.microsoft.com/office/drawing/2014/main" id="{79950B06-F85F-0A49-8B1F-71D66A57FD67}"/>
                </a:ext>
              </a:extLst>
            </p:cNvPr>
            <p:cNvCxnSpPr/>
            <p:nvPr/>
          </p:nvCxnSpPr>
          <p:spPr bwMode="auto">
            <a:xfrm flipV="1">
              <a:off x="5111304" y="1718817"/>
              <a:ext cx="417554" cy="709201"/>
            </a:xfrm>
            <a:prstGeom prst="line">
              <a:avLst/>
            </a:prstGeom>
            <a:noFill/>
            <a:ln w="38100" cap="flat" cmpd="sng" algn="ctr">
              <a:solidFill>
                <a:schemeClr val="tx1"/>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461BBC04-1092-DD4F-9D75-E163C3E2D55D}"/>
                </a:ext>
              </a:extLst>
            </p:cNvPr>
            <p:cNvCxnSpPr/>
            <p:nvPr/>
          </p:nvCxnSpPr>
          <p:spPr bwMode="auto">
            <a:xfrm flipV="1">
              <a:off x="5125720" y="2307398"/>
              <a:ext cx="352052" cy="174297"/>
            </a:xfrm>
            <a:prstGeom prst="line">
              <a:avLst/>
            </a:prstGeom>
            <a:noFill/>
            <a:ln w="38100" cap="flat" cmpd="sng" algn="ctr">
              <a:solidFill>
                <a:schemeClr val="tx1"/>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A2A6B2EB-F4A3-1344-A5B1-4DA91E97D90B}"/>
                </a:ext>
              </a:extLst>
            </p:cNvPr>
            <p:cNvCxnSpPr/>
            <p:nvPr/>
          </p:nvCxnSpPr>
          <p:spPr bwMode="auto">
            <a:xfrm>
              <a:off x="5124448" y="2553035"/>
              <a:ext cx="407072" cy="702506"/>
            </a:xfrm>
            <a:prstGeom prst="line">
              <a:avLst/>
            </a:prstGeom>
            <a:noFill/>
            <a:ln w="38100" cap="flat" cmpd="sng" algn="ctr">
              <a:solidFill>
                <a:schemeClr val="tx1"/>
              </a:solidFill>
              <a:prstDash val="solid"/>
              <a:round/>
              <a:headEnd type="none" w="med" len="med"/>
              <a:tailEnd type="none" w="med" len="med"/>
            </a:ln>
            <a:effectLst/>
          </p:spPr>
        </p:cxnSp>
        <p:sp>
          <p:nvSpPr>
            <p:cNvPr id="124" name="Oval 97">
              <a:extLst>
                <a:ext uri="{FF2B5EF4-FFF2-40B4-BE49-F238E27FC236}">
                  <a16:creationId xmlns:a16="http://schemas.microsoft.com/office/drawing/2014/main" id="{502FCA3D-15F0-AD47-A463-C98A8145398F}"/>
                </a:ext>
              </a:extLst>
            </p:cNvPr>
            <p:cNvSpPr>
              <a:spLocks noChangeArrowheads="1"/>
            </p:cNvSpPr>
            <p:nvPr/>
          </p:nvSpPr>
          <p:spPr bwMode="auto">
            <a:xfrm>
              <a:off x="5678426" y="2628984"/>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25" name="Oval 97">
              <a:extLst>
                <a:ext uri="{FF2B5EF4-FFF2-40B4-BE49-F238E27FC236}">
                  <a16:creationId xmlns:a16="http://schemas.microsoft.com/office/drawing/2014/main" id="{6DAB624B-8545-CF4E-975F-D8DD4D481415}"/>
                </a:ext>
              </a:extLst>
            </p:cNvPr>
            <p:cNvSpPr>
              <a:spLocks noChangeArrowheads="1"/>
            </p:cNvSpPr>
            <p:nvPr/>
          </p:nvSpPr>
          <p:spPr bwMode="auto">
            <a:xfrm>
              <a:off x="5678426" y="2774382"/>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26" name="Oval 97">
              <a:extLst>
                <a:ext uri="{FF2B5EF4-FFF2-40B4-BE49-F238E27FC236}">
                  <a16:creationId xmlns:a16="http://schemas.microsoft.com/office/drawing/2014/main" id="{B70C6838-9798-574F-8780-71BCD8A6BCAB}"/>
                </a:ext>
              </a:extLst>
            </p:cNvPr>
            <p:cNvSpPr>
              <a:spLocks noChangeArrowheads="1"/>
            </p:cNvSpPr>
            <p:nvPr/>
          </p:nvSpPr>
          <p:spPr bwMode="auto">
            <a:xfrm>
              <a:off x="5678426" y="2919779"/>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27" name="AutoShape 119">
              <a:extLst>
                <a:ext uri="{FF2B5EF4-FFF2-40B4-BE49-F238E27FC236}">
                  <a16:creationId xmlns:a16="http://schemas.microsoft.com/office/drawing/2014/main" id="{E7748057-E7CA-9949-8660-C7E9EE1C8E9C}"/>
                </a:ext>
              </a:extLst>
            </p:cNvPr>
            <p:cNvSpPr>
              <a:spLocks noChangeArrowheads="1"/>
            </p:cNvSpPr>
            <p:nvPr/>
          </p:nvSpPr>
          <p:spPr bwMode="auto">
            <a:xfrm rot="5400000" flipH="1" flipV="1">
              <a:off x="4062968" y="2360727"/>
              <a:ext cx="245198" cy="292996"/>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28" name="Group 127">
              <a:extLst>
                <a:ext uri="{FF2B5EF4-FFF2-40B4-BE49-F238E27FC236}">
                  <a16:creationId xmlns:a16="http://schemas.microsoft.com/office/drawing/2014/main" id="{9697391C-D748-5B4B-8441-B1AE5E0B62C8}"/>
                </a:ext>
              </a:extLst>
            </p:cNvPr>
            <p:cNvGrpSpPr/>
            <p:nvPr/>
          </p:nvGrpSpPr>
          <p:grpSpPr>
            <a:xfrm>
              <a:off x="3223502" y="2131751"/>
              <a:ext cx="842364" cy="609607"/>
              <a:chOff x="1129155" y="3830255"/>
              <a:chExt cx="842364" cy="609607"/>
            </a:xfrm>
          </p:grpSpPr>
          <p:cxnSp>
            <p:nvCxnSpPr>
              <p:cNvPr id="129" name="Straight Connector 128">
                <a:extLst>
                  <a:ext uri="{FF2B5EF4-FFF2-40B4-BE49-F238E27FC236}">
                    <a16:creationId xmlns:a16="http://schemas.microsoft.com/office/drawing/2014/main" id="{DC5F17F1-F724-C343-8016-73163603887B}"/>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130" name="TextBox 129">
                <a:extLst>
                  <a:ext uri="{FF2B5EF4-FFF2-40B4-BE49-F238E27FC236}">
                    <a16:creationId xmlns:a16="http://schemas.microsoft.com/office/drawing/2014/main" id="{12297C65-7543-5548-B8FE-D46CC0DE782F}"/>
                  </a:ext>
                </a:extLst>
              </p:cNvPr>
              <p:cNvSpPr txBox="1"/>
              <p:nvPr/>
            </p:nvSpPr>
            <p:spPr>
              <a:xfrm>
                <a:off x="1416376" y="3910306"/>
                <a:ext cx="555143" cy="309107"/>
              </a:xfrm>
              <a:prstGeom prst="rect">
                <a:avLst/>
              </a:prstGeom>
              <a:noFill/>
            </p:spPr>
            <p:txBody>
              <a:bodyPr wrap="none" rtlCol="0">
                <a:spAutoFit/>
              </a:bodyPr>
              <a:lstStyle/>
              <a:p>
                <a:r>
                  <a:rPr lang="en-US" dirty="0"/>
                  <a:t>jobs</a:t>
                </a:r>
              </a:p>
            </p:txBody>
          </p:sp>
          <p:sp>
            <p:nvSpPr>
              <p:cNvPr id="131" name="TextBox 130">
                <a:extLst>
                  <a:ext uri="{FF2B5EF4-FFF2-40B4-BE49-F238E27FC236}">
                    <a16:creationId xmlns:a16="http://schemas.microsoft.com/office/drawing/2014/main" id="{A020584C-C183-014B-B886-3922AE40B5AB}"/>
                  </a:ext>
                </a:extLst>
              </p:cNvPr>
              <p:cNvSpPr txBox="1"/>
              <p:nvPr/>
            </p:nvSpPr>
            <p:spPr>
              <a:xfrm>
                <a:off x="1453746" y="4130755"/>
                <a:ext cx="501396" cy="309107"/>
              </a:xfrm>
              <a:prstGeom prst="rect">
                <a:avLst/>
              </a:prstGeom>
              <a:noFill/>
            </p:spPr>
            <p:txBody>
              <a:bodyPr wrap="none" rtlCol="0">
                <a:spAutoFit/>
              </a:bodyPr>
              <a:lstStyle/>
              <a:p>
                <a:r>
                  <a:rPr lang="en-US" dirty="0"/>
                  <a:t>sec</a:t>
                </a:r>
                <a:endParaRPr lang="en-US" sz="1600" dirty="0"/>
              </a:p>
            </p:txBody>
          </p:sp>
          <p:sp>
            <p:nvSpPr>
              <p:cNvPr id="132" name="Text Box 142">
                <a:extLst>
                  <a:ext uri="{FF2B5EF4-FFF2-40B4-BE49-F238E27FC236}">
                    <a16:creationId xmlns:a16="http://schemas.microsoft.com/office/drawing/2014/main" id="{E29A457A-1B7A-E64B-95A4-9456937C8A51}"/>
                  </a:ext>
                </a:extLst>
              </p:cNvPr>
              <p:cNvSpPr txBox="1">
                <a:spLocks noChangeArrowheads="1"/>
              </p:cNvSpPr>
              <p:nvPr/>
            </p:nvSpPr>
            <p:spPr bwMode="auto">
              <a:xfrm>
                <a:off x="1129155" y="3830255"/>
                <a:ext cx="412977" cy="52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dirty="0">
                    <a:latin typeface="Symbol" panose="05050102010706020507" pitchFamily="18" charset="2"/>
                  </a:rPr>
                  <a:t>l</a:t>
                </a:r>
                <a:endParaRPr lang="en-US" sz="2400" b="0" baseline="-24000" dirty="0"/>
              </a:p>
            </p:txBody>
          </p:sp>
        </p:grpSp>
      </p:grpSp>
      <p:graphicFrame>
        <p:nvGraphicFramePr>
          <p:cNvPr id="181" name="Object 180">
            <a:extLst>
              <a:ext uri="{FF2B5EF4-FFF2-40B4-BE49-F238E27FC236}">
                <a16:creationId xmlns:a16="http://schemas.microsoft.com/office/drawing/2014/main" id="{DAD1B7CB-93C2-0047-A8FE-85611EE7D1A0}"/>
              </a:ext>
            </a:extLst>
          </p:cNvPr>
          <p:cNvGraphicFramePr>
            <a:graphicFrameLocks noChangeAspect="1"/>
          </p:cNvGraphicFramePr>
          <p:nvPr>
            <p:extLst>
              <p:ext uri="{D42A27DB-BD31-4B8C-83A1-F6EECF244321}">
                <p14:modId xmlns:p14="http://schemas.microsoft.com/office/powerpoint/2010/main" val="814658741"/>
              </p:ext>
            </p:extLst>
          </p:nvPr>
        </p:nvGraphicFramePr>
        <p:xfrm>
          <a:off x="9532635" y="4129899"/>
          <a:ext cx="988460" cy="909803"/>
        </p:xfrm>
        <a:graphic>
          <a:graphicData uri="http://schemas.openxmlformats.org/presentationml/2006/ole">
            <mc:AlternateContent xmlns:mc="http://schemas.openxmlformats.org/markup-compatibility/2006">
              <mc:Choice xmlns:v="urn:schemas-microsoft-com:vml" Requires="v">
                <p:oleObj spid="_x0000_s122914" name="Equation" r:id="rId9" imgW="507960" imgH="419040" progId="Equation.DSMT4">
                  <p:embed/>
                </p:oleObj>
              </mc:Choice>
              <mc:Fallback>
                <p:oleObj name="Equation" r:id="rId9" imgW="507960" imgH="419040" progId="Equation.DSMT4">
                  <p:embed/>
                  <p:pic>
                    <p:nvPicPr>
                      <p:cNvPr id="181" name="Object 180">
                        <a:extLst>
                          <a:ext uri="{FF2B5EF4-FFF2-40B4-BE49-F238E27FC236}">
                            <a16:creationId xmlns:a16="http://schemas.microsoft.com/office/drawing/2014/main" id="{DAD1B7CB-93C2-0047-A8FE-85611EE7D1A0}"/>
                          </a:ext>
                        </a:extLst>
                      </p:cNvPr>
                      <p:cNvPicPr/>
                      <p:nvPr/>
                    </p:nvPicPr>
                    <p:blipFill>
                      <a:blip r:embed="rId7"/>
                      <a:stretch>
                        <a:fillRect/>
                      </a:stretch>
                    </p:blipFill>
                    <p:spPr>
                      <a:xfrm>
                        <a:off x="9532635" y="4129899"/>
                        <a:ext cx="988460" cy="909803"/>
                      </a:xfrm>
                      <a:prstGeom prst="rect">
                        <a:avLst/>
                      </a:prstGeom>
                    </p:spPr>
                  </p:pic>
                </p:oleObj>
              </mc:Fallback>
            </mc:AlternateContent>
          </a:graphicData>
        </a:graphic>
      </p:graphicFrame>
      <p:sp>
        <p:nvSpPr>
          <p:cNvPr id="183" name="TextBox 182">
            <a:extLst>
              <a:ext uri="{FF2B5EF4-FFF2-40B4-BE49-F238E27FC236}">
                <a16:creationId xmlns:a16="http://schemas.microsoft.com/office/drawing/2014/main" id="{A2B712FE-E87A-F141-83CD-345684A948C7}"/>
              </a:ext>
            </a:extLst>
          </p:cNvPr>
          <p:cNvSpPr txBox="1"/>
          <p:nvPr/>
        </p:nvSpPr>
        <p:spPr>
          <a:xfrm>
            <a:off x="1700086" y="2129627"/>
            <a:ext cx="982961" cy="400110"/>
          </a:xfrm>
          <a:prstGeom prst="rect">
            <a:avLst/>
          </a:prstGeom>
          <a:noFill/>
        </p:spPr>
        <p:txBody>
          <a:bodyPr wrap="none" rtlCol="0">
            <a:spAutoFit/>
          </a:bodyPr>
          <a:lstStyle/>
          <a:p>
            <a:r>
              <a:rPr lang="en-US" sz="2000" dirty="0">
                <a:solidFill>
                  <a:schemeClr val="bg1">
                    <a:lumMod val="50000"/>
                  </a:schemeClr>
                </a:solidFill>
                <a:latin typeface="Lato" panose="020F0502020204030203" pitchFamily="34" charset="77"/>
              </a:rPr>
              <a:t>M/M/k</a:t>
            </a:r>
          </a:p>
        </p:txBody>
      </p:sp>
      <p:sp>
        <p:nvSpPr>
          <p:cNvPr id="184" name="TextBox 183">
            <a:extLst>
              <a:ext uri="{FF2B5EF4-FFF2-40B4-BE49-F238E27FC236}">
                <a16:creationId xmlns:a16="http://schemas.microsoft.com/office/drawing/2014/main" id="{EEC45826-BD79-984E-9AB1-ACF92968A75E}"/>
              </a:ext>
            </a:extLst>
          </p:cNvPr>
          <p:cNvSpPr txBox="1"/>
          <p:nvPr/>
        </p:nvSpPr>
        <p:spPr>
          <a:xfrm>
            <a:off x="8878643" y="2169823"/>
            <a:ext cx="1420582" cy="400110"/>
          </a:xfrm>
          <a:prstGeom prst="rect">
            <a:avLst/>
          </a:prstGeom>
          <a:noFill/>
        </p:spPr>
        <p:txBody>
          <a:bodyPr wrap="none" rtlCol="0">
            <a:spAutoFit/>
          </a:bodyPr>
          <a:lstStyle/>
          <a:p>
            <a:r>
              <a:rPr lang="en-US" sz="2000" dirty="0">
                <a:solidFill>
                  <a:schemeClr val="bg1">
                    <a:lumMod val="50000"/>
                  </a:schemeClr>
                </a:solidFill>
                <a:latin typeface="Lato" panose="020F0502020204030203" pitchFamily="34" charset="77"/>
              </a:rPr>
              <a:t>M/M/1fast</a:t>
            </a:r>
          </a:p>
        </p:txBody>
      </p:sp>
      <p:sp>
        <p:nvSpPr>
          <p:cNvPr id="4" name="Rounded Rectangle 3">
            <a:extLst>
              <a:ext uri="{FF2B5EF4-FFF2-40B4-BE49-F238E27FC236}">
                <a16:creationId xmlns:a16="http://schemas.microsoft.com/office/drawing/2014/main" id="{2420F55E-C8B0-824A-9DE8-A5885A22FE6D}"/>
              </a:ext>
            </a:extLst>
          </p:cNvPr>
          <p:cNvSpPr/>
          <p:nvPr/>
        </p:nvSpPr>
        <p:spPr>
          <a:xfrm>
            <a:off x="254966" y="1871087"/>
            <a:ext cx="3537679" cy="3129636"/>
          </a:xfrm>
          <a:prstGeom prst="roundRect">
            <a:avLst/>
          </a:prstGeom>
          <a:noFill/>
          <a:ln w="317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87" name="Rounded Rectangle 186">
            <a:extLst>
              <a:ext uri="{FF2B5EF4-FFF2-40B4-BE49-F238E27FC236}">
                <a16:creationId xmlns:a16="http://schemas.microsoft.com/office/drawing/2014/main" id="{035CB9D8-74D5-244C-95BB-F80D24DAD3C4}"/>
              </a:ext>
            </a:extLst>
          </p:cNvPr>
          <p:cNvSpPr/>
          <p:nvPr/>
        </p:nvSpPr>
        <p:spPr>
          <a:xfrm>
            <a:off x="8399355" y="1904891"/>
            <a:ext cx="3537679" cy="3129636"/>
          </a:xfrm>
          <a:prstGeom prst="roundRect">
            <a:avLst/>
          </a:prstGeom>
          <a:noFill/>
          <a:ln w="317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7" descr="C:\Users\harchol\AppData\Local\Microsoft\Windows\Temporary Internet Files\Content.IE5\L89T4114\brown-bunny-illustration[1].jpg">
            <a:extLst>
              <a:ext uri="{FF2B5EF4-FFF2-40B4-BE49-F238E27FC236}">
                <a16:creationId xmlns:a16="http://schemas.microsoft.com/office/drawing/2014/main" id="{AA4C463D-9B8F-1645-A0DE-FB938E959D7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flipH="1">
            <a:off x="9961411" y="5261600"/>
            <a:ext cx="865405" cy="136662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1" descr="C:\Users\harchol\AppData\Local\Microsoft\Windows\Temporary Internet Files\Content.IE5\L89T4114\7LLlY5[1].png">
            <a:extLst>
              <a:ext uri="{FF2B5EF4-FFF2-40B4-BE49-F238E27FC236}">
                <a16:creationId xmlns:a16="http://schemas.microsoft.com/office/drawing/2014/main" id="{C87B7883-9666-DC40-ABDC-3F48010638A7}"/>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20422" y="5759607"/>
            <a:ext cx="860555" cy="7273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1" descr="C:\Users\harchol\AppData\Local\Microsoft\Windows\Temporary Internet Files\Content.IE5\L89T4114\7LLlY5[1].png">
            <a:extLst>
              <a:ext uri="{FF2B5EF4-FFF2-40B4-BE49-F238E27FC236}">
                <a16:creationId xmlns:a16="http://schemas.microsoft.com/office/drawing/2014/main" id="{67BF6C94-9BBA-EA4B-B831-B8745843567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69060" y="5377617"/>
            <a:ext cx="860555" cy="7273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 descr="C:\Users\harchol\AppData\Local\Microsoft\Windows\Temporary Internet Files\Content.IE5\L89T4114\7LLlY5[1].png">
            <a:extLst>
              <a:ext uri="{FF2B5EF4-FFF2-40B4-BE49-F238E27FC236}">
                <a16:creationId xmlns:a16="http://schemas.microsoft.com/office/drawing/2014/main" id="{0DD33F5E-F149-484A-9D3E-1998F87AF1C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90437" y="5533976"/>
            <a:ext cx="860555" cy="72730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 descr="C:\Users\harchol\AppData\Local\Microsoft\Windows\Temporary Internet Files\Content.IE5\L89T4114\7LLlY5[1].png">
            <a:extLst>
              <a:ext uri="{FF2B5EF4-FFF2-40B4-BE49-F238E27FC236}">
                <a16:creationId xmlns:a16="http://schemas.microsoft.com/office/drawing/2014/main" id="{E7FC4733-3D7F-274C-AAF8-CC8FDDFC0EF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66785" y="5144069"/>
            <a:ext cx="860555" cy="727300"/>
          </a:xfrm>
          <a:prstGeom prst="rect">
            <a:avLst/>
          </a:prstGeom>
          <a:noFill/>
          <a:extLst>
            <a:ext uri="{909E8E84-426E-40DD-AFC4-6F175D3DCCD1}">
              <a14:hiddenFill xmlns:a14="http://schemas.microsoft.com/office/drawing/2010/main">
                <a:solidFill>
                  <a:srgbClr val="FFFFFF"/>
                </a:solidFill>
              </a14:hiddenFill>
            </a:ext>
          </a:extLst>
        </p:spPr>
      </p:pic>
      <p:sp>
        <p:nvSpPr>
          <p:cNvPr id="210" name="TextBox 209">
            <a:extLst>
              <a:ext uri="{FF2B5EF4-FFF2-40B4-BE49-F238E27FC236}">
                <a16:creationId xmlns:a16="http://schemas.microsoft.com/office/drawing/2014/main" id="{B3F65C84-25B1-9A4D-A7AB-64BC348246E2}"/>
              </a:ext>
            </a:extLst>
          </p:cNvPr>
          <p:cNvSpPr txBox="1"/>
          <p:nvPr/>
        </p:nvSpPr>
        <p:spPr>
          <a:xfrm>
            <a:off x="5936429" y="5298580"/>
            <a:ext cx="774571" cy="646331"/>
          </a:xfrm>
          <a:prstGeom prst="rect">
            <a:avLst/>
          </a:prstGeom>
          <a:solidFill>
            <a:schemeClr val="bg1"/>
          </a:solidFill>
        </p:spPr>
        <p:txBody>
          <a:bodyPr wrap="none" rtlCol="0">
            <a:spAutoFit/>
          </a:bodyPr>
          <a:lstStyle/>
          <a:p>
            <a:r>
              <a:rPr lang="en-US" sz="3600" dirty="0">
                <a:solidFill>
                  <a:srgbClr val="0070C0"/>
                </a:solidFill>
              </a:rPr>
              <a:t>vs.</a:t>
            </a:r>
          </a:p>
        </p:txBody>
      </p:sp>
      <p:sp>
        <p:nvSpPr>
          <p:cNvPr id="211" name="TextBox 210">
            <a:extLst>
              <a:ext uri="{FF2B5EF4-FFF2-40B4-BE49-F238E27FC236}">
                <a16:creationId xmlns:a16="http://schemas.microsoft.com/office/drawing/2014/main" id="{DD7346A4-DD7E-484D-9077-A7D8B049979E}"/>
              </a:ext>
            </a:extLst>
          </p:cNvPr>
          <p:cNvSpPr txBox="1"/>
          <p:nvPr/>
        </p:nvSpPr>
        <p:spPr>
          <a:xfrm>
            <a:off x="7560974" y="685037"/>
            <a:ext cx="3348894" cy="892552"/>
          </a:xfrm>
          <a:prstGeom prst="rect">
            <a:avLst/>
          </a:prstGeom>
          <a:noFill/>
        </p:spPr>
        <p:txBody>
          <a:bodyPr wrap="square" rtlCol="0">
            <a:spAutoFit/>
          </a:bodyPr>
          <a:lstStyle/>
          <a:p>
            <a:r>
              <a:rPr lang="en-US" sz="2400" dirty="0">
                <a:solidFill>
                  <a:srgbClr val="FF2D55"/>
                </a:solidFill>
                <a:latin typeface="Happy Monkey" panose="02000500000000020004" pitchFamily="2" charset="0"/>
              </a:rPr>
              <a:t>Q: Which is best for minimizing </a:t>
            </a:r>
            <a:r>
              <a:rPr lang="en-US" sz="2800" dirty="0">
                <a:solidFill>
                  <a:srgbClr val="FF2D55"/>
                </a:solidFill>
                <a:latin typeface="Happy Monkey" panose="02000500000000020004" pitchFamily="2" charset="0"/>
              </a:rPr>
              <a:t>E[T]</a:t>
            </a:r>
            <a:r>
              <a:rPr lang="en-US" sz="2400" dirty="0">
                <a:solidFill>
                  <a:srgbClr val="FF2D55"/>
                </a:solidFill>
                <a:latin typeface="Happy Monkey" panose="02000500000000020004" pitchFamily="2" charset="0"/>
              </a:rPr>
              <a:t>?</a:t>
            </a:r>
            <a:endParaRPr lang="en-US" sz="1100" dirty="0">
              <a:solidFill>
                <a:srgbClr val="FF2D55"/>
              </a:solidFill>
              <a:latin typeface="Happy Monkey" panose="02000500000000020004" pitchFamily="2" charset="0"/>
            </a:endParaRPr>
          </a:p>
        </p:txBody>
      </p:sp>
    </p:spTree>
    <p:extLst>
      <p:ext uri="{BB962C8B-B14F-4D97-AF65-F5344CB8AC3E}">
        <p14:creationId xmlns:p14="http://schemas.microsoft.com/office/powerpoint/2010/main" val="22133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P spid="2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8B07EEBE-402D-454C-85B1-93D994475A2D}"/>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Many slow or 1 fast: variability</a:t>
            </a:r>
          </a:p>
        </p:txBody>
      </p:sp>
      <p:graphicFrame>
        <p:nvGraphicFramePr>
          <p:cNvPr id="45" name="Object 44">
            <a:extLst>
              <a:ext uri="{FF2B5EF4-FFF2-40B4-BE49-F238E27FC236}">
                <a16:creationId xmlns:a16="http://schemas.microsoft.com/office/drawing/2014/main" id="{620C4DEE-413F-7746-B5AB-F3ACF3E15392}"/>
              </a:ext>
            </a:extLst>
          </p:cNvPr>
          <p:cNvGraphicFramePr>
            <a:graphicFrameLocks noChangeAspect="1"/>
          </p:cNvGraphicFramePr>
          <p:nvPr/>
        </p:nvGraphicFramePr>
        <p:xfrm>
          <a:off x="1293157" y="4090920"/>
          <a:ext cx="988460" cy="909803"/>
        </p:xfrm>
        <a:graphic>
          <a:graphicData uri="http://schemas.openxmlformats.org/presentationml/2006/ole">
            <mc:AlternateContent xmlns:mc="http://schemas.openxmlformats.org/markup-compatibility/2006">
              <mc:Choice xmlns:v="urn:schemas-microsoft-com:vml" Requires="v">
                <p:oleObj spid="_x0000_s124980" name="Equation" r:id="rId3" imgW="507960" imgH="419040" progId="Equation.DSMT4">
                  <p:embed/>
                </p:oleObj>
              </mc:Choice>
              <mc:Fallback>
                <p:oleObj name="Equation" r:id="rId3" imgW="507960" imgH="419040" progId="Equation.DSMT4">
                  <p:embed/>
                  <p:pic>
                    <p:nvPicPr>
                      <p:cNvPr id="45" name="Object 44">
                        <a:extLst>
                          <a:ext uri="{FF2B5EF4-FFF2-40B4-BE49-F238E27FC236}">
                            <a16:creationId xmlns:a16="http://schemas.microsoft.com/office/drawing/2014/main" id="{620C4DEE-413F-7746-B5AB-F3ACF3E15392}"/>
                          </a:ext>
                        </a:extLst>
                      </p:cNvPr>
                      <p:cNvPicPr/>
                      <p:nvPr/>
                    </p:nvPicPr>
                    <p:blipFill>
                      <a:blip r:embed="rId4"/>
                      <a:stretch>
                        <a:fillRect/>
                      </a:stretch>
                    </p:blipFill>
                    <p:spPr>
                      <a:xfrm>
                        <a:off x="1293157" y="4090920"/>
                        <a:ext cx="988460" cy="909803"/>
                      </a:xfrm>
                      <a:prstGeom prst="rect">
                        <a:avLst/>
                      </a:prstGeom>
                    </p:spPr>
                  </p:pic>
                </p:oleObj>
              </mc:Fallback>
            </mc:AlternateContent>
          </a:graphicData>
        </a:graphic>
      </p:graphicFrame>
      <p:grpSp>
        <p:nvGrpSpPr>
          <p:cNvPr id="46" name="Group 45">
            <a:extLst>
              <a:ext uri="{FF2B5EF4-FFF2-40B4-BE49-F238E27FC236}">
                <a16:creationId xmlns:a16="http://schemas.microsoft.com/office/drawing/2014/main" id="{EDE2E54A-4ABC-B24C-A6A4-C065EDE7AE32}"/>
              </a:ext>
            </a:extLst>
          </p:cNvPr>
          <p:cNvGrpSpPr/>
          <p:nvPr/>
        </p:nvGrpSpPr>
        <p:grpSpPr>
          <a:xfrm>
            <a:off x="8853585" y="3343918"/>
            <a:ext cx="2475643" cy="626042"/>
            <a:chOff x="6506432" y="2372132"/>
            <a:chExt cx="2637568" cy="656729"/>
          </a:xfrm>
        </p:grpSpPr>
        <p:sp>
          <p:nvSpPr>
            <p:cNvPr id="47" name="AutoShape 119">
              <a:extLst>
                <a:ext uri="{FF2B5EF4-FFF2-40B4-BE49-F238E27FC236}">
                  <a16:creationId xmlns:a16="http://schemas.microsoft.com/office/drawing/2014/main" id="{46647518-B486-C24A-BC16-9E4D8F1FCBCC}"/>
                </a:ext>
              </a:extLst>
            </p:cNvPr>
            <p:cNvSpPr>
              <a:spLocks noChangeArrowheads="1"/>
            </p:cNvSpPr>
            <p:nvPr/>
          </p:nvSpPr>
          <p:spPr bwMode="auto">
            <a:xfrm rot="5400000" flipH="1" flipV="1">
              <a:off x="7376706" y="2586916"/>
              <a:ext cx="225404" cy="277165"/>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49" name="Line 91">
              <a:extLst>
                <a:ext uri="{FF2B5EF4-FFF2-40B4-BE49-F238E27FC236}">
                  <a16:creationId xmlns:a16="http://schemas.microsoft.com/office/drawing/2014/main" id="{AE246ED0-7D36-804C-A50E-1385BCFF9B1A}"/>
                </a:ext>
              </a:extLst>
            </p:cNvPr>
            <p:cNvSpPr>
              <a:spLocks noChangeShapeType="1"/>
            </p:cNvSpPr>
            <p:nvPr/>
          </p:nvSpPr>
          <p:spPr bwMode="auto">
            <a:xfrm>
              <a:off x="7683336" y="2446317"/>
              <a:ext cx="602425" cy="556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92">
              <a:extLst>
                <a:ext uri="{FF2B5EF4-FFF2-40B4-BE49-F238E27FC236}">
                  <a16:creationId xmlns:a16="http://schemas.microsoft.com/office/drawing/2014/main" id="{21F7B06B-0518-4945-9D9A-585EEB1FE91A}"/>
                </a:ext>
              </a:extLst>
            </p:cNvPr>
            <p:cNvSpPr>
              <a:spLocks noChangeShapeType="1"/>
            </p:cNvSpPr>
            <p:nvPr/>
          </p:nvSpPr>
          <p:spPr bwMode="auto">
            <a:xfrm flipH="1">
              <a:off x="8271536" y="2441707"/>
              <a:ext cx="2310" cy="51852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Line 93">
              <a:extLst>
                <a:ext uri="{FF2B5EF4-FFF2-40B4-BE49-F238E27FC236}">
                  <a16:creationId xmlns:a16="http://schemas.microsoft.com/office/drawing/2014/main" id="{36D6C7E7-7E9E-5F4E-9A24-77E125ADC916}"/>
                </a:ext>
              </a:extLst>
            </p:cNvPr>
            <p:cNvSpPr>
              <a:spLocks noChangeShapeType="1"/>
            </p:cNvSpPr>
            <p:nvPr/>
          </p:nvSpPr>
          <p:spPr bwMode="auto">
            <a:xfrm flipV="1">
              <a:off x="7695212" y="2951844"/>
              <a:ext cx="587797" cy="511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 name="Line 94">
              <a:extLst>
                <a:ext uri="{FF2B5EF4-FFF2-40B4-BE49-F238E27FC236}">
                  <a16:creationId xmlns:a16="http://schemas.microsoft.com/office/drawing/2014/main" id="{49648BC3-D46B-7244-AC95-19FD48ADA755}"/>
                </a:ext>
              </a:extLst>
            </p:cNvPr>
            <p:cNvSpPr>
              <a:spLocks noChangeShapeType="1"/>
            </p:cNvSpPr>
            <p:nvPr/>
          </p:nvSpPr>
          <p:spPr bwMode="auto">
            <a:xfrm>
              <a:off x="8074081" y="245134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 name="Line 95">
              <a:extLst>
                <a:ext uri="{FF2B5EF4-FFF2-40B4-BE49-F238E27FC236}">
                  <a16:creationId xmlns:a16="http://schemas.microsoft.com/office/drawing/2014/main" id="{1B4E1B98-7208-F646-A905-578BBA6800A3}"/>
                </a:ext>
              </a:extLst>
            </p:cNvPr>
            <p:cNvSpPr>
              <a:spLocks noChangeShapeType="1"/>
            </p:cNvSpPr>
            <p:nvPr/>
          </p:nvSpPr>
          <p:spPr bwMode="auto">
            <a:xfrm>
              <a:off x="7869013" y="245134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 name="Rectangle 145" descr="Purple mesh">
              <a:extLst>
                <a:ext uri="{FF2B5EF4-FFF2-40B4-BE49-F238E27FC236}">
                  <a16:creationId xmlns:a16="http://schemas.microsoft.com/office/drawing/2014/main" id="{6BBB9A72-24C3-E94F-921E-5311891631F8}"/>
                </a:ext>
              </a:extLst>
            </p:cNvPr>
            <p:cNvSpPr>
              <a:spLocks noChangeArrowheads="1"/>
            </p:cNvSpPr>
            <p:nvPr/>
          </p:nvSpPr>
          <p:spPr bwMode="auto">
            <a:xfrm rot="5400000">
              <a:off x="7621276" y="2690674"/>
              <a:ext cx="290905" cy="8275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5" name="Rectangle 174" descr="Purple mesh">
              <a:extLst>
                <a:ext uri="{FF2B5EF4-FFF2-40B4-BE49-F238E27FC236}">
                  <a16:creationId xmlns:a16="http://schemas.microsoft.com/office/drawing/2014/main" id="{1E14FB2E-D4D6-DD45-A8BB-49C6CFC3A061}"/>
                </a:ext>
              </a:extLst>
            </p:cNvPr>
            <p:cNvSpPr>
              <a:spLocks noChangeArrowheads="1"/>
            </p:cNvSpPr>
            <p:nvPr/>
          </p:nvSpPr>
          <p:spPr bwMode="auto">
            <a:xfrm rot="5400000">
              <a:off x="7789625" y="2646953"/>
              <a:ext cx="377483" cy="83621"/>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6" name="Rectangle 175" descr="Purple mesh">
              <a:extLst>
                <a:ext uri="{FF2B5EF4-FFF2-40B4-BE49-F238E27FC236}">
                  <a16:creationId xmlns:a16="http://schemas.microsoft.com/office/drawing/2014/main" id="{04BD0639-FAE7-5F48-B32C-9131239E707F}"/>
                </a:ext>
              </a:extLst>
            </p:cNvPr>
            <p:cNvSpPr>
              <a:spLocks noChangeArrowheads="1"/>
            </p:cNvSpPr>
            <p:nvPr/>
          </p:nvSpPr>
          <p:spPr bwMode="auto">
            <a:xfrm rot="5400000">
              <a:off x="8090497" y="2734846"/>
              <a:ext cx="172292" cy="9051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nvGrpSpPr>
            <p:cNvPr id="57" name="Group 56">
              <a:extLst>
                <a:ext uri="{FF2B5EF4-FFF2-40B4-BE49-F238E27FC236}">
                  <a16:creationId xmlns:a16="http://schemas.microsoft.com/office/drawing/2014/main" id="{B647B098-253D-F44F-8A9A-C2323749BE04}"/>
                </a:ext>
              </a:extLst>
            </p:cNvPr>
            <p:cNvGrpSpPr/>
            <p:nvPr/>
          </p:nvGrpSpPr>
          <p:grpSpPr>
            <a:xfrm>
              <a:off x="8179719" y="2395396"/>
              <a:ext cx="964281" cy="633465"/>
              <a:chOff x="5823095" y="1132764"/>
              <a:chExt cx="1737309" cy="982993"/>
            </a:xfrm>
          </p:grpSpPr>
          <p:sp>
            <p:nvSpPr>
              <p:cNvPr id="63" name="Text Box 142">
                <a:extLst>
                  <a:ext uri="{FF2B5EF4-FFF2-40B4-BE49-F238E27FC236}">
                    <a16:creationId xmlns:a16="http://schemas.microsoft.com/office/drawing/2014/main" id="{E72D9DCC-ABC6-CC42-AAD9-BE5D5D1D469C}"/>
                  </a:ext>
                </a:extLst>
              </p:cNvPr>
              <p:cNvSpPr txBox="1">
                <a:spLocks noChangeArrowheads="1"/>
              </p:cNvSpPr>
              <p:nvPr/>
            </p:nvSpPr>
            <p:spPr bwMode="auto">
              <a:xfrm>
                <a:off x="5823095" y="1163839"/>
                <a:ext cx="1320636" cy="951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b="0" dirty="0"/>
                  <a:t>k</a:t>
                </a:r>
                <a:r>
                  <a:rPr lang="en-US" dirty="0">
                    <a:latin typeface="Symbol" panose="05050102010706020507" pitchFamily="18" charset="2"/>
                  </a:rPr>
                  <a:t>m</a:t>
                </a:r>
                <a:endParaRPr lang="en-US" sz="2400" b="0" baseline="-24000" dirty="0"/>
              </a:p>
            </p:txBody>
          </p:sp>
          <p:sp>
            <p:nvSpPr>
              <p:cNvPr id="64" name="Oval 97">
                <a:extLst>
                  <a:ext uri="{FF2B5EF4-FFF2-40B4-BE49-F238E27FC236}">
                    <a16:creationId xmlns:a16="http://schemas.microsoft.com/office/drawing/2014/main" id="{137A76B2-D20F-6E44-9516-88607429C1E0}"/>
                  </a:ext>
                </a:extLst>
              </p:cNvPr>
              <p:cNvSpPr>
                <a:spLocks noChangeArrowheads="1"/>
              </p:cNvSpPr>
              <p:nvPr/>
            </p:nvSpPr>
            <p:spPr bwMode="auto">
              <a:xfrm>
                <a:off x="6015062" y="1132764"/>
                <a:ext cx="1084810" cy="908266"/>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65" name="Line 98">
                <a:extLst>
                  <a:ext uri="{FF2B5EF4-FFF2-40B4-BE49-F238E27FC236}">
                    <a16:creationId xmlns:a16="http://schemas.microsoft.com/office/drawing/2014/main" id="{5C391499-9C7C-BC46-BE85-1CCB5B174F02}"/>
                  </a:ext>
                </a:extLst>
              </p:cNvPr>
              <p:cNvSpPr>
                <a:spLocks noChangeShapeType="1"/>
              </p:cNvSpPr>
              <p:nvPr/>
            </p:nvSpPr>
            <p:spPr bwMode="auto">
              <a:xfrm flipV="1">
                <a:off x="7114271" y="1561910"/>
                <a:ext cx="446133" cy="17541"/>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58" name="Group 57">
              <a:extLst>
                <a:ext uri="{FF2B5EF4-FFF2-40B4-BE49-F238E27FC236}">
                  <a16:creationId xmlns:a16="http://schemas.microsoft.com/office/drawing/2014/main" id="{4048EE37-05BC-AD4B-998F-31E8AB023D19}"/>
                </a:ext>
              </a:extLst>
            </p:cNvPr>
            <p:cNvGrpSpPr/>
            <p:nvPr/>
          </p:nvGrpSpPr>
          <p:grpSpPr>
            <a:xfrm>
              <a:off x="6506432" y="2372132"/>
              <a:ext cx="834075" cy="623363"/>
              <a:chOff x="1129155" y="3830255"/>
              <a:chExt cx="834075" cy="623363"/>
            </a:xfrm>
          </p:grpSpPr>
          <p:cxnSp>
            <p:nvCxnSpPr>
              <p:cNvPr id="59" name="Straight Connector 58">
                <a:extLst>
                  <a:ext uri="{FF2B5EF4-FFF2-40B4-BE49-F238E27FC236}">
                    <a16:creationId xmlns:a16="http://schemas.microsoft.com/office/drawing/2014/main" id="{7280CEAC-D0BC-2544-8A89-93612384FFA5}"/>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60" name="TextBox 59">
                <a:extLst>
                  <a:ext uri="{FF2B5EF4-FFF2-40B4-BE49-F238E27FC236}">
                    <a16:creationId xmlns:a16="http://schemas.microsoft.com/office/drawing/2014/main" id="{5B89BE27-0913-D148-AA9C-78D51C9C2BFF}"/>
                  </a:ext>
                </a:extLst>
              </p:cNvPr>
              <p:cNvSpPr txBox="1"/>
              <p:nvPr/>
            </p:nvSpPr>
            <p:spPr>
              <a:xfrm>
                <a:off x="1416376" y="3910306"/>
                <a:ext cx="546854" cy="322864"/>
              </a:xfrm>
              <a:prstGeom prst="rect">
                <a:avLst/>
              </a:prstGeom>
              <a:noFill/>
            </p:spPr>
            <p:txBody>
              <a:bodyPr wrap="none" rtlCol="0">
                <a:spAutoFit/>
              </a:bodyPr>
              <a:lstStyle/>
              <a:p>
                <a:r>
                  <a:rPr lang="en-US" dirty="0"/>
                  <a:t>jobs</a:t>
                </a:r>
              </a:p>
            </p:txBody>
          </p:sp>
          <p:sp>
            <p:nvSpPr>
              <p:cNvPr id="61" name="TextBox 60">
                <a:extLst>
                  <a:ext uri="{FF2B5EF4-FFF2-40B4-BE49-F238E27FC236}">
                    <a16:creationId xmlns:a16="http://schemas.microsoft.com/office/drawing/2014/main" id="{A3A0551F-A823-CE4B-8A7D-96D02068EC09}"/>
                  </a:ext>
                </a:extLst>
              </p:cNvPr>
              <p:cNvSpPr txBox="1"/>
              <p:nvPr/>
            </p:nvSpPr>
            <p:spPr>
              <a:xfrm>
                <a:off x="1453746" y="4130755"/>
                <a:ext cx="493910" cy="322863"/>
              </a:xfrm>
              <a:prstGeom prst="rect">
                <a:avLst/>
              </a:prstGeom>
              <a:noFill/>
            </p:spPr>
            <p:txBody>
              <a:bodyPr wrap="none" rtlCol="0">
                <a:spAutoFit/>
              </a:bodyPr>
              <a:lstStyle/>
              <a:p>
                <a:r>
                  <a:rPr lang="en-US" dirty="0"/>
                  <a:t>sec</a:t>
                </a:r>
                <a:endParaRPr lang="en-US" sz="1600" dirty="0"/>
              </a:p>
            </p:txBody>
          </p:sp>
          <p:sp>
            <p:nvSpPr>
              <p:cNvPr id="62" name="Text Box 142">
                <a:extLst>
                  <a:ext uri="{FF2B5EF4-FFF2-40B4-BE49-F238E27FC236}">
                    <a16:creationId xmlns:a16="http://schemas.microsoft.com/office/drawing/2014/main" id="{23D9AF1E-25B9-BE4A-A56B-D084EB0A3D20}"/>
                  </a:ext>
                </a:extLst>
              </p:cNvPr>
              <p:cNvSpPr txBox="1">
                <a:spLocks noChangeArrowheads="1"/>
              </p:cNvSpPr>
              <p:nvPr/>
            </p:nvSpPr>
            <p:spPr bwMode="auto">
              <a:xfrm>
                <a:off x="1129155" y="3830255"/>
                <a:ext cx="406811" cy="548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dirty="0">
                    <a:latin typeface="Symbol" panose="05050102010706020507" pitchFamily="18" charset="2"/>
                  </a:rPr>
                  <a:t>l</a:t>
                </a:r>
                <a:endParaRPr lang="en-US" sz="2400" b="0" baseline="-24000" dirty="0"/>
              </a:p>
            </p:txBody>
          </p:sp>
        </p:grpSp>
      </p:grpSp>
      <p:grpSp>
        <p:nvGrpSpPr>
          <p:cNvPr id="66" name="Group 65">
            <a:extLst>
              <a:ext uri="{FF2B5EF4-FFF2-40B4-BE49-F238E27FC236}">
                <a16:creationId xmlns:a16="http://schemas.microsoft.com/office/drawing/2014/main" id="{CF89BACF-28B8-D94A-A464-82581023A689}"/>
              </a:ext>
            </a:extLst>
          </p:cNvPr>
          <p:cNvGrpSpPr/>
          <p:nvPr/>
        </p:nvGrpSpPr>
        <p:grpSpPr>
          <a:xfrm>
            <a:off x="775969" y="2388974"/>
            <a:ext cx="2762032" cy="2392296"/>
            <a:chOff x="3223502" y="1261016"/>
            <a:chExt cx="2987293" cy="2402631"/>
          </a:xfrm>
        </p:grpSpPr>
        <p:sp>
          <p:nvSpPr>
            <p:cNvPr id="67" name="Text Box 142">
              <a:extLst>
                <a:ext uri="{FF2B5EF4-FFF2-40B4-BE49-F238E27FC236}">
                  <a16:creationId xmlns:a16="http://schemas.microsoft.com/office/drawing/2014/main" id="{4B7D6B6E-01C1-8F49-841D-CC94355290DC}"/>
                </a:ext>
              </a:extLst>
            </p:cNvPr>
            <p:cNvSpPr txBox="1">
              <a:spLocks noChangeArrowheads="1"/>
            </p:cNvSpPr>
            <p:nvPr/>
          </p:nvSpPr>
          <p:spPr bwMode="auto">
            <a:xfrm>
              <a:off x="5431676" y="1261016"/>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68" name="Oval 97">
              <a:extLst>
                <a:ext uri="{FF2B5EF4-FFF2-40B4-BE49-F238E27FC236}">
                  <a16:creationId xmlns:a16="http://schemas.microsoft.com/office/drawing/2014/main" id="{3FACB81D-6E4D-1D4B-B3EE-A6372F0BBFF1}"/>
                </a:ext>
              </a:extLst>
            </p:cNvPr>
            <p:cNvSpPr>
              <a:spLocks noChangeArrowheads="1"/>
            </p:cNvSpPr>
            <p:nvPr/>
          </p:nvSpPr>
          <p:spPr bwMode="auto">
            <a:xfrm>
              <a:off x="5475670" y="1382915"/>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69" name="Line 91">
              <a:extLst>
                <a:ext uri="{FF2B5EF4-FFF2-40B4-BE49-F238E27FC236}">
                  <a16:creationId xmlns:a16="http://schemas.microsoft.com/office/drawing/2014/main" id="{F8181CD0-D49C-9747-86CC-3AD708D245E4}"/>
                </a:ext>
              </a:extLst>
            </p:cNvPr>
            <p:cNvSpPr>
              <a:spLocks noChangeShapeType="1"/>
            </p:cNvSpPr>
            <p:nvPr/>
          </p:nvSpPr>
          <p:spPr bwMode="auto">
            <a:xfrm>
              <a:off x="4293577" y="2223176"/>
              <a:ext cx="826884" cy="538"/>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Line 93">
              <a:extLst>
                <a:ext uri="{FF2B5EF4-FFF2-40B4-BE49-F238E27FC236}">
                  <a16:creationId xmlns:a16="http://schemas.microsoft.com/office/drawing/2014/main" id="{E0C3E338-94BF-4D43-B8AC-8A23B3FB2B82}"/>
                </a:ext>
              </a:extLst>
            </p:cNvPr>
            <p:cNvSpPr>
              <a:spLocks noChangeShapeType="1"/>
            </p:cNvSpPr>
            <p:nvPr/>
          </p:nvSpPr>
          <p:spPr bwMode="auto">
            <a:xfrm>
              <a:off x="4293577" y="2723651"/>
              <a:ext cx="824131" cy="23"/>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 name="Line 94">
              <a:extLst>
                <a:ext uri="{FF2B5EF4-FFF2-40B4-BE49-F238E27FC236}">
                  <a16:creationId xmlns:a16="http://schemas.microsoft.com/office/drawing/2014/main" id="{F8941BD2-7E66-BD43-A54C-B40AC6D6E8A7}"/>
                </a:ext>
              </a:extLst>
            </p:cNvPr>
            <p:cNvSpPr>
              <a:spLocks noChangeShapeType="1"/>
            </p:cNvSpPr>
            <p:nvPr/>
          </p:nvSpPr>
          <p:spPr bwMode="auto">
            <a:xfrm>
              <a:off x="4908781"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95">
              <a:extLst>
                <a:ext uri="{FF2B5EF4-FFF2-40B4-BE49-F238E27FC236}">
                  <a16:creationId xmlns:a16="http://schemas.microsoft.com/office/drawing/2014/main" id="{11590D9A-40B5-5E48-BFD6-318B7E493E5B}"/>
                </a:ext>
              </a:extLst>
            </p:cNvPr>
            <p:cNvSpPr>
              <a:spLocks noChangeShapeType="1"/>
            </p:cNvSpPr>
            <p:nvPr/>
          </p:nvSpPr>
          <p:spPr bwMode="auto">
            <a:xfrm>
              <a:off x="4703713"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96">
              <a:extLst>
                <a:ext uri="{FF2B5EF4-FFF2-40B4-BE49-F238E27FC236}">
                  <a16:creationId xmlns:a16="http://schemas.microsoft.com/office/drawing/2014/main" id="{E51C6573-482B-2F4B-A1AD-DA8149562485}"/>
                </a:ext>
              </a:extLst>
            </p:cNvPr>
            <p:cNvSpPr>
              <a:spLocks noChangeShapeType="1"/>
            </p:cNvSpPr>
            <p:nvPr/>
          </p:nvSpPr>
          <p:spPr bwMode="auto">
            <a:xfrm>
              <a:off x="4498645"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Rectangle 145" descr="Purple mesh">
              <a:extLst>
                <a:ext uri="{FF2B5EF4-FFF2-40B4-BE49-F238E27FC236}">
                  <a16:creationId xmlns:a16="http://schemas.microsoft.com/office/drawing/2014/main" id="{A4501113-1B46-214E-BF1A-3EDD4DF48E13}"/>
                </a:ext>
              </a:extLst>
            </p:cNvPr>
            <p:cNvSpPr>
              <a:spLocks noChangeArrowheads="1"/>
            </p:cNvSpPr>
            <p:nvPr/>
          </p:nvSpPr>
          <p:spPr bwMode="auto">
            <a:xfrm rot="5400000">
              <a:off x="4455976" y="2462504"/>
              <a:ext cx="290905" cy="82759"/>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75" name="Rectangle 174" descr="Purple mesh">
              <a:extLst>
                <a:ext uri="{FF2B5EF4-FFF2-40B4-BE49-F238E27FC236}">
                  <a16:creationId xmlns:a16="http://schemas.microsoft.com/office/drawing/2014/main" id="{2C6C7D04-54F9-C949-A71E-07C2D3419D8C}"/>
                </a:ext>
              </a:extLst>
            </p:cNvPr>
            <p:cNvSpPr>
              <a:spLocks noChangeArrowheads="1"/>
            </p:cNvSpPr>
            <p:nvPr/>
          </p:nvSpPr>
          <p:spPr bwMode="auto">
            <a:xfrm rot="5400000">
              <a:off x="4624325" y="2418783"/>
              <a:ext cx="377483" cy="83621"/>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76" name="Rectangle 175" descr="Purple mesh">
              <a:extLst>
                <a:ext uri="{FF2B5EF4-FFF2-40B4-BE49-F238E27FC236}">
                  <a16:creationId xmlns:a16="http://schemas.microsoft.com/office/drawing/2014/main" id="{AF360831-A567-134D-A298-390EB3C4B827}"/>
                </a:ext>
              </a:extLst>
            </p:cNvPr>
            <p:cNvSpPr>
              <a:spLocks noChangeArrowheads="1"/>
            </p:cNvSpPr>
            <p:nvPr/>
          </p:nvSpPr>
          <p:spPr bwMode="auto">
            <a:xfrm rot="5400000">
              <a:off x="4925196" y="2506676"/>
              <a:ext cx="172292" cy="90517"/>
            </a:xfrm>
            <a:prstGeom prst="rect">
              <a:avLst/>
            </a:prstGeom>
            <a:blipFill dpi="0" rotWithShape="0">
              <a:blip r:embed="rId5"/>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96" name="Text Box 142">
              <a:extLst>
                <a:ext uri="{FF2B5EF4-FFF2-40B4-BE49-F238E27FC236}">
                  <a16:creationId xmlns:a16="http://schemas.microsoft.com/office/drawing/2014/main" id="{05796494-014B-F34B-B7B0-5B3513D0DC65}"/>
                </a:ext>
              </a:extLst>
            </p:cNvPr>
            <p:cNvSpPr txBox="1">
              <a:spLocks noChangeArrowheads="1"/>
            </p:cNvSpPr>
            <p:nvPr/>
          </p:nvSpPr>
          <p:spPr bwMode="auto">
            <a:xfrm>
              <a:off x="5390790" y="1902244"/>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116" name="Oval 97">
              <a:extLst>
                <a:ext uri="{FF2B5EF4-FFF2-40B4-BE49-F238E27FC236}">
                  <a16:creationId xmlns:a16="http://schemas.microsoft.com/office/drawing/2014/main" id="{7CD2569E-BB24-4448-B481-05510A5AE2F1}"/>
                </a:ext>
              </a:extLst>
            </p:cNvPr>
            <p:cNvSpPr>
              <a:spLocks noChangeArrowheads="1"/>
            </p:cNvSpPr>
            <p:nvPr/>
          </p:nvSpPr>
          <p:spPr bwMode="auto">
            <a:xfrm>
              <a:off x="5486261" y="2012268"/>
              <a:ext cx="470938"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17" name="Text Box 142">
              <a:extLst>
                <a:ext uri="{FF2B5EF4-FFF2-40B4-BE49-F238E27FC236}">
                  <a16:creationId xmlns:a16="http://schemas.microsoft.com/office/drawing/2014/main" id="{84CE8469-600C-3E48-A998-6EE79AD900CD}"/>
                </a:ext>
              </a:extLst>
            </p:cNvPr>
            <p:cNvSpPr txBox="1">
              <a:spLocks noChangeArrowheads="1"/>
            </p:cNvSpPr>
            <p:nvPr/>
          </p:nvSpPr>
          <p:spPr bwMode="auto">
            <a:xfrm>
              <a:off x="5427929" y="3076346"/>
              <a:ext cx="534339" cy="587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118" name="Oval 97">
              <a:extLst>
                <a:ext uri="{FF2B5EF4-FFF2-40B4-BE49-F238E27FC236}">
                  <a16:creationId xmlns:a16="http://schemas.microsoft.com/office/drawing/2014/main" id="{5ADB2E12-9348-3D40-BDFA-E99F2DBF59FF}"/>
                </a:ext>
              </a:extLst>
            </p:cNvPr>
            <p:cNvSpPr>
              <a:spLocks noChangeArrowheads="1"/>
            </p:cNvSpPr>
            <p:nvPr/>
          </p:nvSpPr>
          <p:spPr bwMode="auto">
            <a:xfrm>
              <a:off x="5487774" y="3166341"/>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grpSp>
          <p:nvGrpSpPr>
            <p:cNvPr id="119" name="Group 118">
              <a:extLst>
                <a:ext uri="{FF2B5EF4-FFF2-40B4-BE49-F238E27FC236}">
                  <a16:creationId xmlns:a16="http://schemas.microsoft.com/office/drawing/2014/main" id="{CA9467EA-6936-1C46-A5E8-BB6CE1E76A91}"/>
                </a:ext>
              </a:extLst>
            </p:cNvPr>
            <p:cNvGrpSpPr/>
            <p:nvPr/>
          </p:nvGrpSpPr>
          <p:grpSpPr>
            <a:xfrm>
              <a:off x="5952858" y="1589055"/>
              <a:ext cx="257937" cy="1793871"/>
              <a:chOff x="5952858" y="1589055"/>
              <a:chExt cx="354393" cy="1793871"/>
            </a:xfrm>
          </p:grpSpPr>
          <p:sp>
            <p:nvSpPr>
              <p:cNvPr id="133" name="Line 98">
                <a:extLst>
                  <a:ext uri="{FF2B5EF4-FFF2-40B4-BE49-F238E27FC236}">
                    <a16:creationId xmlns:a16="http://schemas.microsoft.com/office/drawing/2014/main" id="{C1DA877C-1978-7045-9CE0-885023ECC9B2}"/>
                  </a:ext>
                </a:extLst>
              </p:cNvPr>
              <p:cNvSpPr>
                <a:spLocks noChangeShapeType="1"/>
              </p:cNvSpPr>
              <p:nvPr/>
            </p:nvSpPr>
            <p:spPr bwMode="auto">
              <a:xfrm flipV="1">
                <a:off x="5952858" y="1589055"/>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4" name="Line 98">
                <a:extLst>
                  <a:ext uri="{FF2B5EF4-FFF2-40B4-BE49-F238E27FC236}">
                    <a16:creationId xmlns:a16="http://schemas.microsoft.com/office/drawing/2014/main" id="{F8F9E54E-6090-9647-BFF1-82BE1182E1B7}"/>
                  </a:ext>
                </a:extLst>
              </p:cNvPr>
              <p:cNvSpPr>
                <a:spLocks noChangeShapeType="1"/>
              </p:cNvSpPr>
              <p:nvPr/>
            </p:nvSpPr>
            <p:spPr bwMode="auto">
              <a:xfrm flipV="1">
                <a:off x="5963449" y="2218408"/>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35" name="Line 98">
                <a:extLst>
                  <a:ext uri="{FF2B5EF4-FFF2-40B4-BE49-F238E27FC236}">
                    <a16:creationId xmlns:a16="http://schemas.microsoft.com/office/drawing/2014/main" id="{B0227410-7E82-F240-A5E2-939849DF2705}"/>
                  </a:ext>
                </a:extLst>
              </p:cNvPr>
              <p:cNvSpPr>
                <a:spLocks noChangeShapeType="1"/>
              </p:cNvSpPr>
              <p:nvPr/>
            </p:nvSpPr>
            <p:spPr bwMode="auto">
              <a:xfrm flipV="1">
                <a:off x="5964962" y="3372481"/>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120" name="Line 92">
              <a:extLst>
                <a:ext uri="{FF2B5EF4-FFF2-40B4-BE49-F238E27FC236}">
                  <a16:creationId xmlns:a16="http://schemas.microsoft.com/office/drawing/2014/main" id="{014427C6-FDD5-8C43-88F2-F7131F282324}"/>
                </a:ext>
              </a:extLst>
            </p:cNvPr>
            <p:cNvSpPr>
              <a:spLocks noChangeShapeType="1"/>
            </p:cNvSpPr>
            <p:nvPr/>
          </p:nvSpPr>
          <p:spPr bwMode="auto">
            <a:xfrm flipH="1">
              <a:off x="5105592" y="2213537"/>
              <a:ext cx="1662" cy="51852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21" name="Straight Connector 120">
              <a:extLst>
                <a:ext uri="{FF2B5EF4-FFF2-40B4-BE49-F238E27FC236}">
                  <a16:creationId xmlns:a16="http://schemas.microsoft.com/office/drawing/2014/main" id="{79950B06-F85F-0A49-8B1F-71D66A57FD67}"/>
                </a:ext>
              </a:extLst>
            </p:cNvPr>
            <p:cNvCxnSpPr/>
            <p:nvPr/>
          </p:nvCxnSpPr>
          <p:spPr bwMode="auto">
            <a:xfrm flipV="1">
              <a:off x="5111304" y="1718817"/>
              <a:ext cx="417554" cy="709201"/>
            </a:xfrm>
            <a:prstGeom prst="line">
              <a:avLst/>
            </a:prstGeom>
            <a:noFill/>
            <a:ln w="38100" cap="flat" cmpd="sng" algn="ctr">
              <a:solidFill>
                <a:schemeClr val="tx1"/>
              </a:solidFill>
              <a:prstDash val="solid"/>
              <a:round/>
              <a:headEnd type="none" w="med" len="med"/>
              <a:tailEnd type="none" w="med" len="med"/>
            </a:ln>
            <a:effectLst/>
          </p:spPr>
        </p:cxnSp>
        <p:cxnSp>
          <p:nvCxnSpPr>
            <p:cNvPr id="122" name="Straight Connector 121">
              <a:extLst>
                <a:ext uri="{FF2B5EF4-FFF2-40B4-BE49-F238E27FC236}">
                  <a16:creationId xmlns:a16="http://schemas.microsoft.com/office/drawing/2014/main" id="{461BBC04-1092-DD4F-9D75-E163C3E2D55D}"/>
                </a:ext>
              </a:extLst>
            </p:cNvPr>
            <p:cNvCxnSpPr/>
            <p:nvPr/>
          </p:nvCxnSpPr>
          <p:spPr bwMode="auto">
            <a:xfrm flipV="1">
              <a:off x="5125720" y="2307398"/>
              <a:ext cx="352052" cy="174297"/>
            </a:xfrm>
            <a:prstGeom prst="line">
              <a:avLst/>
            </a:prstGeom>
            <a:noFill/>
            <a:ln w="38100" cap="flat" cmpd="sng" algn="ctr">
              <a:solidFill>
                <a:schemeClr val="tx1"/>
              </a:solidFill>
              <a:prstDash val="solid"/>
              <a:round/>
              <a:headEnd type="none" w="med" len="med"/>
              <a:tailEnd type="none" w="med" len="med"/>
            </a:ln>
            <a:effectLst/>
          </p:spPr>
        </p:cxnSp>
        <p:cxnSp>
          <p:nvCxnSpPr>
            <p:cNvPr id="123" name="Straight Connector 122">
              <a:extLst>
                <a:ext uri="{FF2B5EF4-FFF2-40B4-BE49-F238E27FC236}">
                  <a16:creationId xmlns:a16="http://schemas.microsoft.com/office/drawing/2014/main" id="{A2A6B2EB-F4A3-1344-A5B1-4DA91E97D90B}"/>
                </a:ext>
              </a:extLst>
            </p:cNvPr>
            <p:cNvCxnSpPr/>
            <p:nvPr/>
          </p:nvCxnSpPr>
          <p:spPr bwMode="auto">
            <a:xfrm>
              <a:off x="5124448" y="2553035"/>
              <a:ext cx="407072" cy="702506"/>
            </a:xfrm>
            <a:prstGeom prst="line">
              <a:avLst/>
            </a:prstGeom>
            <a:noFill/>
            <a:ln w="38100" cap="flat" cmpd="sng" algn="ctr">
              <a:solidFill>
                <a:schemeClr val="tx1"/>
              </a:solidFill>
              <a:prstDash val="solid"/>
              <a:round/>
              <a:headEnd type="none" w="med" len="med"/>
              <a:tailEnd type="none" w="med" len="med"/>
            </a:ln>
            <a:effectLst/>
          </p:spPr>
        </p:cxnSp>
        <p:sp>
          <p:nvSpPr>
            <p:cNvPr id="124" name="Oval 97">
              <a:extLst>
                <a:ext uri="{FF2B5EF4-FFF2-40B4-BE49-F238E27FC236}">
                  <a16:creationId xmlns:a16="http://schemas.microsoft.com/office/drawing/2014/main" id="{502FCA3D-15F0-AD47-A463-C98A8145398F}"/>
                </a:ext>
              </a:extLst>
            </p:cNvPr>
            <p:cNvSpPr>
              <a:spLocks noChangeArrowheads="1"/>
            </p:cNvSpPr>
            <p:nvPr/>
          </p:nvSpPr>
          <p:spPr bwMode="auto">
            <a:xfrm>
              <a:off x="5678426" y="2628984"/>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25" name="Oval 97">
              <a:extLst>
                <a:ext uri="{FF2B5EF4-FFF2-40B4-BE49-F238E27FC236}">
                  <a16:creationId xmlns:a16="http://schemas.microsoft.com/office/drawing/2014/main" id="{6DAB624B-8545-CF4E-975F-D8DD4D481415}"/>
                </a:ext>
              </a:extLst>
            </p:cNvPr>
            <p:cNvSpPr>
              <a:spLocks noChangeArrowheads="1"/>
            </p:cNvSpPr>
            <p:nvPr/>
          </p:nvSpPr>
          <p:spPr bwMode="auto">
            <a:xfrm>
              <a:off x="5678426" y="2774382"/>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26" name="Oval 97">
              <a:extLst>
                <a:ext uri="{FF2B5EF4-FFF2-40B4-BE49-F238E27FC236}">
                  <a16:creationId xmlns:a16="http://schemas.microsoft.com/office/drawing/2014/main" id="{B70C6838-9798-574F-8780-71BCD8A6BCAB}"/>
                </a:ext>
              </a:extLst>
            </p:cNvPr>
            <p:cNvSpPr>
              <a:spLocks noChangeArrowheads="1"/>
            </p:cNvSpPr>
            <p:nvPr/>
          </p:nvSpPr>
          <p:spPr bwMode="auto">
            <a:xfrm>
              <a:off x="5678426" y="2919779"/>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27" name="AutoShape 119">
              <a:extLst>
                <a:ext uri="{FF2B5EF4-FFF2-40B4-BE49-F238E27FC236}">
                  <a16:creationId xmlns:a16="http://schemas.microsoft.com/office/drawing/2014/main" id="{E7748057-E7CA-9949-8660-C7E9EE1C8E9C}"/>
                </a:ext>
              </a:extLst>
            </p:cNvPr>
            <p:cNvSpPr>
              <a:spLocks noChangeArrowheads="1"/>
            </p:cNvSpPr>
            <p:nvPr/>
          </p:nvSpPr>
          <p:spPr bwMode="auto">
            <a:xfrm rot="5400000" flipH="1" flipV="1">
              <a:off x="4062968" y="2360727"/>
              <a:ext cx="245198" cy="292996"/>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28" name="Group 127">
              <a:extLst>
                <a:ext uri="{FF2B5EF4-FFF2-40B4-BE49-F238E27FC236}">
                  <a16:creationId xmlns:a16="http://schemas.microsoft.com/office/drawing/2014/main" id="{9697391C-D748-5B4B-8441-B1AE5E0B62C8}"/>
                </a:ext>
              </a:extLst>
            </p:cNvPr>
            <p:cNvGrpSpPr/>
            <p:nvPr/>
          </p:nvGrpSpPr>
          <p:grpSpPr>
            <a:xfrm>
              <a:off x="3223502" y="2131751"/>
              <a:ext cx="842364" cy="609607"/>
              <a:chOff x="1129155" y="3830255"/>
              <a:chExt cx="842364" cy="609607"/>
            </a:xfrm>
          </p:grpSpPr>
          <p:cxnSp>
            <p:nvCxnSpPr>
              <p:cNvPr id="129" name="Straight Connector 128">
                <a:extLst>
                  <a:ext uri="{FF2B5EF4-FFF2-40B4-BE49-F238E27FC236}">
                    <a16:creationId xmlns:a16="http://schemas.microsoft.com/office/drawing/2014/main" id="{DC5F17F1-F724-C343-8016-73163603887B}"/>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130" name="TextBox 129">
                <a:extLst>
                  <a:ext uri="{FF2B5EF4-FFF2-40B4-BE49-F238E27FC236}">
                    <a16:creationId xmlns:a16="http://schemas.microsoft.com/office/drawing/2014/main" id="{12297C65-7543-5548-B8FE-D46CC0DE782F}"/>
                  </a:ext>
                </a:extLst>
              </p:cNvPr>
              <p:cNvSpPr txBox="1"/>
              <p:nvPr/>
            </p:nvSpPr>
            <p:spPr>
              <a:xfrm>
                <a:off x="1416376" y="3910306"/>
                <a:ext cx="555143" cy="309107"/>
              </a:xfrm>
              <a:prstGeom prst="rect">
                <a:avLst/>
              </a:prstGeom>
              <a:noFill/>
            </p:spPr>
            <p:txBody>
              <a:bodyPr wrap="none" rtlCol="0">
                <a:spAutoFit/>
              </a:bodyPr>
              <a:lstStyle/>
              <a:p>
                <a:r>
                  <a:rPr lang="en-US" dirty="0"/>
                  <a:t>jobs</a:t>
                </a:r>
              </a:p>
            </p:txBody>
          </p:sp>
          <p:sp>
            <p:nvSpPr>
              <p:cNvPr id="131" name="TextBox 130">
                <a:extLst>
                  <a:ext uri="{FF2B5EF4-FFF2-40B4-BE49-F238E27FC236}">
                    <a16:creationId xmlns:a16="http://schemas.microsoft.com/office/drawing/2014/main" id="{A020584C-C183-014B-B886-3922AE40B5AB}"/>
                  </a:ext>
                </a:extLst>
              </p:cNvPr>
              <p:cNvSpPr txBox="1"/>
              <p:nvPr/>
            </p:nvSpPr>
            <p:spPr>
              <a:xfrm>
                <a:off x="1453746" y="4130755"/>
                <a:ext cx="501396" cy="309107"/>
              </a:xfrm>
              <a:prstGeom prst="rect">
                <a:avLst/>
              </a:prstGeom>
              <a:noFill/>
            </p:spPr>
            <p:txBody>
              <a:bodyPr wrap="none" rtlCol="0">
                <a:spAutoFit/>
              </a:bodyPr>
              <a:lstStyle/>
              <a:p>
                <a:r>
                  <a:rPr lang="en-US" dirty="0"/>
                  <a:t>sec</a:t>
                </a:r>
                <a:endParaRPr lang="en-US" sz="1600" dirty="0"/>
              </a:p>
            </p:txBody>
          </p:sp>
          <p:sp>
            <p:nvSpPr>
              <p:cNvPr id="132" name="Text Box 142">
                <a:extLst>
                  <a:ext uri="{FF2B5EF4-FFF2-40B4-BE49-F238E27FC236}">
                    <a16:creationId xmlns:a16="http://schemas.microsoft.com/office/drawing/2014/main" id="{E29A457A-1B7A-E64B-95A4-9456937C8A51}"/>
                  </a:ext>
                </a:extLst>
              </p:cNvPr>
              <p:cNvSpPr txBox="1">
                <a:spLocks noChangeArrowheads="1"/>
              </p:cNvSpPr>
              <p:nvPr/>
            </p:nvSpPr>
            <p:spPr bwMode="auto">
              <a:xfrm>
                <a:off x="1129155" y="3830255"/>
                <a:ext cx="412977" cy="525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dirty="0">
                    <a:latin typeface="Symbol" panose="05050102010706020507" pitchFamily="18" charset="2"/>
                  </a:rPr>
                  <a:t>l</a:t>
                </a:r>
                <a:endParaRPr lang="en-US" sz="2400" b="0" baseline="-24000" dirty="0"/>
              </a:p>
            </p:txBody>
          </p:sp>
        </p:grpSp>
      </p:grpSp>
      <p:graphicFrame>
        <p:nvGraphicFramePr>
          <p:cNvPr id="181" name="Object 180">
            <a:extLst>
              <a:ext uri="{FF2B5EF4-FFF2-40B4-BE49-F238E27FC236}">
                <a16:creationId xmlns:a16="http://schemas.microsoft.com/office/drawing/2014/main" id="{DAD1B7CB-93C2-0047-A8FE-85611EE7D1A0}"/>
              </a:ext>
            </a:extLst>
          </p:cNvPr>
          <p:cNvGraphicFramePr>
            <a:graphicFrameLocks noChangeAspect="1"/>
          </p:cNvGraphicFramePr>
          <p:nvPr/>
        </p:nvGraphicFramePr>
        <p:xfrm>
          <a:off x="9532635" y="4129899"/>
          <a:ext cx="988460" cy="909803"/>
        </p:xfrm>
        <a:graphic>
          <a:graphicData uri="http://schemas.openxmlformats.org/presentationml/2006/ole">
            <mc:AlternateContent xmlns:mc="http://schemas.openxmlformats.org/markup-compatibility/2006">
              <mc:Choice xmlns:v="urn:schemas-microsoft-com:vml" Requires="v">
                <p:oleObj spid="_x0000_s124981" name="Equation" r:id="rId6" imgW="507960" imgH="419040" progId="Equation.DSMT4">
                  <p:embed/>
                </p:oleObj>
              </mc:Choice>
              <mc:Fallback>
                <p:oleObj name="Equation" r:id="rId6" imgW="507960" imgH="419040" progId="Equation.DSMT4">
                  <p:embed/>
                  <p:pic>
                    <p:nvPicPr>
                      <p:cNvPr id="181" name="Object 180">
                        <a:extLst>
                          <a:ext uri="{FF2B5EF4-FFF2-40B4-BE49-F238E27FC236}">
                            <a16:creationId xmlns:a16="http://schemas.microsoft.com/office/drawing/2014/main" id="{DAD1B7CB-93C2-0047-A8FE-85611EE7D1A0}"/>
                          </a:ext>
                        </a:extLst>
                      </p:cNvPr>
                      <p:cNvPicPr/>
                      <p:nvPr/>
                    </p:nvPicPr>
                    <p:blipFill>
                      <a:blip r:embed="rId4"/>
                      <a:stretch>
                        <a:fillRect/>
                      </a:stretch>
                    </p:blipFill>
                    <p:spPr>
                      <a:xfrm>
                        <a:off x="9532635" y="4129899"/>
                        <a:ext cx="988460" cy="909803"/>
                      </a:xfrm>
                      <a:prstGeom prst="rect">
                        <a:avLst/>
                      </a:prstGeom>
                    </p:spPr>
                  </p:pic>
                </p:oleObj>
              </mc:Fallback>
            </mc:AlternateContent>
          </a:graphicData>
        </a:graphic>
      </p:graphicFrame>
      <p:sp>
        <p:nvSpPr>
          <p:cNvPr id="183" name="TextBox 182">
            <a:extLst>
              <a:ext uri="{FF2B5EF4-FFF2-40B4-BE49-F238E27FC236}">
                <a16:creationId xmlns:a16="http://schemas.microsoft.com/office/drawing/2014/main" id="{A2B712FE-E87A-F141-83CD-345684A948C7}"/>
              </a:ext>
            </a:extLst>
          </p:cNvPr>
          <p:cNvSpPr txBox="1"/>
          <p:nvPr/>
        </p:nvSpPr>
        <p:spPr>
          <a:xfrm>
            <a:off x="1700086" y="2129627"/>
            <a:ext cx="934871" cy="400110"/>
          </a:xfrm>
          <a:prstGeom prst="rect">
            <a:avLst/>
          </a:prstGeom>
          <a:noFill/>
        </p:spPr>
        <p:txBody>
          <a:bodyPr wrap="none" rtlCol="0">
            <a:spAutoFit/>
          </a:bodyPr>
          <a:lstStyle/>
          <a:p>
            <a:r>
              <a:rPr lang="en-US" sz="2000" dirty="0">
                <a:solidFill>
                  <a:schemeClr val="bg1">
                    <a:lumMod val="50000"/>
                  </a:schemeClr>
                </a:solidFill>
                <a:latin typeface="Lato" panose="020F0502020204030203" pitchFamily="34" charset="77"/>
              </a:rPr>
              <a:t>M/</a:t>
            </a:r>
            <a:r>
              <a:rPr lang="en-US" sz="2000" b="1" dirty="0">
                <a:solidFill>
                  <a:srgbClr val="FF2D55"/>
                </a:solidFill>
                <a:latin typeface="Lato" panose="020F0502020204030203" pitchFamily="34" charset="77"/>
              </a:rPr>
              <a:t>G</a:t>
            </a:r>
            <a:r>
              <a:rPr lang="en-US" sz="2000" dirty="0">
                <a:solidFill>
                  <a:schemeClr val="bg1">
                    <a:lumMod val="50000"/>
                  </a:schemeClr>
                </a:solidFill>
                <a:latin typeface="Lato" panose="020F0502020204030203" pitchFamily="34" charset="77"/>
              </a:rPr>
              <a:t>/k</a:t>
            </a:r>
          </a:p>
        </p:txBody>
      </p:sp>
      <p:sp>
        <p:nvSpPr>
          <p:cNvPr id="184" name="TextBox 183">
            <a:extLst>
              <a:ext uri="{FF2B5EF4-FFF2-40B4-BE49-F238E27FC236}">
                <a16:creationId xmlns:a16="http://schemas.microsoft.com/office/drawing/2014/main" id="{EEC45826-BD79-984E-9AB1-ACF92968A75E}"/>
              </a:ext>
            </a:extLst>
          </p:cNvPr>
          <p:cNvSpPr txBox="1"/>
          <p:nvPr/>
        </p:nvSpPr>
        <p:spPr>
          <a:xfrm>
            <a:off x="8878643" y="2169823"/>
            <a:ext cx="1420582" cy="400110"/>
          </a:xfrm>
          <a:prstGeom prst="rect">
            <a:avLst/>
          </a:prstGeom>
          <a:noFill/>
        </p:spPr>
        <p:txBody>
          <a:bodyPr wrap="none" rtlCol="0">
            <a:spAutoFit/>
          </a:bodyPr>
          <a:lstStyle/>
          <a:p>
            <a:r>
              <a:rPr lang="en-US" sz="2000" dirty="0">
                <a:solidFill>
                  <a:schemeClr val="bg1">
                    <a:lumMod val="50000"/>
                  </a:schemeClr>
                </a:solidFill>
                <a:latin typeface="Lato" panose="020F0502020204030203" pitchFamily="34" charset="77"/>
              </a:rPr>
              <a:t>M/</a:t>
            </a:r>
            <a:r>
              <a:rPr lang="en-US" sz="2000" b="1" dirty="0">
                <a:solidFill>
                  <a:srgbClr val="FF2D55"/>
                </a:solidFill>
                <a:latin typeface="Lato" panose="020F0502020204030203" pitchFamily="34" charset="77"/>
              </a:rPr>
              <a:t>G</a:t>
            </a:r>
            <a:r>
              <a:rPr lang="en-US" sz="2000" dirty="0">
                <a:solidFill>
                  <a:schemeClr val="bg1">
                    <a:lumMod val="50000"/>
                  </a:schemeClr>
                </a:solidFill>
                <a:latin typeface="Lato" panose="020F0502020204030203" pitchFamily="34" charset="77"/>
              </a:rPr>
              <a:t>/1fast</a:t>
            </a:r>
          </a:p>
        </p:txBody>
      </p:sp>
      <p:sp>
        <p:nvSpPr>
          <p:cNvPr id="4" name="Rounded Rectangle 3">
            <a:extLst>
              <a:ext uri="{FF2B5EF4-FFF2-40B4-BE49-F238E27FC236}">
                <a16:creationId xmlns:a16="http://schemas.microsoft.com/office/drawing/2014/main" id="{2420F55E-C8B0-824A-9DE8-A5885A22FE6D}"/>
              </a:ext>
            </a:extLst>
          </p:cNvPr>
          <p:cNvSpPr/>
          <p:nvPr/>
        </p:nvSpPr>
        <p:spPr>
          <a:xfrm>
            <a:off x="254966" y="1871087"/>
            <a:ext cx="3537679" cy="3129636"/>
          </a:xfrm>
          <a:prstGeom prst="roundRect">
            <a:avLst/>
          </a:prstGeom>
          <a:noFill/>
          <a:ln w="317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sp>
        <p:nvSpPr>
          <p:cNvPr id="187" name="Rounded Rectangle 186">
            <a:extLst>
              <a:ext uri="{FF2B5EF4-FFF2-40B4-BE49-F238E27FC236}">
                <a16:creationId xmlns:a16="http://schemas.microsoft.com/office/drawing/2014/main" id="{035CB9D8-74D5-244C-95BB-F80D24DAD3C4}"/>
              </a:ext>
            </a:extLst>
          </p:cNvPr>
          <p:cNvSpPr/>
          <p:nvPr/>
        </p:nvSpPr>
        <p:spPr>
          <a:xfrm>
            <a:off x="8399355" y="1904891"/>
            <a:ext cx="3537679" cy="3129636"/>
          </a:xfrm>
          <a:prstGeom prst="roundRect">
            <a:avLst/>
          </a:prstGeom>
          <a:noFill/>
          <a:ln w="3175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7" descr="C:\Users\harchol\AppData\Local\Microsoft\Windows\Temporary Internet Files\Content.IE5\L89T4114\brown-bunny-illustration[1].jpg">
            <a:extLst>
              <a:ext uri="{FF2B5EF4-FFF2-40B4-BE49-F238E27FC236}">
                <a16:creationId xmlns:a16="http://schemas.microsoft.com/office/drawing/2014/main" id="{AA4C463D-9B8F-1645-A0DE-FB938E959D7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9961411" y="5261600"/>
            <a:ext cx="865405" cy="136662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1" descr="C:\Users\harchol\AppData\Local\Microsoft\Windows\Temporary Internet Files\Content.IE5\L89T4114\7LLlY5[1].png">
            <a:extLst>
              <a:ext uri="{FF2B5EF4-FFF2-40B4-BE49-F238E27FC236}">
                <a16:creationId xmlns:a16="http://schemas.microsoft.com/office/drawing/2014/main" id="{C87B7883-9666-DC40-ABDC-3F48010638A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0422" y="5759607"/>
            <a:ext cx="860555" cy="72730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1" descr="C:\Users\harchol\AppData\Local\Microsoft\Windows\Temporary Internet Files\Content.IE5\L89T4114\7LLlY5[1].png">
            <a:extLst>
              <a:ext uri="{FF2B5EF4-FFF2-40B4-BE49-F238E27FC236}">
                <a16:creationId xmlns:a16="http://schemas.microsoft.com/office/drawing/2014/main" id="{67BF6C94-9BBA-EA4B-B831-B8745843567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9060" y="5377617"/>
            <a:ext cx="860555" cy="72730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 descr="C:\Users\harchol\AppData\Local\Microsoft\Windows\Temporary Internet Files\Content.IE5\L89T4114\7LLlY5[1].png">
            <a:extLst>
              <a:ext uri="{FF2B5EF4-FFF2-40B4-BE49-F238E27FC236}">
                <a16:creationId xmlns:a16="http://schemas.microsoft.com/office/drawing/2014/main" id="{0DD33F5E-F149-484A-9D3E-1998F87AF1C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90437" y="5533976"/>
            <a:ext cx="860555" cy="72730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 descr="C:\Users\harchol\AppData\Local\Microsoft\Windows\Temporary Internet Files\Content.IE5\L89T4114\7LLlY5[1].png">
            <a:extLst>
              <a:ext uri="{FF2B5EF4-FFF2-40B4-BE49-F238E27FC236}">
                <a16:creationId xmlns:a16="http://schemas.microsoft.com/office/drawing/2014/main" id="{E7FC4733-3D7F-274C-AAF8-CC8FDDFC0E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66785" y="5144069"/>
            <a:ext cx="860555" cy="727300"/>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a:extLst>
              <a:ext uri="{FF2B5EF4-FFF2-40B4-BE49-F238E27FC236}">
                <a16:creationId xmlns:a16="http://schemas.microsoft.com/office/drawing/2014/main" id="{4618C978-6B0D-7E4A-AD2A-C3CE4F6D8FFB}"/>
              </a:ext>
            </a:extLst>
          </p:cNvPr>
          <p:cNvSpPr txBox="1"/>
          <p:nvPr/>
        </p:nvSpPr>
        <p:spPr>
          <a:xfrm>
            <a:off x="7999865" y="683934"/>
            <a:ext cx="3348894" cy="461665"/>
          </a:xfrm>
          <a:prstGeom prst="rect">
            <a:avLst/>
          </a:prstGeom>
          <a:noFill/>
        </p:spPr>
        <p:txBody>
          <a:bodyPr wrap="square" rtlCol="0">
            <a:spAutoFit/>
          </a:bodyPr>
          <a:lstStyle/>
          <a:p>
            <a:r>
              <a:rPr lang="en-US" sz="2400" dirty="0">
                <a:solidFill>
                  <a:srgbClr val="FF2D55"/>
                </a:solidFill>
                <a:latin typeface="Happy Monkey" panose="02000500000000020004" pitchFamily="2" charset="0"/>
              </a:rPr>
              <a:t>Q: What if</a:t>
            </a:r>
            <a:endParaRPr lang="en-US" sz="1100" dirty="0">
              <a:solidFill>
                <a:srgbClr val="FF2D55"/>
              </a:solidFill>
              <a:latin typeface="Happy Monkey" panose="02000500000000020004" pitchFamily="2" charset="0"/>
            </a:endParaRPr>
          </a:p>
        </p:txBody>
      </p:sp>
      <p:grpSp>
        <p:nvGrpSpPr>
          <p:cNvPr id="93" name="Group 92">
            <a:extLst>
              <a:ext uri="{FF2B5EF4-FFF2-40B4-BE49-F238E27FC236}">
                <a16:creationId xmlns:a16="http://schemas.microsoft.com/office/drawing/2014/main" id="{8FD7EBA2-4298-A348-8D8B-3967A8CA97BB}"/>
              </a:ext>
            </a:extLst>
          </p:cNvPr>
          <p:cNvGrpSpPr/>
          <p:nvPr/>
        </p:nvGrpSpPr>
        <p:grpSpPr>
          <a:xfrm>
            <a:off x="4117883" y="1791111"/>
            <a:ext cx="4035154" cy="4131596"/>
            <a:chOff x="1809008" y="1597206"/>
            <a:chExt cx="5029540" cy="3898311"/>
          </a:xfrm>
        </p:grpSpPr>
        <p:pic>
          <p:nvPicPr>
            <p:cNvPr id="94" name="Picture 7" descr="C:\Users\harchol\AppData\Local\Microsoft\Windows\Temporary Internet Files\Content.IE5\L89T4114\brown-bunny-illustration[1].jpg">
              <a:extLst>
                <a:ext uri="{FF2B5EF4-FFF2-40B4-BE49-F238E27FC236}">
                  <a16:creationId xmlns:a16="http://schemas.microsoft.com/office/drawing/2014/main" id="{9D8C48A3-84D0-FA4C-9181-3D39B470F57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flipH="1">
              <a:off x="5226635" y="2193048"/>
              <a:ext cx="521021" cy="61951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11" descr="C:\Users\harchol\AppData\Local\Microsoft\Windows\Temporary Internet Files\Content.IE5\L89T4114\7LLlY5[1].png">
              <a:extLst>
                <a:ext uri="{FF2B5EF4-FFF2-40B4-BE49-F238E27FC236}">
                  <a16:creationId xmlns:a16="http://schemas.microsoft.com/office/drawing/2014/main" id="{4EED1F93-548B-F343-9BF4-A302D2280BA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80212" y="3723472"/>
              <a:ext cx="710407" cy="452077"/>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5354BCB4-0F9F-7042-B0AA-7DBAC8F11913}"/>
                </a:ext>
              </a:extLst>
            </p:cNvPr>
            <p:cNvSpPr txBox="1"/>
            <p:nvPr/>
          </p:nvSpPr>
          <p:spPr>
            <a:xfrm>
              <a:off x="4129240" y="3876639"/>
              <a:ext cx="1084830" cy="319438"/>
            </a:xfrm>
            <a:prstGeom prst="rect">
              <a:avLst/>
            </a:prstGeom>
            <a:noFill/>
          </p:spPr>
          <p:txBody>
            <a:bodyPr wrap="square" rtlCol="0">
              <a:spAutoFit/>
            </a:bodyPr>
            <a:lstStyle/>
            <a:p>
              <a:r>
                <a:rPr lang="en-US" sz="1600" dirty="0">
                  <a:solidFill>
                    <a:srgbClr val="800080"/>
                  </a:solidFill>
                </a:rPr>
                <a:t>M/</a:t>
              </a:r>
              <a:r>
                <a:rPr lang="en-US" sz="1600" dirty="0">
                  <a:solidFill>
                    <a:srgbClr val="FF0000"/>
                  </a:solidFill>
                </a:rPr>
                <a:t>G</a:t>
              </a:r>
              <a:r>
                <a:rPr lang="en-US" sz="1600" dirty="0">
                  <a:solidFill>
                    <a:srgbClr val="800080"/>
                  </a:solidFill>
                </a:rPr>
                <a:t>/10</a:t>
              </a:r>
            </a:p>
          </p:txBody>
        </p:sp>
        <p:sp>
          <p:nvSpPr>
            <p:cNvPr id="98" name="TextBox 97">
              <a:extLst>
                <a:ext uri="{FF2B5EF4-FFF2-40B4-BE49-F238E27FC236}">
                  <a16:creationId xmlns:a16="http://schemas.microsoft.com/office/drawing/2014/main" id="{C60CAD1F-CCE5-4344-9F97-1161C8EB042D}"/>
                </a:ext>
              </a:extLst>
            </p:cNvPr>
            <p:cNvSpPr txBox="1"/>
            <p:nvPr/>
          </p:nvSpPr>
          <p:spPr>
            <a:xfrm>
              <a:off x="3865283" y="2793839"/>
              <a:ext cx="1476946" cy="348478"/>
            </a:xfrm>
            <a:prstGeom prst="rect">
              <a:avLst/>
            </a:prstGeom>
            <a:noFill/>
          </p:spPr>
          <p:txBody>
            <a:bodyPr wrap="none" rtlCol="0">
              <a:spAutoFit/>
            </a:bodyPr>
            <a:lstStyle/>
            <a:p>
              <a:r>
                <a:rPr lang="en-US" sz="1800" dirty="0">
                  <a:solidFill>
                    <a:schemeClr val="accent6"/>
                  </a:solidFill>
                </a:rPr>
                <a:t>M/</a:t>
              </a:r>
              <a:r>
                <a:rPr lang="en-US" sz="1800" dirty="0">
                  <a:solidFill>
                    <a:srgbClr val="FF0000"/>
                  </a:solidFill>
                </a:rPr>
                <a:t>G</a:t>
              </a:r>
              <a:r>
                <a:rPr lang="en-US" sz="1800" dirty="0">
                  <a:solidFill>
                    <a:schemeClr val="accent6"/>
                  </a:solidFill>
                </a:rPr>
                <a:t>/1fast</a:t>
              </a:r>
            </a:p>
          </p:txBody>
        </p:sp>
        <p:grpSp>
          <p:nvGrpSpPr>
            <p:cNvPr id="99" name="Group 98">
              <a:extLst>
                <a:ext uri="{FF2B5EF4-FFF2-40B4-BE49-F238E27FC236}">
                  <a16:creationId xmlns:a16="http://schemas.microsoft.com/office/drawing/2014/main" id="{4A5B1F6D-52A7-7C4F-884D-D4F0787FCBDE}"/>
                </a:ext>
              </a:extLst>
            </p:cNvPr>
            <p:cNvGrpSpPr/>
            <p:nvPr/>
          </p:nvGrpSpPr>
          <p:grpSpPr>
            <a:xfrm>
              <a:off x="1809008" y="2066311"/>
              <a:ext cx="4544290" cy="3429206"/>
              <a:chOff x="1819765" y="4477654"/>
              <a:chExt cx="2958260" cy="1148488"/>
            </a:xfrm>
          </p:grpSpPr>
          <p:sp>
            <p:nvSpPr>
              <p:cNvPr id="103" name="Rectangle 102">
                <a:extLst>
                  <a:ext uri="{FF2B5EF4-FFF2-40B4-BE49-F238E27FC236}">
                    <a16:creationId xmlns:a16="http://schemas.microsoft.com/office/drawing/2014/main" id="{17AEC010-FCDA-E449-8F1F-E2B93D2C6CD4}"/>
                  </a:ext>
                </a:extLst>
              </p:cNvPr>
              <p:cNvSpPr/>
              <p:nvPr/>
            </p:nvSpPr>
            <p:spPr bwMode="auto">
              <a:xfrm>
                <a:off x="2149433" y="4524499"/>
                <a:ext cx="2624447" cy="748145"/>
              </a:xfrm>
              <a:prstGeom prst="rect">
                <a:avLst/>
              </a:prstGeom>
              <a:noFill/>
              <a:ln w="3810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04" name="Freeform 103">
                <a:extLst>
                  <a:ext uri="{FF2B5EF4-FFF2-40B4-BE49-F238E27FC236}">
                    <a16:creationId xmlns:a16="http://schemas.microsoft.com/office/drawing/2014/main" id="{FA071CB0-8E12-904E-B461-DF534E8006D1}"/>
                  </a:ext>
                </a:extLst>
              </p:cNvPr>
              <p:cNvSpPr/>
              <p:nvPr/>
            </p:nvSpPr>
            <p:spPr bwMode="auto">
              <a:xfrm>
                <a:off x="2345935" y="4522595"/>
                <a:ext cx="2291938" cy="736270"/>
              </a:xfrm>
              <a:custGeom>
                <a:avLst/>
                <a:gdLst>
                  <a:gd name="connsiteX0" fmla="*/ 0 w 2291938"/>
                  <a:gd name="connsiteY0" fmla="*/ 736270 h 736270"/>
                  <a:gd name="connsiteX1" fmla="*/ 819398 w 2291938"/>
                  <a:gd name="connsiteY1" fmla="*/ 623454 h 736270"/>
                  <a:gd name="connsiteX2" fmla="*/ 1799112 w 2291938"/>
                  <a:gd name="connsiteY2" fmla="*/ 326571 h 736270"/>
                  <a:gd name="connsiteX3" fmla="*/ 2291938 w 2291938"/>
                  <a:gd name="connsiteY3" fmla="*/ 0 h 736270"/>
                </a:gdLst>
                <a:ahLst/>
                <a:cxnLst>
                  <a:cxn ang="0">
                    <a:pos x="connsiteX0" y="connsiteY0"/>
                  </a:cxn>
                  <a:cxn ang="0">
                    <a:pos x="connsiteX1" y="connsiteY1"/>
                  </a:cxn>
                  <a:cxn ang="0">
                    <a:pos x="connsiteX2" y="connsiteY2"/>
                  </a:cxn>
                  <a:cxn ang="0">
                    <a:pos x="connsiteX3" y="connsiteY3"/>
                  </a:cxn>
                </a:cxnLst>
                <a:rect l="l" t="t" r="r" b="b"/>
                <a:pathLst>
                  <a:path w="2291938" h="736270">
                    <a:moveTo>
                      <a:pt x="0" y="736270"/>
                    </a:moveTo>
                    <a:cubicBezTo>
                      <a:pt x="259773" y="714003"/>
                      <a:pt x="519546" y="691737"/>
                      <a:pt x="819398" y="623454"/>
                    </a:cubicBezTo>
                    <a:cubicBezTo>
                      <a:pt x="1119250" y="555171"/>
                      <a:pt x="1553689" y="430480"/>
                      <a:pt x="1799112" y="326571"/>
                    </a:cubicBezTo>
                    <a:cubicBezTo>
                      <a:pt x="2044535" y="222662"/>
                      <a:pt x="2168236" y="111331"/>
                      <a:pt x="2291938" y="0"/>
                    </a:cubicBezTo>
                  </a:path>
                </a:pathLst>
              </a:custGeom>
              <a:noFill/>
              <a:ln w="57150" cap="flat" cmpd="sng" algn="ctr">
                <a:solidFill>
                  <a:schemeClr val="accent6">
                    <a:lumMod val="75000"/>
                  </a:schemeClr>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05" name="TextBox 104">
                <a:extLst>
                  <a:ext uri="{FF2B5EF4-FFF2-40B4-BE49-F238E27FC236}">
                    <a16:creationId xmlns:a16="http://schemas.microsoft.com/office/drawing/2014/main" id="{74367764-C06F-7744-A99F-EC6F36F094EF}"/>
                  </a:ext>
                </a:extLst>
              </p:cNvPr>
              <p:cNvSpPr txBox="1"/>
              <p:nvPr/>
            </p:nvSpPr>
            <p:spPr>
              <a:xfrm>
                <a:off x="2743200" y="5256810"/>
                <a:ext cx="325730" cy="369332"/>
              </a:xfrm>
              <a:prstGeom prst="rect">
                <a:avLst/>
              </a:prstGeom>
              <a:noFill/>
            </p:spPr>
            <p:txBody>
              <a:bodyPr wrap="none" rtlCol="0">
                <a:spAutoFit/>
              </a:bodyPr>
              <a:lstStyle/>
              <a:p>
                <a:r>
                  <a:rPr lang="en-US" sz="1800" b="0" dirty="0">
                    <a:solidFill>
                      <a:schemeClr val="tx1"/>
                    </a:solidFill>
                  </a:rPr>
                  <a:t>2</a:t>
                </a:r>
              </a:p>
            </p:txBody>
          </p:sp>
          <p:sp>
            <p:nvSpPr>
              <p:cNvPr id="106" name="TextBox 105">
                <a:extLst>
                  <a:ext uri="{FF2B5EF4-FFF2-40B4-BE49-F238E27FC236}">
                    <a16:creationId xmlns:a16="http://schemas.microsoft.com/office/drawing/2014/main" id="{3358B348-DF9F-3544-9D34-CCAFC13E488E}"/>
                  </a:ext>
                </a:extLst>
              </p:cNvPr>
              <p:cNvSpPr txBox="1"/>
              <p:nvPr/>
            </p:nvSpPr>
            <p:spPr>
              <a:xfrm>
                <a:off x="3489366" y="5256810"/>
                <a:ext cx="325730" cy="369332"/>
              </a:xfrm>
              <a:prstGeom prst="rect">
                <a:avLst/>
              </a:prstGeom>
              <a:noFill/>
            </p:spPr>
            <p:txBody>
              <a:bodyPr wrap="none" rtlCol="0">
                <a:spAutoFit/>
              </a:bodyPr>
              <a:lstStyle/>
              <a:p>
                <a:r>
                  <a:rPr lang="en-US" sz="1800" b="0" dirty="0">
                    <a:solidFill>
                      <a:schemeClr val="tx1"/>
                    </a:solidFill>
                  </a:rPr>
                  <a:t>4</a:t>
                </a:r>
              </a:p>
            </p:txBody>
          </p:sp>
          <p:sp>
            <p:nvSpPr>
              <p:cNvPr id="107" name="TextBox 106">
                <a:extLst>
                  <a:ext uri="{FF2B5EF4-FFF2-40B4-BE49-F238E27FC236}">
                    <a16:creationId xmlns:a16="http://schemas.microsoft.com/office/drawing/2014/main" id="{47230BB1-2CF9-0E40-A0BA-634291BDF79C}"/>
                  </a:ext>
                </a:extLst>
              </p:cNvPr>
              <p:cNvSpPr txBox="1"/>
              <p:nvPr/>
            </p:nvSpPr>
            <p:spPr>
              <a:xfrm>
                <a:off x="4235532" y="5256810"/>
                <a:ext cx="325730" cy="369332"/>
              </a:xfrm>
              <a:prstGeom prst="rect">
                <a:avLst/>
              </a:prstGeom>
              <a:noFill/>
            </p:spPr>
            <p:txBody>
              <a:bodyPr wrap="none" rtlCol="0">
                <a:spAutoFit/>
              </a:bodyPr>
              <a:lstStyle/>
              <a:p>
                <a:r>
                  <a:rPr lang="en-US" sz="1800" b="0" dirty="0">
                    <a:solidFill>
                      <a:schemeClr val="tx1"/>
                    </a:solidFill>
                  </a:rPr>
                  <a:t>6</a:t>
                </a:r>
              </a:p>
            </p:txBody>
          </p:sp>
          <p:sp>
            <p:nvSpPr>
              <p:cNvPr id="136" name="TextBox 135">
                <a:extLst>
                  <a:ext uri="{FF2B5EF4-FFF2-40B4-BE49-F238E27FC236}">
                    <a16:creationId xmlns:a16="http://schemas.microsoft.com/office/drawing/2014/main" id="{0D0133EB-3FCA-ED47-8C90-EA5F7D16D136}"/>
                  </a:ext>
                </a:extLst>
              </p:cNvPr>
              <p:cNvSpPr txBox="1"/>
              <p:nvPr/>
            </p:nvSpPr>
            <p:spPr>
              <a:xfrm>
                <a:off x="1863962" y="4873751"/>
                <a:ext cx="207404" cy="467693"/>
              </a:xfrm>
              <a:prstGeom prst="rect">
                <a:avLst/>
              </a:prstGeom>
              <a:noFill/>
            </p:spPr>
            <p:txBody>
              <a:bodyPr wrap="none" rtlCol="0">
                <a:spAutoFit/>
              </a:bodyPr>
              <a:lstStyle/>
              <a:p>
                <a:r>
                  <a:rPr lang="en-US" sz="1800" b="0" dirty="0">
                    <a:solidFill>
                      <a:schemeClr val="tx1"/>
                    </a:solidFill>
                  </a:rPr>
                  <a:t>5</a:t>
                </a:r>
              </a:p>
              <a:p>
                <a:endParaRPr lang="en-US" sz="1800" b="0" dirty="0">
                  <a:solidFill>
                    <a:schemeClr val="tx1"/>
                  </a:solidFill>
                </a:endParaRPr>
              </a:p>
              <a:p>
                <a:endParaRPr lang="en-US" sz="1800" b="0" dirty="0">
                  <a:solidFill>
                    <a:schemeClr val="tx1"/>
                  </a:solidFill>
                </a:endParaRPr>
              </a:p>
              <a:p>
                <a:endParaRPr lang="en-US" sz="1800" b="0" dirty="0">
                  <a:solidFill>
                    <a:schemeClr val="tx1"/>
                  </a:solidFill>
                </a:endParaRPr>
              </a:p>
              <a:p>
                <a:r>
                  <a:rPr lang="en-US" sz="1800" b="0" dirty="0">
                    <a:solidFill>
                      <a:schemeClr val="tx1"/>
                    </a:solidFill>
                  </a:rPr>
                  <a:t>0</a:t>
                </a:r>
              </a:p>
            </p:txBody>
          </p:sp>
          <p:sp>
            <p:nvSpPr>
              <p:cNvPr id="137" name="TextBox 136">
                <a:extLst>
                  <a:ext uri="{FF2B5EF4-FFF2-40B4-BE49-F238E27FC236}">
                    <a16:creationId xmlns:a16="http://schemas.microsoft.com/office/drawing/2014/main" id="{A68C8A70-0690-044B-B925-E288C8CD86E9}"/>
                  </a:ext>
                </a:extLst>
              </p:cNvPr>
              <p:cNvSpPr txBox="1"/>
              <p:nvPr/>
            </p:nvSpPr>
            <p:spPr>
              <a:xfrm>
                <a:off x="1819765" y="4477654"/>
                <a:ext cx="429926" cy="369332"/>
              </a:xfrm>
              <a:prstGeom prst="rect">
                <a:avLst/>
              </a:prstGeom>
              <a:noFill/>
            </p:spPr>
            <p:txBody>
              <a:bodyPr wrap="none" rtlCol="0">
                <a:spAutoFit/>
              </a:bodyPr>
              <a:lstStyle/>
              <a:p>
                <a:r>
                  <a:rPr lang="en-US" sz="1800" b="0" dirty="0">
                    <a:solidFill>
                      <a:schemeClr val="tx1"/>
                    </a:solidFill>
                  </a:rPr>
                  <a:t>10</a:t>
                </a:r>
              </a:p>
            </p:txBody>
          </p:sp>
          <p:sp>
            <p:nvSpPr>
              <p:cNvPr id="138" name="Freeform 137">
                <a:extLst>
                  <a:ext uri="{FF2B5EF4-FFF2-40B4-BE49-F238E27FC236}">
                    <a16:creationId xmlns:a16="http://schemas.microsoft.com/office/drawing/2014/main" id="{B8A25DF6-D430-F543-8561-31B2C7969E1D}"/>
                  </a:ext>
                </a:extLst>
              </p:cNvPr>
              <p:cNvSpPr/>
              <p:nvPr/>
            </p:nvSpPr>
            <p:spPr bwMode="auto">
              <a:xfrm>
                <a:off x="2361963" y="5080791"/>
                <a:ext cx="2416062" cy="139326"/>
              </a:xfrm>
              <a:custGeom>
                <a:avLst/>
                <a:gdLst>
                  <a:gd name="connsiteX0" fmla="*/ 0 w 2428504"/>
                  <a:gd name="connsiteY0" fmla="*/ 130628 h 136566"/>
                  <a:gd name="connsiteX1" fmla="*/ 1223158 w 2428504"/>
                  <a:gd name="connsiteY1" fmla="*/ 136566 h 136566"/>
                  <a:gd name="connsiteX2" fmla="*/ 1959429 w 2428504"/>
                  <a:gd name="connsiteY2" fmla="*/ 112815 h 136566"/>
                  <a:gd name="connsiteX3" fmla="*/ 2428504 w 2428504"/>
                  <a:gd name="connsiteY3" fmla="*/ 0 h 136566"/>
                </a:gdLst>
                <a:ahLst/>
                <a:cxnLst>
                  <a:cxn ang="0">
                    <a:pos x="connsiteX0" y="connsiteY0"/>
                  </a:cxn>
                  <a:cxn ang="0">
                    <a:pos x="connsiteX1" y="connsiteY1"/>
                  </a:cxn>
                  <a:cxn ang="0">
                    <a:pos x="connsiteX2" y="connsiteY2"/>
                  </a:cxn>
                  <a:cxn ang="0">
                    <a:pos x="connsiteX3" y="connsiteY3"/>
                  </a:cxn>
                </a:cxnLst>
                <a:rect l="l" t="t" r="r" b="b"/>
                <a:pathLst>
                  <a:path w="2428504" h="136566">
                    <a:moveTo>
                      <a:pt x="0" y="130628"/>
                    </a:moveTo>
                    <a:lnTo>
                      <a:pt x="1223158" y="136566"/>
                    </a:lnTo>
                    <a:cubicBezTo>
                      <a:pt x="1549729" y="133597"/>
                      <a:pt x="1758538" y="135576"/>
                      <a:pt x="1959429" y="112815"/>
                    </a:cubicBezTo>
                    <a:cubicBezTo>
                      <a:pt x="2160320" y="90054"/>
                      <a:pt x="2294412" y="45027"/>
                      <a:pt x="2428504" y="0"/>
                    </a:cubicBezTo>
                  </a:path>
                </a:pathLst>
              </a:custGeom>
              <a:noFill/>
              <a:ln w="57150" cap="flat" cmpd="sng" algn="ctr">
                <a:solidFill>
                  <a:srgbClr val="80008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grpSp>
        <p:sp>
          <p:nvSpPr>
            <p:cNvPr id="100" name="TextBox 99">
              <a:extLst>
                <a:ext uri="{FF2B5EF4-FFF2-40B4-BE49-F238E27FC236}">
                  <a16:creationId xmlns:a16="http://schemas.microsoft.com/office/drawing/2014/main" id="{6CE70D84-65CB-C447-B361-D0B06E930B14}"/>
                </a:ext>
              </a:extLst>
            </p:cNvPr>
            <p:cNvSpPr txBox="1"/>
            <p:nvPr/>
          </p:nvSpPr>
          <p:spPr>
            <a:xfrm>
              <a:off x="1836560" y="1597206"/>
              <a:ext cx="864339" cy="523220"/>
            </a:xfrm>
            <a:prstGeom prst="rect">
              <a:avLst/>
            </a:prstGeom>
            <a:solidFill>
              <a:schemeClr val="bg1"/>
            </a:solidFill>
          </p:spPr>
          <p:txBody>
            <a:bodyPr wrap="none" rtlCol="0">
              <a:spAutoFit/>
            </a:bodyPr>
            <a:lstStyle/>
            <a:p>
              <a:r>
                <a:rPr lang="en-US" dirty="0">
                  <a:solidFill>
                    <a:schemeClr val="tx1"/>
                  </a:solidFill>
                  <a:latin typeface="Symbol" panose="05050102010706020507" pitchFamily="18" charset="2"/>
                </a:rPr>
                <a:t>E[T]</a:t>
              </a:r>
            </a:p>
          </p:txBody>
        </p:sp>
        <p:sp>
          <p:nvSpPr>
            <p:cNvPr id="101" name="TextBox 100">
              <a:extLst>
                <a:ext uri="{FF2B5EF4-FFF2-40B4-BE49-F238E27FC236}">
                  <a16:creationId xmlns:a16="http://schemas.microsoft.com/office/drawing/2014/main" id="{B934BE6C-2495-4947-8314-4D10933419F1}"/>
                </a:ext>
              </a:extLst>
            </p:cNvPr>
            <p:cNvSpPr txBox="1"/>
            <p:nvPr/>
          </p:nvSpPr>
          <p:spPr>
            <a:xfrm>
              <a:off x="6456712" y="4446730"/>
              <a:ext cx="381836" cy="523220"/>
            </a:xfrm>
            <a:prstGeom prst="rect">
              <a:avLst/>
            </a:prstGeom>
            <a:solidFill>
              <a:schemeClr val="bg1"/>
            </a:solidFill>
          </p:spPr>
          <p:txBody>
            <a:bodyPr wrap="none" rtlCol="0">
              <a:spAutoFit/>
            </a:bodyPr>
            <a:lstStyle/>
            <a:p>
              <a:r>
                <a:rPr lang="en-US" dirty="0">
                  <a:solidFill>
                    <a:schemeClr val="tx1"/>
                  </a:solidFill>
                  <a:latin typeface="Symbol" panose="05050102010706020507" pitchFamily="18" charset="2"/>
                </a:rPr>
                <a:t>l</a:t>
              </a:r>
            </a:p>
          </p:txBody>
        </p:sp>
        <p:pic>
          <p:nvPicPr>
            <p:cNvPr id="102" name="Picture 11" descr="C:\Users\harchol\AppData\Local\Microsoft\Windows\Temporary Internet Files\Content.IE5\L89T4114\7LLlY5[1].png">
              <a:extLst>
                <a:ext uri="{FF2B5EF4-FFF2-40B4-BE49-F238E27FC236}">
                  <a16:creationId xmlns:a16="http://schemas.microsoft.com/office/drawing/2014/main" id="{680166C6-DDAA-FC47-8C79-2CE69ED5BC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01506" y="3452195"/>
              <a:ext cx="710407" cy="452077"/>
            </a:xfrm>
            <a:prstGeom prst="rect">
              <a:avLst/>
            </a:prstGeom>
            <a:noFill/>
            <a:extLst>
              <a:ext uri="{909E8E84-426E-40DD-AFC4-6F175D3DCCD1}">
                <a14:hiddenFill xmlns:a14="http://schemas.microsoft.com/office/drawing/2010/main">
                  <a:solidFill>
                    <a:srgbClr val="FFFFFF"/>
                  </a:solidFill>
                </a14:hiddenFill>
              </a:ext>
            </a:extLst>
          </p:spPr>
        </p:pic>
      </p:grpSp>
      <p:graphicFrame>
        <p:nvGraphicFramePr>
          <p:cNvPr id="92" name="Object 91">
            <a:extLst>
              <a:ext uri="{FF2B5EF4-FFF2-40B4-BE49-F238E27FC236}">
                <a16:creationId xmlns:a16="http://schemas.microsoft.com/office/drawing/2014/main" id="{4F9DCDE6-159E-3449-B8CA-F6CB89F698BA}"/>
              </a:ext>
            </a:extLst>
          </p:cNvPr>
          <p:cNvGraphicFramePr>
            <a:graphicFrameLocks noChangeAspect="1"/>
          </p:cNvGraphicFramePr>
          <p:nvPr>
            <p:extLst>
              <p:ext uri="{D42A27DB-BD31-4B8C-83A1-F6EECF244321}">
                <p14:modId xmlns:p14="http://schemas.microsoft.com/office/powerpoint/2010/main" val="3184463927"/>
              </p:ext>
            </p:extLst>
          </p:nvPr>
        </p:nvGraphicFramePr>
        <p:xfrm>
          <a:off x="9691129" y="572875"/>
          <a:ext cx="1627187" cy="657225"/>
        </p:xfrm>
        <a:graphic>
          <a:graphicData uri="http://schemas.openxmlformats.org/presentationml/2006/ole">
            <mc:AlternateContent xmlns:mc="http://schemas.openxmlformats.org/markup-compatibility/2006">
              <mc:Choice xmlns:v="urn:schemas-microsoft-com:vml" Requires="v">
                <p:oleObj spid="_x0000_s124982" name="Equation" r:id="rId11" imgW="596880" imgH="241200" progId="Equation.DSMT4">
                  <p:embed/>
                </p:oleObj>
              </mc:Choice>
              <mc:Fallback>
                <p:oleObj name="Equation" r:id="rId11" imgW="596880" imgH="241200" progId="Equation.DSMT4">
                  <p:embed/>
                  <p:pic>
                    <p:nvPicPr>
                      <p:cNvPr id="4" name="Object 3"/>
                      <p:cNvPicPr/>
                      <p:nvPr/>
                    </p:nvPicPr>
                    <p:blipFill>
                      <a:blip r:embed="rId12"/>
                      <a:stretch>
                        <a:fillRect/>
                      </a:stretch>
                    </p:blipFill>
                    <p:spPr>
                      <a:xfrm>
                        <a:off x="9691129" y="572875"/>
                        <a:ext cx="1627187" cy="657225"/>
                      </a:xfrm>
                      <a:prstGeom prst="rect">
                        <a:avLst/>
                      </a:prstGeom>
                    </p:spPr>
                  </p:pic>
                </p:oleObj>
              </mc:Fallback>
            </mc:AlternateContent>
          </a:graphicData>
        </a:graphic>
      </p:graphicFrame>
      <p:sp>
        <p:nvSpPr>
          <p:cNvPr id="85" name="TextBox 84">
            <a:extLst>
              <a:ext uri="{FF2B5EF4-FFF2-40B4-BE49-F238E27FC236}">
                <a16:creationId xmlns:a16="http://schemas.microsoft.com/office/drawing/2014/main" id="{5EBB1373-E463-F343-9C30-D89741D63D84}"/>
              </a:ext>
            </a:extLst>
          </p:cNvPr>
          <p:cNvSpPr txBox="1"/>
          <p:nvPr/>
        </p:nvSpPr>
        <p:spPr>
          <a:xfrm>
            <a:off x="5897124" y="1704227"/>
            <a:ext cx="1575627" cy="523220"/>
          </a:xfrm>
          <a:prstGeom prst="rect">
            <a:avLst/>
          </a:prstGeom>
          <a:noFill/>
        </p:spPr>
        <p:txBody>
          <a:bodyPr wrap="square" rtlCol="0">
            <a:spAutoFit/>
          </a:bodyPr>
          <a:lstStyle/>
          <a:p>
            <a:r>
              <a:rPr lang="en-US" sz="2800" dirty="0">
                <a:solidFill>
                  <a:srgbClr val="FF2D55"/>
                </a:solidFill>
                <a:latin typeface="Happy Monkey" panose="02000500000000020004" pitchFamily="2" charset="0"/>
              </a:rPr>
              <a:t>Why??</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2535CE9-E9CE-7746-BAEB-960982D10B55}"/>
                  </a:ext>
                </a:extLst>
              </p:cNvPr>
              <p:cNvSpPr txBox="1"/>
              <p:nvPr/>
            </p:nvSpPr>
            <p:spPr>
              <a:xfrm>
                <a:off x="4597145" y="5452661"/>
                <a:ext cx="3802210" cy="984500"/>
              </a:xfrm>
              <a:prstGeom prst="rect">
                <a:avLst/>
              </a:prstGeom>
              <a:noFill/>
            </p:spPr>
            <p:txBody>
              <a:bodyPr wrap="square" rtlCol="0">
                <a:spAutoFit/>
              </a:bodyPr>
              <a:lstStyle/>
              <a:p>
                <a:r>
                  <a:rPr lang="en-US" sz="2800" dirty="0">
                    <a:solidFill>
                      <a:srgbClr val="0070C0"/>
                    </a:solidFill>
                    <a:latin typeface="Lato" panose="020F0502020204030203" pitchFamily="34" charset="77"/>
                  </a:rPr>
                  <a:t>Check: </a:t>
                </a:r>
                <a14:m>
                  <m:oMath xmlns:m="http://schemas.openxmlformats.org/officeDocument/2006/math">
                    <m:sSub>
                      <m:sSubPr>
                        <m:ctrlPr>
                          <a:rPr lang="en-US" sz="2800" i="1">
                            <a:solidFill>
                              <a:srgbClr val="0070C0"/>
                            </a:solidFill>
                            <a:latin typeface="Cambria Math" panose="02040503050406030204" pitchFamily="18" charset="0"/>
                          </a:rPr>
                        </m:ctrlPr>
                      </m:sSubPr>
                      <m:e>
                        <m:r>
                          <a:rPr lang="en-US" sz="2800" i="1">
                            <a:solidFill>
                              <a:srgbClr val="0070C0"/>
                            </a:solidFill>
                            <a:latin typeface="Cambria Math" panose="02040503050406030204" pitchFamily="18" charset="0"/>
                          </a:rPr>
                          <m:t>𝑃</m:t>
                        </m:r>
                      </m:e>
                      <m:sub>
                        <m:r>
                          <a:rPr lang="en-US" sz="2800" i="1">
                            <a:solidFill>
                              <a:srgbClr val="0070C0"/>
                            </a:solidFill>
                            <a:latin typeface="Cambria Math" panose="02040503050406030204" pitchFamily="18" charset="0"/>
                          </a:rPr>
                          <m:t>𝑄</m:t>
                        </m:r>
                      </m:sub>
                    </m:sSub>
                    <m:r>
                      <a:rPr lang="en-US" sz="2800" i="1">
                        <a:solidFill>
                          <a:srgbClr val="0070C0"/>
                        </a:solidFill>
                        <a:latin typeface="Cambria Math" panose="02040503050406030204" pitchFamily="18" charset="0"/>
                      </a:rPr>
                      <m:t>,</m:t>
                    </m:r>
                  </m:oMath>
                </a14:m>
                <a:r>
                  <a:rPr lang="en-US" sz="2800" dirty="0">
                    <a:solidFill>
                      <a:srgbClr val="0070C0"/>
                    </a:solidFill>
                    <a:latin typeface="Lato" panose="020F0502020204030203" pitchFamily="34" charset="77"/>
                  </a:rPr>
                  <a:t> probability an arrival has to queue</a:t>
                </a:r>
              </a:p>
            </p:txBody>
          </p:sp>
        </mc:Choice>
        <mc:Fallback xmlns="">
          <p:sp>
            <p:nvSpPr>
              <p:cNvPr id="87" name="TextBox 86">
                <a:extLst>
                  <a:ext uri="{FF2B5EF4-FFF2-40B4-BE49-F238E27FC236}">
                    <a16:creationId xmlns:a16="http://schemas.microsoft.com/office/drawing/2014/main" id="{E2535CE9-E9CE-7746-BAEB-960982D10B55}"/>
                  </a:ext>
                </a:extLst>
              </p:cNvPr>
              <p:cNvSpPr txBox="1">
                <a:spLocks noRot="1" noChangeAspect="1" noMove="1" noResize="1" noEditPoints="1" noAdjustHandles="1" noChangeArrowheads="1" noChangeShapeType="1" noTextEdit="1"/>
              </p:cNvSpPr>
              <p:nvPr/>
            </p:nvSpPr>
            <p:spPr>
              <a:xfrm>
                <a:off x="4597145" y="5452661"/>
                <a:ext cx="3802210" cy="984500"/>
              </a:xfrm>
              <a:prstGeom prst="rect">
                <a:avLst/>
              </a:prstGeom>
              <a:blipFill>
                <a:blip r:embed="rId13"/>
                <a:stretch>
                  <a:fillRect l="-3333" t="-6329" b="-16456"/>
                </a:stretch>
              </a:blipFill>
            </p:spPr>
            <p:txBody>
              <a:bodyPr/>
              <a:lstStyle/>
              <a:p>
                <a:r>
                  <a:rPr lang="en-US">
                    <a:noFill/>
                  </a:rPr>
                  <a:t> </a:t>
                </a:r>
              </a:p>
            </p:txBody>
          </p:sp>
        </mc:Fallback>
      </mc:AlternateContent>
    </p:spTree>
    <p:extLst>
      <p:ext uri="{BB962C8B-B14F-4D97-AF65-F5344CB8AC3E}">
        <p14:creationId xmlns:p14="http://schemas.microsoft.com/office/powerpoint/2010/main" val="3520910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p:bldP spid="184" grpId="0"/>
      <p:bldP spid="91" grpId="0"/>
      <p:bldP spid="85" grpId="0"/>
      <p:bldP spid="8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a:extLst>
              <a:ext uri="{FF2B5EF4-FFF2-40B4-BE49-F238E27FC236}">
                <a16:creationId xmlns:a16="http://schemas.microsoft.com/office/drawing/2014/main" id="{8B07EEBE-402D-454C-85B1-93D994475A2D}"/>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Proportional scaling is over killed</a:t>
            </a:r>
          </a:p>
        </p:txBody>
      </p:sp>
      <p:sp>
        <p:nvSpPr>
          <p:cNvPr id="115" name="Slide Number Placeholder 4">
            <a:extLst>
              <a:ext uri="{FF2B5EF4-FFF2-40B4-BE49-F238E27FC236}">
                <a16:creationId xmlns:a16="http://schemas.microsoft.com/office/drawing/2014/main" id="{6B9C1774-8804-1544-803E-CBAF3A7050EF}"/>
              </a:ext>
            </a:extLst>
          </p:cNvPr>
          <p:cNvSpPr txBox="1">
            <a:spLocks/>
          </p:cNvSpPr>
          <p:nvPr/>
        </p:nvSpPr>
        <p:spPr>
          <a:xfrm>
            <a:off x="8759546" y="6453338"/>
            <a:ext cx="2589213" cy="41751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fld id="{0A747A86-D8B7-447B-A3A5-116CA8292072}" type="slidenum">
              <a:rPr lang="en-US" smtClean="0"/>
              <a:pPr>
                <a:defRPr/>
              </a:pPr>
              <a:t>38</a:t>
            </a:fld>
            <a:endParaRPr lang="en-US"/>
          </a:p>
        </p:txBody>
      </p:sp>
      <p:grpSp>
        <p:nvGrpSpPr>
          <p:cNvPr id="139" name="Group 138">
            <a:extLst>
              <a:ext uri="{FF2B5EF4-FFF2-40B4-BE49-F238E27FC236}">
                <a16:creationId xmlns:a16="http://schemas.microsoft.com/office/drawing/2014/main" id="{EE453D51-E182-C24F-BE6C-4406735DBEF1}"/>
              </a:ext>
            </a:extLst>
          </p:cNvPr>
          <p:cNvGrpSpPr/>
          <p:nvPr/>
        </p:nvGrpSpPr>
        <p:grpSpPr>
          <a:xfrm>
            <a:off x="6124802" y="4326774"/>
            <a:ext cx="3575968" cy="2277979"/>
            <a:chOff x="4508205" y="4380614"/>
            <a:chExt cx="3575968" cy="2277979"/>
          </a:xfrm>
        </p:grpSpPr>
        <p:sp>
          <p:nvSpPr>
            <p:cNvPr id="140" name="TextBox 139">
              <a:extLst>
                <a:ext uri="{FF2B5EF4-FFF2-40B4-BE49-F238E27FC236}">
                  <a16:creationId xmlns:a16="http://schemas.microsoft.com/office/drawing/2014/main" id="{354CC8E4-5665-E749-8E72-A53130169ECC}"/>
                </a:ext>
              </a:extLst>
            </p:cNvPr>
            <p:cNvSpPr txBox="1"/>
            <p:nvPr/>
          </p:nvSpPr>
          <p:spPr>
            <a:xfrm>
              <a:off x="4508205" y="4380614"/>
              <a:ext cx="960519" cy="461665"/>
            </a:xfrm>
            <a:prstGeom prst="rect">
              <a:avLst/>
            </a:prstGeom>
            <a:noFill/>
          </p:spPr>
          <p:txBody>
            <a:bodyPr wrap="none" rtlCol="0">
              <a:spAutoFit/>
            </a:bodyPr>
            <a:lstStyle/>
            <a:p>
              <a:r>
                <a:rPr lang="en-US" sz="2400" dirty="0">
                  <a:solidFill>
                    <a:schemeClr val="tx1"/>
                  </a:solidFill>
                  <a:latin typeface="+mn-lt"/>
                </a:rPr>
                <a:t>E[T</a:t>
              </a:r>
              <a:r>
                <a:rPr lang="en-US" sz="2400" baseline="-25000" dirty="0">
                  <a:solidFill>
                    <a:schemeClr val="tx1"/>
                  </a:solidFill>
                  <a:latin typeface="+mn-lt"/>
                </a:rPr>
                <a:t>Q</a:t>
              </a:r>
              <a:r>
                <a:rPr lang="en-US" sz="2400" dirty="0">
                  <a:solidFill>
                    <a:schemeClr val="tx1"/>
                  </a:solidFill>
                  <a:latin typeface="+mn-lt"/>
                </a:rPr>
                <a:t>]</a:t>
              </a:r>
            </a:p>
          </p:txBody>
        </p:sp>
        <p:sp>
          <p:nvSpPr>
            <p:cNvPr id="141" name="TextBox 140">
              <a:extLst>
                <a:ext uri="{FF2B5EF4-FFF2-40B4-BE49-F238E27FC236}">
                  <a16:creationId xmlns:a16="http://schemas.microsoft.com/office/drawing/2014/main" id="{D5B1D94C-7837-F742-9E22-9A1EB46C5BE2}"/>
                </a:ext>
              </a:extLst>
            </p:cNvPr>
            <p:cNvSpPr txBox="1"/>
            <p:nvPr/>
          </p:nvSpPr>
          <p:spPr>
            <a:xfrm>
              <a:off x="7680166" y="6176383"/>
              <a:ext cx="352982" cy="461665"/>
            </a:xfrm>
            <a:prstGeom prst="rect">
              <a:avLst/>
            </a:prstGeom>
            <a:noFill/>
          </p:spPr>
          <p:txBody>
            <a:bodyPr wrap="none" rtlCol="0">
              <a:spAutoFit/>
            </a:bodyPr>
            <a:lstStyle/>
            <a:p>
              <a:r>
                <a:rPr lang="en-US" sz="2400" dirty="0">
                  <a:solidFill>
                    <a:schemeClr val="tx1"/>
                  </a:solidFill>
                  <a:latin typeface="Symbol" panose="05050102010706020507" pitchFamily="18" charset="2"/>
                </a:rPr>
                <a:t>l</a:t>
              </a:r>
            </a:p>
          </p:txBody>
        </p:sp>
        <p:sp>
          <p:nvSpPr>
            <p:cNvPr id="142" name="TextBox 141">
              <a:extLst>
                <a:ext uri="{FF2B5EF4-FFF2-40B4-BE49-F238E27FC236}">
                  <a16:creationId xmlns:a16="http://schemas.microsoft.com/office/drawing/2014/main" id="{E066DE27-3C16-134F-9CE1-62781494BB24}"/>
                </a:ext>
              </a:extLst>
            </p:cNvPr>
            <p:cNvSpPr txBox="1"/>
            <p:nvPr/>
          </p:nvSpPr>
          <p:spPr>
            <a:xfrm>
              <a:off x="5770362" y="5133103"/>
              <a:ext cx="883575" cy="338554"/>
            </a:xfrm>
            <a:prstGeom prst="rect">
              <a:avLst/>
            </a:prstGeom>
            <a:noFill/>
          </p:spPr>
          <p:txBody>
            <a:bodyPr wrap="none" rtlCol="0">
              <a:spAutoFit/>
            </a:bodyPr>
            <a:lstStyle/>
            <a:p>
              <a:r>
                <a:rPr lang="en-US" sz="1600" dirty="0">
                  <a:solidFill>
                    <a:srgbClr val="FF3399"/>
                  </a:solidFill>
                </a:rPr>
                <a:t>M/M/2</a:t>
              </a:r>
            </a:p>
          </p:txBody>
        </p:sp>
        <p:sp>
          <p:nvSpPr>
            <p:cNvPr id="143" name="TextBox 142">
              <a:extLst>
                <a:ext uri="{FF2B5EF4-FFF2-40B4-BE49-F238E27FC236}">
                  <a16:creationId xmlns:a16="http://schemas.microsoft.com/office/drawing/2014/main" id="{8AC13319-60FA-F743-A0EF-CC6A42EACB6B}"/>
                </a:ext>
              </a:extLst>
            </p:cNvPr>
            <p:cNvSpPr txBox="1"/>
            <p:nvPr/>
          </p:nvSpPr>
          <p:spPr>
            <a:xfrm>
              <a:off x="6651391" y="4627051"/>
              <a:ext cx="883575" cy="338554"/>
            </a:xfrm>
            <a:prstGeom prst="rect">
              <a:avLst/>
            </a:prstGeom>
            <a:noFill/>
          </p:spPr>
          <p:txBody>
            <a:bodyPr wrap="none" rtlCol="0">
              <a:spAutoFit/>
            </a:bodyPr>
            <a:lstStyle/>
            <a:p>
              <a:r>
                <a:rPr lang="en-US" sz="1600" dirty="0">
                  <a:solidFill>
                    <a:srgbClr val="FF6600"/>
                  </a:solidFill>
                </a:rPr>
                <a:t>M/M/4</a:t>
              </a:r>
            </a:p>
          </p:txBody>
        </p:sp>
        <p:sp>
          <p:nvSpPr>
            <p:cNvPr id="144" name="Rectangle 143">
              <a:extLst>
                <a:ext uri="{FF2B5EF4-FFF2-40B4-BE49-F238E27FC236}">
                  <a16:creationId xmlns:a16="http://schemas.microsoft.com/office/drawing/2014/main" id="{5CFC3076-047B-5440-A4D7-3236EB34A7B3}"/>
                </a:ext>
              </a:extLst>
            </p:cNvPr>
            <p:cNvSpPr/>
            <p:nvPr/>
          </p:nvSpPr>
          <p:spPr bwMode="auto">
            <a:xfrm>
              <a:off x="5362042" y="4988966"/>
              <a:ext cx="2209190" cy="1360628"/>
            </a:xfrm>
            <a:prstGeom prst="rect">
              <a:avLst/>
            </a:prstGeom>
            <a:noFill/>
            <a:ln w="3810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45" name="Freeform 144">
              <a:extLst>
                <a:ext uri="{FF2B5EF4-FFF2-40B4-BE49-F238E27FC236}">
                  <a16:creationId xmlns:a16="http://schemas.microsoft.com/office/drawing/2014/main" id="{5CF6ACFC-190F-8B43-A2A3-AB99088AA2CC}"/>
                </a:ext>
              </a:extLst>
            </p:cNvPr>
            <p:cNvSpPr/>
            <p:nvPr/>
          </p:nvSpPr>
          <p:spPr bwMode="auto">
            <a:xfrm>
              <a:off x="5362042" y="4974336"/>
              <a:ext cx="1367942" cy="1375944"/>
            </a:xfrm>
            <a:custGeom>
              <a:avLst/>
              <a:gdLst>
                <a:gd name="connsiteX0" fmla="*/ 0 w 1367942"/>
                <a:gd name="connsiteY0" fmla="*/ 1367942 h 1375944"/>
                <a:gd name="connsiteX1" fmla="*/ 248716 w 1367942"/>
                <a:gd name="connsiteY1" fmla="*/ 1360627 h 1375944"/>
                <a:gd name="connsiteX2" fmla="*/ 585216 w 1367942"/>
                <a:gd name="connsiteY2" fmla="*/ 1228954 h 1375944"/>
                <a:gd name="connsiteX3" fmla="*/ 870508 w 1367942"/>
                <a:gd name="connsiteY3" fmla="*/ 980237 h 1375944"/>
                <a:gd name="connsiteX4" fmla="*/ 1177747 w 1367942"/>
                <a:gd name="connsiteY4" fmla="*/ 526694 h 1375944"/>
                <a:gd name="connsiteX5" fmla="*/ 1367942 w 1367942"/>
                <a:gd name="connsiteY5" fmla="*/ 0 h 137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7942" h="1375944">
                  <a:moveTo>
                    <a:pt x="0" y="1367942"/>
                  </a:moveTo>
                  <a:cubicBezTo>
                    <a:pt x="75590" y="1375867"/>
                    <a:pt x="151180" y="1383792"/>
                    <a:pt x="248716" y="1360627"/>
                  </a:cubicBezTo>
                  <a:cubicBezTo>
                    <a:pt x="346252" y="1337462"/>
                    <a:pt x="481584" y="1292352"/>
                    <a:pt x="585216" y="1228954"/>
                  </a:cubicBezTo>
                  <a:cubicBezTo>
                    <a:pt x="688848" y="1165556"/>
                    <a:pt x="771753" y="1097280"/>
                    <a:pt x="870508" y="980237"/>
                  </a:cubicBezTo>
                  <a:cubicBezTo>
                    <a:pt x="969263" y="863194"/>
                    <a:pt x="1094841" y="690067"/>
                    <a:pt x="1177747" y="526694"/>
                  </a:cubicBezTo>
                  <a:cubicBezTo>
                    <a:pt x="1260653" y="363321"/>
                    <a:pt x="1314297" y="181660"/>
                    <a:pt x="1367942" y="0"/>
                  </a:cubicBezTo>
                </a:path>
              </a:pathLst>
            </a:custGeom>
            <a:noFill/>
            <a:ln w="38100" cap="flat" cmpd="sng" algn="ctr">
              <a:solidFill>
                <a:srgbClr val="FF3399"/>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46" name="Freeform 145">
              <a:extLst>
                <a:ext uri="{FF2B5EF4-FFF2-40B4-BE49-F238E27FC236}">
                  <a16:creationId xmlns:a16="http://schemas.microsoft.com/office/drawing/2014/main" id="{0531CDE3-068E-464B-8C3E-206E2E931D4B}"/>
                </a:ext>
              </a:extLst>
            </p:cNvPr>
            <p:cNvSpPr/>
            <p:nvPr/>
          </p:nvSpPr>
          <p:spPr bwMode="auto">
            <a:xfrm>
              <a:off x="5362042" y="4981651"/>
              <a:ext cx="1726387" cy="1368629"/>
            </a:xfrm>
            <a:custGeom>
              <a:avLst/>
              <a:gdLst>
                <a:gd name="connsiteX0" fmla="*/ 0 w 1726387"/>
                <a:gd name="connsiteY0" fmla="*/ 1360627 h 1368629"/>
                <a:gd name="connsiteX1" fmla="*/ 577900 w 1726387"/>
                <a:gd name="connsiteY1" fmla="*/ 1353312 h 1368629"/>
                <a:gd name="connsiteX2" fmla="*/ 1031443 w 1726387"/>
                <a:gd name="connsiteY2" fmla="*/ 1221639 h 1368629"/>
                <a:gd name="connsiteX3" fmla="*/ 1448409 w 1726387"/>
                <a:gd name="connsiteY3" fmla="*/ 841248 h 1368629"/>
                <a:gd name="connsiteX4" fmla="*/ 1726387 w 1726387"/>
                <a:gd name="connsiteY4" fmla="*/ 0 h 1368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6387" h="1368629">
                  <a:moveTo>
                    <a:pt x="0" y="1360627"/>
                  </a:moveTo>
                  <a:cubicBezTo>
                    <a:pt x="202996" y="1368552"/>
                    <a:pt x="405993" y="1376477"/>
                    <a:pt x="577900" y="1353312"/>
                  </a:cubicBezTo>
                  <a:cubicBezTo>
                    <a:pt x="749807" y="1330147"/>
                    <a:pt x="886358" y="1306983"/>
                    <a:pt x="1031443" y="1221639"/>
                  </a:cubicBezTo>
                  <a:cubicBezTo>
                    <a:pt x="1176528" y="1136295"/>
                    <a:pt x="1332585" y="1044854"/>
                    <a:pt x="1448409" y="841248"/>
                  </a:cubicBezTo>
                  <a:cubicBezTo>
                    <a:pt x="1564233" y="637642"/>
                    <a:pt x="1645310" y="318821"/>
                    <a:pt x="1726387" y="0"/>
                  </a:cubicBezTo>
                </a:path>
              </a:pathLst>
            </a:custGeom>
            <a:noFill/>
            <a:ln w="38100" cap="flat" cmpd="sng" algn="ctr">
              <a:solidFill>
                <a:srgbClr val="FF66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47" name="TextBox 146">
              <a:extLst>
                <a:ext uri="{FF2B5EF4-FFF2-40B4-BE49-F238E27FC236}">
                  <a16:creationId xmlns:a16="http://schemas.microsoft.com/office/drawing/2014/main" id="{1DA51A42-5BD7-E842-8D20-BB0BB0252CC0}"/>
                </a:ext>
              </a:extLst>
            </p:cNvPr>
            <p:cNvSpPr txBox="1"/>
            <p:nvPr/>
          </p:nvSpPr>
          <p:spPr>
            <a:xfrm>
              <a:off x="7200598" y="5482646"/>
              <a:ext cx="883575" cy="338554"/>
            </a:xfrm>
            <a:prstGeom prst="rect">
              <a:avLst/>
            </a:prstGeom>
            <a:noFill/>
          </p:spPr>
          <p:txBody>
            <a:bodyPr wrap="none" rtlCol="0">
              <a:spAutoFit/>
            </a:bodyPr>
            <a:lstStyle/>
            <a:p>
              <a:r>
                <a:rPr lang="en-US" sz="1600" dirty="0">
                  <a:solidFill>
                    <a:srgbClr val="A50021"/>
                  </a:solidFill>
                </a:rPr>
                <a:t>M/M/8</a:t>
              </a:r>
            </a:p>
          </p:txBody>
        </p:sp>
        <p:sp>
          <p:nvSpPr>
            <p:cNvPr id="148" name="Freeform 147">
              <a:extLst>
                <a:ext uri="{FF2B5EF4-FFF2-40B4-BE49-F238E27FC236}">
                  <a16:creationId xmlns:a16="http://schemas.microsoft.com/office/drawing/2014/main" id="{3659FB97-794F-C048-9E16-733CBEEEB482}"/>
                </a:ext>
              </a:extLst>
            </p:cNvPr>
            <p:cNvSpPr/>
            <p:nvPr/>
          </p:nvSpPr>
          <p:spPr bwMode="auto">
            <a:xfrm>
              <a:off x="5683910" y="4967021"/>
              <a:ext cx="1616660" cy="1382573"/>
            </a:xfrm>
            <a:custGeom>
              <a:avLst/>
              <a:gdLst>
                <a:gd name="connsiteX0" fmla="*/ 0 w 1616660"/>
                <a:gd name="connsiteY0" fmla="*/ 1382573 h 1382573"/>
                <a:gd name="connsiteX1" fmla="*/ 775412 w 1616660"/>
                <a:gd name="connsiteY1" fmla="*/ 1360627 h 1382573"/>
                <a:gd name="connsiteX2" fmla="*/ 1185063 w 1616660"/>
                <a:gd name="connsiteY2" fmla="*/ 1177747 h 1382573"/>
                <a:gd name="connsiteX3" fmla="*/ 1484986 w 1616660"/>
                <a:gd name="connsiteY3" fmla="*/ 702259 h 1382573"/>
                <a:gd name="connsiteX4" fmla="*/ 1616660 w 1616660"/>
                <a:gd name="connsiteY4" fmla="*/ 0 h 1382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660" h="1382573">
                  <a:moveTo>
                    <a:pt x="0" y="1382573"/>
                  </a:moveTo>
                  <a:lnTo>
                    <a:pt x="775412" y="1360627"/>
                  </a:lnTo>
                  <a:cubicBezTo>
                    <a:pt x="972922" y="1326489"/>
                    <a:pt x="1066801" y="1287475"/>
                    <a:pt x="1185063" y="1177747"/>
                  </a:cubicBezTo>
                  <a:cubicBezTo>
                    <a:pt x="1303325" y="1068019"/>
                    <a:pt x="1413053" y="898550"/>
                    <a:pt x="1484986" y="702259"/>
                  </a:cubicBezTo>
                  <a:cubicBezTo>
                    <a:pt x="1556919" y="505968"/>
                    <a:pt x="1586789" y="252984"/>
                    <a:pt x="1616660" y="0"/>
                  </a:cubicBezTo>
                </a:path>
              </a:pathLst>
            </a:custGeom>
            <a:noFill/>
            <a:ln w="38100" cap="flat" cmpd="sng" algn="ctr">
              <a:solidFill>
                <a:srgbClr val="A5002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49" name="TextBox 148">
              <a:extLst>
                <a:ext uri="{FF2B5EF4-FFF2-40B4-BE49-F238E27FC236}">
                  <a16:creationId xmlns:a16="http://schemas.microsoft.com/office/drawing/2014/main" id="{3BB47919-90F3-F041-83CC-E40F2DFA19D6}"/>
                </a:ext>
              </a:extLst>
            </p:cNvPr>
            <p:cNvSpPr txBox="1"/>
            <p:nvPr/>
          </p:nvSpPr>
          <p:spPr>
            <a:xfrm>
              <a:off x="4899357" y="4813403"/>
              <a:ext cx="486030" cy="338554"/>
            </a:xfrm>
            <a:prstGeom prst="rect">
              <a:avLst/>
            </a:prstGeom>
            <a:noFill/>
          </p:spPr>
          <p:txBody>
            <a:bodyPr wrap="none" rtlCol="0">
              <a:spAutoFit/>
            </a:bodyPr>
            <a:lstStyle/>
            <a:p>
              <a:r>
                <a:rPr lang="en-US" sz="1600" b="0" dirty="0">
                  <a:solidFill>
                    <a:schemeClr val="tx1"/>
                  </a:solidFill>
                </a:rPr>
                <a:t>0.6</a:t>
              </a:r>
            </a:p>
          </p:txBody>
        </p:sp>
        <p:sp>
          <p:nvSpPr>
            <p:cNvPr id="150" name="TextBox 149">
              <a:extLst>
                <a:ext uri="{FF2B5EF4-FFF2-40B4-BE49-F238E27FC236}">
                  <a16:creationId xmlns:a16="http://schemas.microsoft.com/office/drawing/2014/main" id="{B21DAB62-64B9-7142-B378-3E101D3A58D4}"/>
                </a:ext>
              </a:extLst>
            </p:cNvPr>
            <p:cNvSpPr txBox="1"/>
            <p:nvPr/>
          </p:nvSpPr>
          <p:spPr>
            <a:xfrm>
              <a:off x="4899357" y="5251096"/>
              <a:ext cx="486030" cy="338554"/>
            </a:xfrm>
            <a:prstGeom prst="rect">
              <a:avLst/>
            </a:prstGeom>
            <a:noFill/>
          </p:spPr>
          <p:txBody>
            <a:bodyPr wrap="none" rtlCol="0">
              <a:spAutoFit/>
            </a:bodyPr>
            <a:lstStyle/>
            <a:p>
              <a:r>
                <a:rPr lang="en-US" sz="1600" b="0" dirty="0">
                  <a:solidFill>
                    <a:schemeClr val="tx1"/>
                  </a:solidFill>
                </a:rPr>
                <a:t>0.4</a:t>
              </a:r>
            </a:p>
          </p:txBody>
        </p:sp>
        <p:sp>
          <p:nvSpPr>
            <p:cNvPr id="151" name="TextBox 150">
              <a:extLst>
                <a:ext uri="{FF2B5EF4-FFF2-40B4-BE49-F238E27FC236}">
                  <a16:creationId xmlns:a16="http://schemas.microsoft.com/office/drawing/2014/main" id="{B41157C1-E44E-A34A-A64E-1D2EC0DC5D14}"/>
                </a:ext>
              </a:extLst>
            </p:cNvPr>
            <p:cNvSpPr txBox="1"/>
            <p:nvPr/>
          </p:nvSpPr>
          <p:spPr>
            <a:xfrm>
              <a:off x="4987522" y="6171592"/>
              <a:ext cx="309700" cy="338554"/>
            </a:xfrm>
            <a:prstGeom prst="rect">
              <a:avLst/>
            </a:prstGeom>
            <a:noFill/>
          </p:spPr>
          <p:txBody>
            <a:bodyPr wrap="none" rtlCol="0">
              <a:spAutoFit/>
            </a:bodyPr>
            <a:lstStyle/>
            <a:p>
              <a:r>
                <a:rPr lang="en-US" sz="1600" b="0" dirty="0">
                  <a:solidFill>
                    <a:schemeClr val="tx1"/>
                  </a:solidFill>
                </a:rPr>
                <a:t>0</a:t>
              </a:r>
            </a:p>
          </p:txBody>
        </p:sp>
        <p:sp>
          <p:nvSpPr>
            <p:cNvPr id="152" name="TextBox 151">
              <a:extLst>
                <a:ext uri="{FF2B5EF4-FFF2-40B4-BE49-F238E27FC236}">
                  <a16:creationId xmlns:a16="http://schemas.microsoft.com/office/drawing/2014/main" id="{3F3EFE9A-376B-7A4A-AA12-5BB435F9AB30}"/>
                </a:ext>
              </a:extLst>
            </p:cNvPr>
            <p:cNvSpPr txBox="1"/>
            <p:nvPr/>
          </p:nvSpPr>
          <p:spPr>
            <a:xfrm>
              <a:off x="4899357" y="5724146"/>
              <a:ext cx="486030" cy="338554"/>
            </a:xfrm>
            <a:prstGeom prst="rect">
              <a:avLst/>
            </a:prstGeom>
            <a:noFill/>
          </p:spPr>
          <p:txBody>
            <a:bodyPr wrap="none" rtlCol="0">
              <a:spAutoFit/>
            </a:bodyPr>
            <a:lstStyle/>
            <a:p>
              <a:r>
                <a:rPr lang="en-US" sz="1600" b="0" dirty="0">
                  <a:solidFill>
                    <a:schemeClr val="tx1"/>
                  </a:solidFill>
                </a:rPr>
                <a:t>0.2</a:t>
              </a:r>
            </a:p>
          </p:txBody>
        </p:sp>
        <p:sp>
          <p:nvSpPr>
            <p:cNvPr id="153" name="TextBox 152">
              <a:extLst>
                <a:ext uri="{FF2B5EF4-FFF2-40B4-BE49-F238E27FC236}">
                  <a16:creationId xmlns:a16="http://schemas.microsoft.com/office/drawing/2014/main" id="{E4C2B91C-A94E-4D4E-8FEF-40FF647D718C}"/>
                </a:ext>
              </a:extLst>
            </p:cNvPr>
            <p:cNvSpPr txBox="1"/>
            <p:nvPr/>
          </p:nvSpPr>
          <p:spPr>
            <a:xfrm>
              <a:off x="5527245" y="6350816"/>
              <a:ext cx="447558" cy="307777"/>
            </a:xfrm>
            <a:prstGeom prst="rect">
              <a:avLst/>
            </a:prstGeom>
            <a:noFill/>
          </p:spPr>
          <p:txBody>
            <a:bodyPr wrap="none" rtlCol="0">
              <a:spAutoFit/>
            </a:bodyPr>
            <a:lstStyle/>
            <a:p>
              <a:r>
                <a:rPr lang="en-US" sz="1400" b="0" dirty="0">
                  <a:solidFill>
                    <a:schemeClr val="tx1"/>
                  </a:solidFill>
                </a:rPr>
                <a:t>0.2</a:t>
              </a:r>
            </a:p>
          </p:txBody>
        </p:sp>
        <p:sp>
          <p:nvSpPr>
            <p:cNvPr id="154" name="TextBox 153">
              <a:extLst>
                <a:ext uri="{FF2B5EF4-FFF2-40B4-BE49-F238E27FC236}">
                  <a16:creationId xmlns:a16="http://schemas.microsoft.com/office/drawing/2014/main" id="{DE5B8005-54D3-7544-8FFB-CAED567E0271}"/>
                </a:ext>
              </a:extLst>
            </p:cNvPr>
            <p:cNvSpPr txBox="1"/>
            <p:nvPr/>
          </p:nvSpPr>
          <p:spPr>
            <a:xfrm>
              <a:off x="6060036" y="6350816"/>
              <a:ext cx="447558" cy="307777"/>
            </a:xfrm>
            <a:prstGeom prst="rect">
              <a:avLst/>
            </a:prstGeom>
            <a:noFill/>
          </p:spPr>
          <p:txBody>
            <a:bodyPr wrap="none" rtlCol="0">
              <a:spAutoFit/>
            </a:bodyPr>
            <a:lstStyle/>
            <a:p>
              <a:r>
                <a:rPr lang="en-US" sz="1400" b="0" dirty="0">
                  <a:solidFill>
                    <a:schemeClr val="tx1"/>
                  </a:solidFill>
                </a:rPr>
                <a:t>0.4</a:t>
              </a:r>
              <a:endParaRPr lang="en-US" sz="1600" b="0" dirty="0">
                <a:solidFill>
                  <a:schemeClr val="tx1"/>
                </a:solidFill>
              </a:endParaRPr>
            </a:p>
          </p:txBody>
        </p:sp>
        <p:sp>
          <p:nvSpPr>
            <p:cNvPr id="155" name="TextBox 154">
              <a:extLst>
                <a:ext uri="{FF2B5EF4-FFF2-40B4-BE49-F238E27FC236}">
                  <a16:creationId xmlns:a16="http://schemas.microsoft.com/office/drawing/2014/main" id="{CC28EC3D-0B2B-F840-8920-0B9FB452AA34}"/>
                </a:ext>
              </a:extLst>
            </p:cNvPr>
            <p:cNvSpPr txBox="1"/>
            <p:nvPr/>
          </p:nvSpPr>
          <p:spPr>
            <a:xfrm>
              <a:off x="6928108" y="6350816"/>
              <a:ext cx="447558" cy="307777"/>
            </a:xfrm>
            <a:prstGeom prst="rect">
              <a:avLst/>
            </a:prstGeom>
            <a:noFill/>
          </p:spPr>
          <p:txBody>
            <a:bodyPr wrap="none" rtlCol="0">
              <a:spAutoFit/>
            </a:bodyPr>
            <a:lstStyle/>
            <a:p>
              <a:r>
                <a:rPr lang="en-US" sz="1400" b="0" dirty="0">
                  <a:solidFill>
                    <a:schemeClr val="tx1"/>
                  </a:solidFill>
                </a:rPr>
                <a:t>0.8</a:t>
              </a:r>
            </a:p>
          </p:txBody>
        </p:sp>
        <p:sp>
          <p:nvSpPr>
            <p:cNvPr id="156" name="TextBox 155">
              <a:extLst>
                <a:ext uri="{FF2B5EF4-FFF2-40B4-BE49-F238E27FC236}">
                  <a16:creationId xmlns:a16="http://schemas.microsoft.com/office/drawing/2014/main" id="{1F84622C-5580-1B4A-93E1-E02D5DD8294C}"/>
                </a:ext>
              </a:extLst>
            </p:cNvPr>
            <p:cNvSpPr txBox="1"/>
            <p:nvPr/>
          </p:nvSpPr>
          <p:spPr>
            <a:xfrm>
              <a:off x="7373117" y="6350816"/>
              <a:ext cx="418704" cy="307777"/>
            </a:xfrm>
            <a:prstGeom prst="rect">
              <a:avLst/>
            </a:prstGeom>
            <a:noFill/>
          </p:spPr>
          <p:txBody>
            <a:bodyPr wrap="none" rtlCol="0">
              <a:spAutoFit/>
            </a:bodyPr>
            <a:lstStyle/>
            <a:p>
              <a:r>
                <a:rPr lang="en-US" sz="1400" b="0" dirty="0">
                  <a:solidFill>
                    <a:schemeClr val="tx1"/>
                  </a:solidFill>
                </a:rPr>
                <a:t>1.0</a:t>
              </a:r>
            </a:p>
          </p:txBody>
        </p:sp>
      </p:grpSp>
      <p:grpSp>
        <p:nvGrpSpPr>
          <p:cNvPr id="157" name="Group 156">
            <a:extLst>
              <a:ext uri="{FF2B5EF4-FFF2-40B4-BE49-F238E27FC236}">
                <a16:creationId xmlns:a16="http://schemas.microsoft.com/office/drawing/2014/main" id="{B5E31C3C-15AA-8743-A34A-13BC8C8E194F}"/>
              </a:ext>
            </a:extLst>
          </p:cNvPr>
          <p:cNvGrpSpPr/>
          <p:nvPr/>
        </p:nvGrpSpPr>
        <p:grpSpPr>
          <a:xfrm>
            <a:off x="2347441" y="4216421"/>
            <a:ext cx="3338112" cy="2266104"/>
            <a:chOff x="129257" y="4399188"/>
            <a:chExt cx="3338112" cy="2266104"/>
          </a:xfrm>
        </p:grpSpPr>
        <p:sp>
          <p:nvSpPr>
            <p:cNvPr id="158" name="TextBox 157">
              <a:extLst>
                <a:ext uri="{FF2B5EF4-FFF2-40B4-BE49-F238E27FC236}">
                  <a16:creationId xmlns:a16="http://schemas.microsoft.com/office/drawing/2014/main" id="{E9D32E2F-2314-134F-A19A-E77D46C932F9}"/>
                </a:ext>
              </a:extLst>
            </p:cNvPr>
            <p:cNvSpPr txBox="1"/>
            <p:nvPr/>
          </p:nvSpPr>
          <p:spPr>
            <a:xfrm>
              <a:off x="129257" y="4399188"/>
              <a:ext cx="532518" cy="461665"/>
            </a:xfrm>
            <a:prstGeom prst="rect">
              <a:avLst/>
            </a:prstGeom>
            <a:noFill/>
          </p:spPr>
          <p:txBody>
            <a:bodyPr wrap="none" rtlCol="0">
              <a:spAutoFit/>
            </a:bodyPr>
            <a:lstStyle/>
            <a:p>
              <a:r>
                <a:rPr lang="en-US" sz="2400" dirty="0">
                  <a:solidFill>
                    <a:schemeClr val="tx1"/>
                  </a:solidFill>
                  <a:latin typeface="+mn-lt"/>
                </a:rPr>
                <a:t>P</a:t>
              </a:r>
              <a:r>
                <a:rPr lang="en-US" sz="2400" baseline="-25000" dirty="0">
                  <a:solidFill>
                    <a:schemeClr val="tx1"/>
                  </a:solidFill>
                  <a:latin typeface="+mn-lt"/>
                </a:rPr>
                <a:t>Q</a:t>
              </a:r>
              <a:endParaRPr lang="en-US" sz="2400" dirty="0">
                <a:solidFill>
                  <a:schemeClr val="tx1"/>
                </a:solidFill>
                <a:latin typeface="+mn-lt"/>
              </a:endParaRPr>
            </a:p>
          </p:txBody>
        </p:sp>
        <p:sp>
          <p:nvSpPr>
            <p:cNvPr id="159" name="TextBox 158">
              <a:extLst>
                <a:ext uri="{FF2B5EF4-FFF2-40B4-BE49-F238E27FC236}">
                  <a16:creationId xmlns:a16="http://schemas.microsoft.com/office/drawing/2014/main" id="{7E3984A4-1D26-C54F-96F9-FD7833CA467A}"/>
                </a:ext>
              </a:extLst>
            </p:cNvPr>
            <p:cNvSpPr txBox="1"/>
            <p:nvPr/>
          </p:nvSpPr>
          <p:spPr>
            <a:xfrm>
              <a:off x="145002" y="4820101"/>
              <a:ext cx="453970" cy="338554"/>
            </a:xfrm>
            <a:prstGeom prst="rect">
              <a:avLst/>
            </a:prstGeom>
            <a:noFill/>
          </p:spPr>
          <p:txBody>
            <a:bodyPr wrap="none" rtlCol="0">
              <a:spAutoFit/>
            </a:bodyPr>
            <a:lstStyle/>
            <a:p>
              <a:r>
                <a:rPr lang="en-US" sz="1600" b="0" dirty="0">
                  <a:solidFill>
                    <a:schemeClr val="tx1"/>
                  </a:solidFill>
                </a:rPr>
                <a:t>1.0</a:t>
              </a:r>
            </a:p>
          </p:txBody>
        </p:sp>
        <p:sp>
          <p:nvSpPr>
            <p:cNvPr id="160" name="TextBox 159">
              <a:extLst>
                <a:ext uri="{FF2B5EF4-FFF2-40B4-BE49-F238E27FC236}">
                  <a16:creationId xmlns:a16="http://schemas.microsoft.com/office/drawing/2014/main" id="{58E676CA-8CA4-0147-99B8-9595E61DE754}"/>
                </a:ext>
              </a:extLst>
            </p:cNvPr>
            <p:cNvSpPr txBox="1"/>
            <p:nvPr/>
          </p:nvSpPr>
          <p:spPr>
            <a:xfrm>
              <a:off x="130575" y="5339265"/>
              <a:ext cx="486030" cy="338554"/>
            </a:xfrm>
            <a:prstGeom prst="rect">
              <a:avLst/>
            </a:prstGeom>
            <a:noFill/>
          </p:spPr>
          <p:txBody>
            <a:bodyPr wrap="none" rtlCol="0">
              <a:spAutoFit/>
            </a:bodyPr>
            <a:lstStyle/>
            <a:p>
              <a:r>
                <a:rPr lang="en-US" sz="1600" b="0" dirty="0">
                  <a:solidFill>
                    <a:schemeClr val="tx1"/>
                  </a:solidFill>
                </a:rPr>
                <a:t>0.6</a:t>
              </a:r>
            </a:p>
          </p:txBody>
        </p:sp>
        <p:sp>
          <p:nvSpPr>
            <p:cNvPr id="161" name="TextBox 160">
              <a:extLst>
                <a:ext uri="{FF2B5EF4-FFF2-40B4-BE49-F238E27FC236}">
                  <a16:creationId xmlns:a16="http://schemas.microsoft.com/office/drawing/2014/main" id="{832CD3A7-D640-3645-B779-498DAD55FF7D}"/>
                </a:ext>
              </a:extLst>
            </p:cNvPr>
            <p:cNvSpPr txBox="1"/>
            <p:nvPr/>
          </p:nvSpPr>
          <p:spPr>
            <a:xfrm>
              <a:off x="130575" y="5863453"/>
              <a:ext cx="486030" cy="338554"/>
            </a:xfrm>
            <a:prstGeom prst="rect">
              <a:avLst/>
            </a:prstGeom>
            <a:noFill/>
          </p:spPr>
          <p:txBody>
            <a:bodyPr wrap="none" rtlCol="0">
              <a:spAutoFit/>
            </a:bodyPr>
            <a:lstStyle/>
            <a:p>
              <a:r>
                <a:rPr lang="en-US" sz="1600" b="0" dirty="0">
                  <a:solidFill>
                    <a:schemeClr val="tx1"/>
                  </a:solidFill>
                </a:rPr>
                <a:t>0.2</a:t>
              </a:r>
            </a:p>
          </p:txBody>
        </p:sp>
        <p:sp>
          <p:nvSpPr>
            <p:cNvPr id="162" name="TextBox 161">
              <a:extLst>
                <a:ext uri="{FF2B5EF4-FFF2-40B4-BE49-F238E27FC236}">
                  <a16:creationId xmlns:a16="http://schemas.microsoft.com/office/drawing/2014/main" id="{55A550D1-1376-B649-81E9-82AFF111597A}"/>
                </a:ext>
              </a:extLst>
            </p:cNvPr>
            <p:cNvSpPr txBox="1"/>
            <p:nvPr/>
          </p:nvSpPr>
          <p:spPr>
            <a:xfrm>
              <a:off x="2918922" y="6183082"/>
              <a:ext cx="352982" cy="461665"/>
            </a:xfrm>
            <a:prstGeom prst="rect">
              <a:avLst/>
            </a:prstGeom>
            <a:noFill/>
          </p:spPr>
          <p:txBody>
            <a:bodyPr wrap="none" rtlCol="0">
              <a:spAutoFit/>
            </a:bodyPr>
            <a:lstStyle/>
            <a:p>
              <a:r>
                <a:rPr lang="en-US" sz="2400" dirty="0">
                  <a:solidFill>
                    <a:schemeClr val="tx1"/>
                  </a:solidFill>
                  <a:latin typeface="Symbol" panose="05050102010706020507" pitchFamily="18" charset="2"/>
                </a:rPr>
                <a:t>l</a:t>
              </a:r>
            </a:p>
          </p:txBody>
        </p:sp>
        <p:sp>
          <p:nvSpPr>
            <p:cNvPr id="163" name="TextBox 162">
              <a:extLst>
                <a:ext uri="{FF2B5EF4-FFF2-40B4-BE49-F238E27FC236}">
                  <a16:creationId xmlns:a16="http://schemas.microsoft.com/office/drawing/2014/main" id="{63E1414F-00CC-7943-9F86-65D5F7930C2D}"/>
                </a:ext>
              </a:extLst>
            </p:cNvPr>
            <p:cNvSpPr txBox="1"/>
            <p:nvPr/>
          </p:nvSpPr>
          <p:spPr>
            <a:xfrm>
              <a:off x="226278" y="6178291"/>
              <a:ext cx="309700" cy="338554"/>
            </a:xfrm>
            <a:prstGeom prst="rect">
              <a:avLst/>
            </a:prstGeom>
            <a:noFill/>
          </p:spPr>
          <p:txBody>
            <a:bodyPr wrap="none" rtlCol="0">
              <a:spAutoFit/>
            </a:bodyPr>
            <a:lstStyle/>
            <a:p>
              <a:r>
                <a:rPr lang="en-US" sz="1600" b="0" dirty="0">
                  <a:solidFill>
                    <a:schemeClr val="tx1"/>
                  </a:solidFill>
                </a:rPr>
                <a:t>0</a:t>
              </a:r>
            </a:p>
          </p:txBody>
        </p:sp>
        <p:grpSp>
          <p:nvGrpSpPr>
            <p:cNvPr id="164" name="Group 163">
              <a:extLst>
                <a:ext uri="{FF2B5EF4-FFF2-40B4-BE49-F238E27FC236}">
                  <a16:creationId xmlns:a16="http://schemas.microsoft.com/office/drawing/2014/main" id="{F3168579-E9D9-E245-8DA6-26F89C45E1DE}"/>
                </a:ext>
              </a:extLst>
            </p:cNvPr>
            <p:cNvGrpSpPr/>
            <p:nvPr/>
          </p:nvGrpSpPr>
          <p:grpSpPr>
            <a:xfrm>
              <a:off x="722868" y="6357515"/>
              <a:ext cx="2264576" cy="307777"/>
              <a:chOff x="722868" y="6357515"/>
              <a:chExt cx="2264576" cy="307777"/>
            </a:xfrm>
          </p:grpSpPr>
          <p:sp>
            <p:nvSpPr>
              <p:cNvPr id="172" name="TextBox 171">
                <a:extLst>
                  <a:ext uri="{FF2B5EF4-FFF2-40B4-BE49-F238E27FC236}">
                    <a16:creationId xmlns:a16="http://schemas.microsoft.com/office/drawing/2014/main" id="{7E3F7405-7D58-2A43-9890-D39A732C5E12}"/>
                  </a:ext>
                </a:extLst>
              </p:cNvPr>
              <p:cNvSpPr txBox="1"/>
              <p:nvPr/>
            </p:nvSpPr>
            <p:spPr>
              <a:xfrm>
                <a:off x="722868" y="6357515"/>
                <a:ext cx="447558" cy="307777"/>
              </a:xfrm>
              <a:prstGeom prst="rect">
                <a:avLst/>
              </a:prstGeom>
              <a:noFill/>
            </p:spPr>
            <p:txBody>
              <a:bodyPr wrap="none" rtlCol="0">
                <a:spAutoFit/>
              </a:bodyPr>
              <a:lstStyle/>
              <a:p>
                <a:r>
                  <a:rPr lang="en-US" sz="1400" b="0" dirty="0">
                    <a:solidFill>
                      <a:schemeClr val="tx1"/>
                    </a:solidFill>
                  </a:rPr>
                  <a:t>0.2</a:t>
                </a:r>
              </a:p>
            </p:txBody>
          </p:sp>
          <p:sp>
            <p:nvSpPr>
              <p:cNvPr id="173" name="TextBox 172">
                <a:extLst>
                  <a:ext uri="{FF2B5EF4-FFF2-40B4-BE49-F238E27FC236}">
                    <a16:creationId xmlns:a16="http://schemas.microsoft.com/office/drawing/2014/main" id="{7DCB1464-7048-2E4C-B9DE-B10EB43B6179}"/>
                  </a:ext>
                </a:extLst>
              </p:cNvPr>
              <p:cNvSpPr txBox="1"/>
              <p:nvPr/>
            </p:nvSpPr>
            <p:spPr>
              <a:xfrm>
                <a:off x="1255659" y="6357515"/>
                <a:ext cx="447558" cy="307777"/>
              </a:xfrm>
              <a:prstGeom prst="rect">
                <a:avLst/>
              </a:prstGeom>
              <a:noFill/>
            </p:spPr>
            <p:txBody>
              <a:bodyPr wrap="none" rtlCol="0">
                <a:spAutoFit/>
              </a:bodyPr>
              <a:lstStyle/>
              <a:p>
                <a:r>
                  <a:rPr lang="en-US" sz="1400" b="0" dirty="0">
                    <a:solidFill>
                      <a:schemeClr val="tx1"/>
                    </a:solidFill>
                  </a:rPr>
                  <a:t>0.4</a:t>
                </a:r>
                <a:endParaRPr lang="en-US" sz="1600" b="0" dirty="0">
                  <a:solidFill>
                    <a:schemeClr val="tx1"/>
                  </a:solidFill>
                </a:endParaRPr>
              </a:p>
            </p:txBody>
          </p:sp>
          <p:sp>
            <p:nvSpPr>
              <p:cNvPr id="174" name="TextBox 173">
                <a:extLst>
                  <a:ext uri="{FF2B5EF4-FFF2-40B4-BE49-F238E27FC236}">
                    <a16:creationId xmlns:a16="http://schemas.microsoft.com/office/drawing/2014/main" id="{150FA27D-48E2-984B-9DE4-C900659D8E8B}"/>
                  </a:ext>
                </a:extLst>
              </p:cNvPr>
              <p:cNvSpPr txBox="1"/>
              <p:nvPr/>
            </p:nvSpPr>
            <p:spPr>
              <a:xfrm>
                <a:off x="1664092" y="6357515"/>
                <a:ext cx="447558" cy="307777"/>
              </a:xfrm>
              <a:prstGeom prst="rect">
                <a:avLst/>
              </a:prstGeom>
              <a:noFill/>
            </p:spPr>
            <p:txBody>
              <a:bodyPr wrap="none" rtlCol="0">
                <a:spAutoFit/>
              </a:bodyPr>
              <a:lstStyle/>
              <a:p>
                <a:r>
                  <a:rPr lang="en-US" sz="1400" b="0" dirty="0">
                    <a:solidFill>
                      <a:schemeClr val="tx1"/>
                    </a:solidFill>
                  </a:rPr>
                  <a:t>0.6</a:t>
                </a:r>
              </a:p>
            </p:txBody>
          </p:sp>
          <p:sp>
            <p:nvSpPr>
              <p:cNvPr id="175" name="TextBox 174">
                <a:extLst>
                  <a:ext uri="{FF2B5EF4-FFF2-40B4-BE49-F238E27FC236}">
                    <a16:creationId xmlns:a16="http://schemas.microsoft.com/office/drawing/2014/main" id="{37B721A5-A951-1E4B-BDF6-DC8069E13EF7}"/>
                  </a:ext>
                </a:extLst>
              </p:cNvPr>
              <p:cNvSpPr txBox="1"/>
              <p:nvPr/>
            </p:nvSpPr>
            <p:spPr>
              <a:xfrm>
                <a:off x="2123731" y="6357515"/>
                <a:ext cx="447558" cy="307777"/>
              </a:xfrm>
              <a:prstGeom prst="rect">
                <a:avLst/>
              </a:prstGeom>
              <a:noFill/>
            </p:spPr>
            <p:txBody>
              <a:bodyPr wrap="none" rtlCol="0">
                <a:spAutoFit/>
              </a:bodyPr>
              <a:lstStyle/>
              <a:p>
                <a:r>
                  <a:rPr lang="en-US" sz="1400" b="0" dirty="0">
                    <a:solidFill>
                      <a:schemeClr val="tx1"/>
                    </a:solidFill>
                  </a:rPr>
                  <a:t>0.8</a:t>
                </a:r>
              </a:p>
            </p:txBody>
          </p:sp>
          <p:sp>
            <p:nvSpPr>
              <p:cNvPr id="176" name="TextBox 175">
                <a:extLst>
                  <a:ext uri="{FF2B5EF4-FFF2-40B4-BE49-F238E27FC236}">
                    <a16:creationId xmlns:a16="http://schemas.microsoft.com/office/drawing/2014/main" id="{144E5963-D538-9148-943E-F14D368F4915}"/>
                  </a:ext>
                </a:extLst>
              </p:cNvPr>
              <p:cNvSpPr txBox="1"/>
              <p:nvPr/>
            </p:nvSpPr>
            <p:spPr>
              <a:xfrm>
                <a:off x="2568740" y="6357515"/>
                <a:ext cx="418704" cy="307777"/>
              </a:xfrm>
              <a:prstGeom prst="rect">
                <a:avLst/>
              </a:prstGeom>
              <a:noFill/>
            </p:spPr>
            <p:txBody>
              <a:bodyPr wrap="none" rtlCol="0">
                <a:spAutoFit/>
              </a:bodyPr>
              <a:lstStyle/>
              <a:p>
                <a:r>
                  <a:rPr lang="en-US" sz="1400" b="0" dirty="0">
                    <a:solidFill>
                      <a:schemeClr val="tx1"/>
                    </a:solidFill>
                  </a:rPr>
                  <a:t>1.0</a:t>
                </a:r>
              </a:p>
            </p:txBody>
          </p:sp>
        </p:grpSp>
        <p:sp>
          <p:nvSpPr>
            <p:cNvPr id="165" name="Freeform 164">
              <a:extLst>
                <a:ext uri="{FF2B5EF4-FFF2-40B4-BE49-F238E27FC236}">
                  <a16:creationId xmlns:a16="http://schemas.microsoft.com/office/drawing/2014/main" id="{AEA88E69-8609-DA4D-9681-451D6F53A871}"/>
                </a:ext>
              </a:extLst>
            </p:cNvPr>
            <p:cNvSpPr/>
            <p:nvPr/>
          </p:nvSpPr>
          <p:spPr bwMode="auto">
            <a:xfrm>
              <a:off x="547635" y="4973934"/>
              <a:ext cx="2235758" cy="1341455"/>
            </a:xfrm>
            <a:custGeom>
              <a:avLst/>
              <a:gdLst>
                <a:gd name="connsiteX0" fmla="*/ 0 w 2195564"/>
                <a:gd name="connsiteY0" fmla="*/ 1356528 h 1362516"/>
                <a:gd name="connsiteX1" fmla="*/ 281353 w 2195564"/>
                <a:gd name="connsiteY1" fmla="*/ 1331407 h 1362516"/>
                <a:gd name="connsiteX2" fmla="*/ 778747 w 2195564"/>
                <a:gd name="connsiteY2" fmla="*/ 1115367 h 1362516"/>
                <a:gd name="connsiteX3" fmla="*/ 1688123 w 2195564"/>
                <a:gd name="connsiteY3" fmla="*/ 447152 h 1362516"/>
                <a:gd name="connsiteX4" fmla="*/ 2195564 w 2195564"/>
                <a:gd name="connsiteY4" fmla="*/ 0 h 1362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5564" h="1362516">
                  <a:moveTo>
                    <a:pt x="0" y="1356528"/>
                  </a:moveTo>
                  <a:cubicBezTo>
                    <a:pt x="75781" y="1364064"/>
                    <a:pt x="151562" y="1371600"/>
                    <a:pt x="281353" y="1331407"/>
                  </a:cubicBezTo>
                  <a:cubicBezTo>
                    <a:pt x="411144" y="1291214"/>
                    <a:pt x="544285" y="1262743"/>
                    <a:pt x="778747" y="1115367"/>
                  </a:cubicBezTo>
                  <a:cubicBezTo>
                    <a:pt x="1013209" y="967991"/>
                    <a:pt x="1451987" y="633046"/>
                    <a:pt x="1688123" y="447152"/>
                  </a:cubicBezTo>
                  <a:cubicBezTo>
                    <a:pt x="1924259" y="261258"/>
                    <a:pt x="2195564" y="0"/>
                    <a:pt x="2195564" y="0"/>
                  </a:cubicBezTo>
                </a:path>
              </a:pathLst>
            </a:custGeom>
            <a:noFill/>
            <a:ln w="38100" cap="flat" cmpd="sng" algn="ctr">
              <a:solidFill>
                <a:srgbClr val="FF33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66" name="Freeform 165">
              <a:extLst>
                <a:ext uri="{FF2B5EF4-FFF2-40B4-BE49-F238E27FC236}">
                  <a16:creationId xmlns:a16="http://schemas.microsoft.com/office/drawing/2014/main" id="{FEF0EC33-94E0-314A-96A1-75DCD475C8B9}"/>
                </a:ext>
              </a:extLst>
            </p:cNvPr>
            <p:cNvSpPr/>
            <p:nvPr/>
          </p:nvSpPr>
          <p:spPr bwMode="auto">
            <a:xfrm>
              <a:off x="854110" y="4958862"/>
              <a:ext cx="1929414" cy="1371128"/>
            </a:xfrm>
            <a:custGeom>
              <a:avLst/>
              <a:gdLst>
                <a:gd name="connsiteX0" fmla="*/ 0 w 1929414"/>
                <a:gd name="connsiteY0" fmla="*/ 1346479 h 1371128"/>
                <a:gd name="connsiteX1" fmla="*/ 457200 w 1929414"/>
                <a:gd name="connsiteY1" fmla="*/ 1321358 h 1371128"/>
                <a:gd name="connsiteX2" fmla="*/ 1175657 w 1929414"/>
                <a:gd name="connsiteY2" fmla="*/ 899327 h 1371128"/>
                <a:gd name="connsiteX3" fmla="*/ 1818752 w 1929414"/>
                <a:gd name="connsiteY3" fmla="*/ 170822 h 1371128"/>
                <a:gd name="connsiteX4" fmla="*/ 1924259 w 1929414"/>
                <a:gd name="connsiteY4" fmla="*/ 0 h 1371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9414" h="1371128">
                  <a:moveTo>
                    <a:pt x="0" y="1346479"/>
                  </a:moveTo>
                  <a:cubicBezTo>
                    <a:pt x="130628" y="1371181"/>
                    <a:pt x="261257" y="1395883"/>
                    <a:pt x="457200" y="1321358"/>
                  </a:cubicBezTo>
                  <a:cubicBezTo>
                    <a:pt x="653143" y="1246833"/>
                    <a:pt x="948732" y="1091083"/>
                    <a:pt x="1175657" y="899327"/>
                  </a:cubicBezTo>
                  <a:cubicBezTo>
                    <a:pt x="1402582" y="707571"/>
                    <a:pt x="1693985" y="320710"/>
                    <a:pt x="1818752" y="170822"/>
                  </a:cubicBezTo>
                  <a:cubicBezTo>
                    <a:pt x="1943519" y="20934"/>
                    <a:pt x="1933889" y="10467"/>
                    <a:pt x="1924259" y="0"/>
                  </a:cubicBezTo>
                </a:path>
              </a:pathLst>
            </a:custGeom>
            <a:noFill/>
            <a:ln w="38100" cap="flat" cmpd="sng" algn="ctr">
              <a:solidFill>
                <a:srgbClr val="FF6600"/>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67" name="Freeform 166">
              <a:extLst>
                <a:ext uri="{FF2B5EF4-FFF2-40B4-BE49-F238E27FC236}">
                  <a16:creationId xmlns:a16="http://schemas.microsoft.com/office/drawing/2014/main" id="{2B34BC79-1DFA-004E-A027-DAD510243ED6}"/>
                </a:ext>
              </a:extLst>
            </p:cNvPr>
            <p:cNvSpPr/>
            <p:nvPr/>
          </p:nvSpPr>
          <p:spPr bwMode="auto">
            <a:xfrm>
              <a:off x="1045029" y="4943789"/>
              <a:ext cx="1743389" cy="1391697"/>
            </a:xfrm>
            <a:custGeom>
              <a:avLst/>
              <a:gdLst>
                <a:gd name="connsiteX0" fmla="*/ 0 w 1733341"/>
                <a:gd name="connsiteY0" fmla="*/ 1376624 h 1396191"/>
                <a:gd name="connsiteX1" fmla="*/ 477297 w 1733341"/>
                <a:gd name="connsiteY1" fmla="*/ 1366576 h 1396191"/>
                <a:gd name="connsiteX2" fmla="*/ 1019908 w 1733341"/>
                <a:gd name="connsiteY2" fmla="*/ 1095270 h 1396191"/>
                <a:gd name="connsiteX3" fmla="*/ 1517301 w 1733341"/>
                <a:gd name="connsiteY3" fmla="*/ 432079 h 1396191"/>
                <a:gd name="connsiteX4" fmla="*/ 1733341 w 1733341"/>
                <a:gd name="connsiteY4" fmla="*/ 0 h 1396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341" h="1396191">
                  <a:moveTo>
                    <a:pt x="0" y="1376624"/>
                  </a:moveTo>
                  <a:cubicBezTo>
                    <a:pt x="153656" y="1395046"/>
                    <a:pt x="307312" y="1413468"/>
                    <a:pt x="477297" y="1366576"/>
                  </a:cubicBezTo>
                  <a:cubicBezTo>
                    <a:pt x="647282" y="1319684"/>
                    <a:pt x="846574" y="1251019"/>
                    <a:pt x="1019908" y="1095270"/>
                  </a:cubicBezTo>
                  <a:cubicBezTo>
                    <a:pt x="1193242" y="939521"/>
                    <a:pt x="1398396" y="614624"/>
                    <a:pt x="1517301" y="432079"/>
                  </a:cubicBezTo>
                  <a:cubicBezTo>
                    <a:pt x="1636207" y="249534"/>
                    <a:pt x="1684774" y="124767"/>
                    <a:pt x="1733341" y="0"/>
                  </a:cubicBezTo>
                </a:path>
              </a:pathLst>
            </a:custGeom>
            <a:noFill/>
            <a:ln w="38100" cap="flat" cmpd="sng" algn="ctr">
              <a:solidFill>
                <a:srgbClr val="A5002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68" name="Rectangle 167">
              <a:extLst>
                <a:ext uri="{FF2B5EF4-FFF2-40B4-BE49-F238E27FC236}">
                  <a16:creationId xmlns:a16="http://schemas.microsoft.com/office/drawing/2014/main" id="{3049BAC8-59F9-D941-A5CA-F1D0BE09F123}"/>
                </a:ext>
              </a:extLst>
            </p:cNvPr>
            <p:cNvSpPr/>
            <p:nvPr/>
          </p:nvSpPr>
          <p:spPr bwMode="auto">
            <a:xfrm>
              <a:off x="562431" y="4963236"/>
              <a:ext cx="2209190" cy="1360628"/>
            </a:xfrm>
            <a:prstGeom prst="rect">
              <a:avLst/>
            </a:prstGeom>
            <a:noFill/>
            <a:ln w="38100" cap="flat" cmpd="sng" algn="ctr">
              <a:solidFill>
                <a:schemeClr val="tx1"/>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69" name="TextBox 168">
              <a:extLst>
                <a:ext uri="{FF2B5EF4-FFF2-40B4-BE49-F238E27FC236}">
                  <a16:creationId xmlns:a16="http://schemas.microsoft.com/office/drawing/2014/main" id="{829E3200-13DA-8741-8AE9-7246D084BDB9}"/>
                </a:ext>
              </a:extLst>
            </p:cNvPr>
            <p:cNvSpPr txBox="1"/>
            <p:nvPr/>
          </p:nvSpPr>
          <p:spPr>
            <a:xfrm>
              <a:off x="1447057" y="5106153"/>
              <a:ext cx="883575" cy="338554"/>
            </a:xfrm>
            <a:prstGeom prst="rect">
              <a:avLst/>
            </a:prstGeom>
            <a:noFill/>
          </p:spPr>
          <p:txBody>
            <a:bodyPr wrap="none" rtlCol="0">
              <a:spAutoFit/>
            </a:bodyPr>
            <a:lstStyle/>
            <a:p>
              <a:r>
                <a:rPr lang="en-US" sz="1600" dirty="0">
                  <a:solidFill>
                    <a:srgbClr val="FF3399"/>
                  </a:solidFill>
                </a:rPr>
                <a:t>M/M/2</a:t>
              </a:r>
            </a:p>
          </p:txBody>
        </p:sp>
        <p:sp>
          <p:nvSpPr>
            <p:cNvPr id="170" name="TextBox 169">
              <a:extLst>
                <a:ext uri="{FF2B5EF4-FFF2-40B4-BE49-F238E27FC236}">
                  <a16:creationId xmlns:a16="http://schemas.microsoft.com/office/drawing/2014/main" id="{7B005B87-3632-CA45-8AD1-DA4EB34209C1}"/>
                </a:ext>
              </a:extLst>
            </p:cNvPr>
            <p:cNvSpPr txBox="1"/>
            <p:nvPr/>
          </p:nvSpPr>
          <p:spPr>
            <a:xfrm>
              <a:off x="2361188" y="4632801"/>
              <a:ext cx="883575" cy="338554"/>
            </a:xfrm>
            <a:prstGeom prst="rect">
              <a:avLst/>
            </a:prstGeom>
            <a:noFill/>
          </p:spPr>
          <p:txBody>
            <a:bodyPr wrap="none" rtlCol="0">
              <a:spAutoFit/>
            </a:bodyPr>
            <a:lstStyle/>
            <a:p>
              <a:r>
                <a:rPr lang="en-US" sz="1600" dirty="0">
                  <a:solidFill>
                    <a:srgbClr val="FF6600"/>
                  </a:solidFill>
                </a:rPr>
                <a:t>M/M/4</a:t>
              </a:r>
            </a:p>
          </p:txBody>
        </p:sp>
        <p:sp>
          <p:nvSpPr>
            <p:cNvPr id="171" name="TextBox 170">
              <a:extLst>
                <a:ext uri="{FF2B5EF4-FFF2-40B4-BE49-F238E27FC236}">
                  <a16:creationId xmlns:a16="http://schemas.microsoft.com/office/drawing/2014/main" id="{BAC36D4B-EA6C-DA4B-8512-80CA47C79DCE}"/>
                </a:ext>
              </a:extLst>
            </p:cNvPr>
            <p:cNvSpPr txBox="1"/>
            <p:nvPr/>
          </p:nvSpPr>
          <p:spPr>
            <a:xfrm>
              <a:off x="2583794" y="5429818"/>
              <a:ext cx="883575" cy="338554"/>
            </a:xfrm>
            <a:prstGeom prst="rect">
              <a:avLst/>
            </a:prstGeom>
            <a:noFill/>
          </p:spPr>
          <p:txBody>
            <a:bodyPr wrap="none" rtlCol="0">
              <a:spAutoFit/>
            </a:bodyPr>
            <a:lstStyle/>
            <a:p>
              <a:r>
                <a:rPr lang="en-US" sz="1600" dirty="0">
                  <a:solidFill>
                    <a:srgbClr val="A50021"/>
                  </a:solidFill>
                </a:rPr>
                <a:t>M/M/8</a:t>
              </a:r>
            </a:p>
          </p:txBody>
        </p:sp>
      </p:grpSp>
      <p:grpSp>
        <p:nvGrpSpPr>
          <p:cNvPr id="177" name="Group 176">
            <a:extLst>
              <a:ext uri="{FF2B5EF4-FFF2-40B4-BE49-F238E27FC236}">
                <a16:creationId xmlns:a16="http://schemas.microsoft.com/office/drawing/2014/main" id="{A72EAFE6-8106-D54E-A706-8CD82A4A34BD}"/>
              </a:ext>
            </a:extLst>
          </p:cNvPr>
          <p:cNvGrpSpPr/>
          <p:nvPr/>
        </p:nvGrpSpPr>
        <p:grpSpPr>
          <a:xfrm>
            <a:off x="1127138" y="1702404"/>
            <a:ext cx="3256973" cy="2505448"/>
            <a:chOff x="1207993" y="1308109"/>
            <a:chExt cx="3256973" cy="2505448"/>
          </a:xfrm>
        </p:grpSpPr>
        <p:grpSp>
          <p:nvGrpSpPr>
            <p:cNvPr id="178" name="Group 177">
              <a:extLst>
                <a:ext uri="{FF2B5EF4-FFF2-40B4-BE49-F238E27FC236}">
                  <a16:creationId xmlns:a16="http://schemas.microsoft.com/office/drawing/2014/main" id="{F8AC6F6D-ADA2-E848-AAF6-5CBAE8D8A523}"/>
                </a:ext>
              </a:extLst>
            </p:cNvPr>
            <p:cNvGrpSpPr/>
            <p:nvPr/>
          </p:nvGrpSpPr>
          <p:grpSpPr>
            <a:xfrm>
              <a:off x="1619646" y="1337259"/>
              <a:ext cx="2597817" cy="2355179"/>
              <a:chOff x="-236754" y="1572222"/>
              <a:chExt cx="2597817" cy="2355179"/>
            </a:xfrm>
          </p:grpSpPr>
          <p:grpSp>
            <p:nvGrpSpPr>
              <p:cNvPr id="180" name="Group 179">
                <a:extLst>
                  <a:ext uri="{FF2B5EF4-FFF2-40B4-BE49-F238E27FC236}">
                    <a16:creationId xmlns:a16="http://schemas.microsoft.com/office/drawing/2014/main" id="{F0B98252-1BBD-1040-B39D-1E66173EA274}"/>
                  </a:ext>
                </a:extLst>
              </p:cNvPr>
              <p:cNvGrpSpPr/>
              <p:nvPr/>
            </p:nvGrpSpPr>
            <p:grpSpPr>
              <a:xfrm>
                <a:off x="0" y="1572222"/>
                <a:ext cx="2361063" cy="1655289"/>
                <a:chOff x="178600" y="1800789"/>
                <a:chExt cx="2489200" cy="1810308"/>
              </a:xfrm>
            </p:grpSpPr>
            <p:sp>
              <p:nvSpPr>
                <p:cNvPr id="186" name="Text Box 142">
                  <a:extLst>
                    <a:ext uri="{FF2B5EF4-FFF2-40B4-BE49-F238E27FC236}">
                      <a16:creationId xmlns:a16="http://schemas.microsoft.com/office/drawing/2014/main" id="{08AE5981-B0D9-FA4A-9CF8-998CCC05711C}"/>
                    </a:ext>
                  </a:extLst>
                </p:cNvPr>
                <p:cNvSpPr txBox="1">
                  <a:spLocks noChangeArrowheads="1"/>
                </p:cNvSpPr>
                <p:nvPr/>
              </p:nvSpPr>
              <p:spPr bwMode="auto">
                <a:xfrm>
                  <a:off x="1911389" y="1800789"/>
                  <a:ext cx="508343" cy="65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188" name="Oval 97">
                  <a:extLst>
                    <a:ext uri="{FF2B5EF4-FFF2-40B4-BE49-F238E27FC236}">
                      <a16:creationId xmlns:a16="http://schemas.microsoft.com/office/drawing/2014/main" id="{D8DE9C2C-5155-2642-9C3B-04DBB6B30EF0}"/>
                    </a:ext>
                  </a:extLst>
                </p:cNvPr>
                <p:cNvSpPr>
                  <a:spLocks noChangeArrowheads="1"/>
                </p:cNvSpPr>
                <p:nvPr/>
              </p:nvSpPr>
              <p:spPr bwMode="auto">
                <a:xfrm>
                  <a:off x="2031777" y="1961785"/>
                  <a:ext cx="407452" cy="428120"/>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89" name="Line 91">
                  <a:extLst>
                    <a:ext uri="{FF2B5EF4-FFF2-40B4-BE49-F238E27FC236}">
                      <a16:creationId xmlns:a16="http://schemas.microsoft.com/office/drawing/2014/main" id="{68933D2D-014B-C341-A7A8-8D577131CADE}"/>
                    </a:ext>
                  </a:extLst>
                </p:cNvPr>
                <p:cNvSpPr>
                  <a:spLocks noChangeShapeType="1"/>
                </p:cNvSpPr>
                <p:nvPr/>
              </p:nvSpPr>
              <p:spPr bwMode="auto">
                <a:xfrm>
                  <a:off x="1009040" y="2468082"/>
                  <a:ext cx="715412" cy="523"/>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0" name="Line 93">
                  <a:extLst>
                    <a:ext uri="{FF2B5EF4-FFF2-40B4-BE49-F238E27FC236}">
                      <a16:creationId xmlns:a16="http://schemas.microsoft.com/office/drawing/2014/main" id="{A8729B13-5CE5-2945-ABBF-1CF932257632}"/>
                    </a:ext>
                  </a:extLst>
                </p:cNvPr>
                <p:cNvSpPr>
                  <a:spLocks noChangeShapeType="1"/>
                </p:cNvSpPr>
                <p:nvPr/>
              </p:nvSpPr>
              <p:spPr bwMode="auto">
                <a:xfrm>
                  <a:off x="1009040" y="2954611"/>
                  <a:ext cx="713031" cy="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1" name="Line 94">
                  <a:extLst>
                    <a:ext uri="{FF2B5EF4-FFF2-40B4-BE49-F238E27FC236}">
                      <a16:creationId xmlns:a16="http://schemas.microsoft.com/office/drawing/2014/main" id="{7EA7FC9D-09CF-D142-88D1-5D4F24296705}"/>
                    </a:ext>
                  </a:extLst>
                </p:cNvPr>
                <p:cNvSpPr>
                  <a:spLocks noChangeShapeType="1"/>
                </p:cNvSpPr>
                <p:nvPr/>
              </p:nvSpPr>
              <p:spPr bwMode="auto">
                <a:xfrm>
                  <a:off x="1541309" y="2468082"/>
                  <a:ext cx="0" cy="48653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2" name="Line 95">
                  <a:extLst>
                    <a:ext uri="{FF2B5EF4-FFF2-40B4-BE49-F238E27FC236}">
                      <a16:creationId xmlns:a16="http://schemas.microsoft.com/office/drawing/2014/main" id="{4513E8E7-AE52-7440-A6DA-19A704644826}"/>
                    </a:ext>
                  </a:extLst>
                </p:cNvPr>
                <p:cNvSpPr>
                  <a:spLocks noChangeShapeType="1"/>
                </p:cNvSpPr>
                <p:nvPr/>
              </p:nvSpPr>
              <p:spPr bwMode="auto">
                <a:xfrm>
                  <a:off x="1363886" y="2468082"/>
                  <a:ext cx="0" cy="48653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3" name="Line 96">
                  <a:extLst>
                    <a:ext uri="{FF2B5EF4-FFF2-40B4-BE49-F238E27FC236}">
                      <a16:creationId xmlns:a16="http://schemas.microsoft.com/office/drawing/2014/main" id="{1B90B6EC-222A-C54B-A61C-9D694E956C1F}"/>
                    </a:ext>
                  </a:extLst>
                </p:cNvPr>
                <p:cNvSpPr>
                  <a:spLocks noChangeShapeType="1"/>
                </p:cNvSpPr>
                <p:nvPr/>
              </p:nvSpPr>
              <p:spPr bwMode="auto">
                <a:xfrm>
                  <a:off x="1186463" y="2468082"/>
                  <a:ext cx="0" cy="48653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4" name="Rectangle 145" descr="Purple mesh">
                  <a:extLst>
                    <a:ext uri="{FF2B5EF4-FFF2-40B4-BE49-F238E27FC236}">
                      <a16:creationId xmlns:a16="http://schemas.microsoft.com/office/drawing/2014/main" id="{5A38F371-422D-6545-A989-B63C67B80693}"/>
                    </a:ext>
                  </a:extLst>
                </p:cNvPr>
                <p:cNvSpPr>
                  <a:spLocks noChangeArrowheads="1"/>
                </p:cNvSpPr>
                <p:nvPr/>
              </p:nvSpPr>
              <p:spPr bwMode="auto">
                <a:xfrm rot="5400000">
                  <a:off x="1133991" y="2705166"/>
                  <a:ext cx="282799" cy="716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95" name="Rectangle 174" descr="Purple mesh">
                  <a:extLst>
                    <a:ext uri="{FF2B5EF4-FFF2-40B4-BE49-F238E27FC236}">
                      <a16:creationId xmlns:a16="http://schemas.microsoft.com/office/drawing/2014/main" id="{267B4DC8-30A0-EB4A-BC90-E42B35440430}"/>
                    </a:ext>
                  </a:extLst>
                </p:cNvPr>
                <p:cNvSpPr>
                  <a:spLocks noChangeArrowheads="1"/>
                </p:cNvSpPr>
                <p:nvPr/>
              </p:nvSpPr>
              <p:spPr bwMode="auto">
                <a:xfrm rot="5400000">
                  <a:off x="1275016" y="2662710"/>
                  <a:ext cx="366965" cy="72348"/>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96" name="Rectangle 175" descr="Purple mesh">
                  <a:extLst>
                    <a:ext uri="{FF2B5EF4-FFF2-40B4-BE49-F238E27FC236}">
                      <a16:creationId xmlns:a16="http://schemas.microsoft.com/office/drawing/2014/main" id="{30E8D890-08E4-6844-A60F-B71B5B97F349}"/>
                    </a:ext>
                  </a:extLst>
                </p:cNvPr>
                <p:cNvSpPr>
                  <a:spLocks noChangeArrowheads="1"/>
                </p:cNvSpPr>
                <p:nvPr/>
              </p:nvSpPr>
              <p:spPr bwMode="auto">
                <a:xfrm rot="5400000">
                  <a:off x="1546299" y="2748522"/>
                  <a:ext cx="167491" cy="7831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97" name="Text Box 142">
                  <a:extLst>
                    <a:ext uri="{FF2B5EF4-FFF2-40B4-BE49-F238E27FC236}">
                      <a16:creationId xmlns:a16="http://schemas.microsoft.com/office/drawing/2014/main" id="{EE62C0AE-983F-0040-A67A-FD8C61C8C11A}"/>
                    </a:ext>
                  </a:extLst>
                </p:cNvPr>
                <p:cNvSpPr txBox="1">
                  <a:spLocks noChangeArrowheads="1"/>
                </p:cNvSpPr>
                <p:nvPr/>
              </p:nvSpPr>
              <p:spPr bwMode="auto">
                <a:xfrm>
                  <a:off x="1934027" y="2958386"/>
                  <a:ext cx="508343" cy="65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198" name="Oval 97">
                  <a:extLst>
                    <a:ext uri="{FF2B5EF4-FFF2-40B4-BE49-F238E27FC236}">
                      <a16:creationId xmlns:a16="http://schemas.microsoft.com/office/drawing/2014/main" id="{0DD059E2-5981-894B-870A-91B80C9D90C1}"/>
                    </a:ext>
                  </a:extLst>
                </p:cNvPr>
                <p:cNvSpPr>
                  <a:spLocks noChangeArrowheads="1"/>
                </p:cNvSpPr>
                <p:nvPr/>
              </p:nvSpPr>
              <p:spPr bwMode="auto">
                <a:xfrm>
                  <a:off x="2042249" y="3057162"/>
                  <a:ext cx="407452" cy="428120"/>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99" name="Line 98">
                  <a:extLst>
                    <a:ext uri="{FF2B5EF4-FFF2-40B4-BE49-F238E27FC236}">
                      <a16:creationId xmlns:a16="http://schemas.microsoft.com/office/drawing/2014/main" id="{0FBAE59D-EBA4-E649-A7C2-4109E3B18852}"/>
                    </a:ext>
                  </a:extLst>
                </p:cNvPr>
                <p:cNvSpPr>
                  <a:spLocks noChangeShapeType="1"/>
                </p:cNvSpPr>
                <p:nvPr/>
              </p:nvSpPr>
              <p:spPr bwMode="auto">
                <a:xfrm flipV="1">
                  <a:off x="2444635" y="2162181"/>
                  <a:ext cx="215543" cy="10154"/>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0" name="Line 98">
                  <a:extLst>
                    <a:ext uri="{FF2B5EF4-FFF2-40B4-BE49-F238E27FC236}">
                      <a16:creationId xmlns:a16="http://schemas.microsoft.com/office/drawing/2014/main" id="{43942036-6AC0-B046-8CAB-47D56FE6F214}"/>
                    </a:ext>
                  </a:extLst>
                </p:cNvPr>
                <p:cNvSpPr>
                  <a:spLocks noChangeShapeType="1"/>
                </p:cNvSpPr>
                <p:nvPr/>
              </p:nvSpPr>
              <p:spPr bwMode="auto">
                <a:xfrm flipV="1">
                  <a:off x="2452257" y="3257558"/>
                  <a:ext cx="215543" cy="10154"/>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1" name="Line 92">
                  <a:extLst>
                    <a:ext uri="{FF2B5EF4-FFF2-40B4-BE49-F238E27FC236}">
                      <a16:creationId xmlns:a16="http://schemas.microsoft.com/office/drawing/2014/main" id="{7A044FD2-3700-1945-BD47-CCAF40C18998}"/>
                    </a:ext>
                  </a:extLst>
                </p:cNvPr>
                <p:cNvSpPr>
                  <a:spLocks noChangeShapeType="1"/>
                </p:cNvSpPr>
                <p:nvPr/>
              </p:nvSpPr>
              <p:spPr bwMode="auto">
                <a:xfrm flipH="1">
                  <a:off x="1711588" y="2458711"/>
                  <a:ext cx="1438" cy="504079"/>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202" name="Straight Connector 201">
                  <a:extLst>
                    <a:ext uri="{FF2B5EF4-FFF2-40B4-BE49-F238E27FC236}">
                      <a16:creationId xmlns:a16="http://schemas.microsoft.com/office/drawing/2014/main" id="{28CAEEF9-A82E-4049-9A3A-6C356C156D46}"/>
                    </a:ext>
                  </a:extLst>
                </p:cNvPr>
                <p:cNvCxnSpPr/>
                <p:nvPr/>
              </p:nvCxnSpPr>
              <p:spPr bwMode="auto">
                <a:xfrm flipV="1">
                  <a:off x="1716530" y="2303253"/>
                  <a:ext cx="336557" cy="363963"/>
                </a:xfrm>
                <a:prstGeom prst="line">
                  <a:avLst/>
                </a:prstGeom>
                <a:noFill/>
                <a:ln w="38100" cap="flat" cmpd="sng" algn="ctr">
                  <a:solidFill>
                    <a:schemeClr val="tx1"/>
                  </a:solidFill>
                  <a:prstDash val="solid"/>
                  <a:round/>
                  <a:headEnd type="none" w="med" len="med"/>
                  <a:tailEnd type="none" w="med" len="med"/>
                </a:ln>
                <a:effectLst/>
              </p:spPr>
            </p:cxnSp>
            <p:cxnSp>
              <p:nvCxnSpPr>
                <p:cNvPr id="203" name="Straight Connector 202">
                  <a:extLst>
                    <a:ext uri="{FF2B5EF4-FFF2-40B4-BE49-F238E27FC236}">
                      <a16:creationId xmlns:a16="http://schemas.microsoft.com/office/drawing/2014/main" id="{5B6E1659-06C7-AD47-BF58-4E4A2C6F102D}"/>
                    </a:ext>
                  </a:extLst>
                </p:cNvPr>
                <p:cNvCxnSpPr>
                  <a:endCxn id="198" idx="1"/>
                </p:cNvCxnSpPr>
                <p:nvPr/>
              </p:nvCxnSpPr>
              <p:spPr bwMode="auto">
                <a:xfrm>
                  <a:off x="1705462" y="2755090"/>
                  <a:ext cx="396457" cy="364769"/>
                </a:xfrm>
                <a:prstGeom prst="line">
                  <a:avLst/>
                </a:prstGeom>
                <a:noFill/>
                <a:ln w="38100" cap="flat" cmpd="sng" algn="ctr">
                  <a:solidFill>
                    <a:schemeClr val="tx1"/>
                  </a:solidFill>
                  <a:prstDash val="solid"/>
                  <a:round/>
                  <a:headEnd type="none" w="med" len="med"/>
                  <a:tailEnd type="none" w="med" len="med"/>
                </a:ln>
                <a:effectLst/>
              </p:spPr>
            </p:cxnSp>
            <p:sp>
              <p:nvSpPr>
                <p:cNvPr id="204" name="AutoShape 119">
                  <a:extLst>
                    <a:ext uri="{FF2B5EF4-FFF2-40B4-BE49-F238E27FC236}">
                      <a16:creationId xmlns:a16="http://schemas.microsoft.com/office/drawing/2014/main" id="{D7E16AE8-DC27-064A-B62A-E30ECA7775D6}"/>
                    </a:ext>
                  </a:extLst>
                </p:cNvPr>
                <p:cNvSpPr>
                  <a:spLocks noChangeArrowheads="1"/>
                </p:cNvSpPr>
                <p:nvPr/>
              </p:nvSpPr>
              <p:spPr bwMode="auto">
                <a:xfrm rot="5400000" flipH="1" flipV="1">
                  <a:off x="796408" y="2617467"/>
                  <a:ext cx="238366" cy="253497"/>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05" name="Text Box 142">
                  <a:extLst>
                    <a:ext uri="{FF2B5EF4-FFF2-40B4-BE49-F238E27FC236}">
                      <a16:creationId xmlns:a16="http://schemas.microsoft.com/office/drawing/2014/main" id="{96B82F8C-98C9-B348-80F4-E5CB2C35F470}"/>
                    </a:ext>
                  </a:extLst>
                </p:cNvPr>
                <p:cNvSpPr txBox="1">
                  <a:spLocks noChangeArrowheads="1"/>
                </p:cNvSpPr>
                <p:nvPr/>
              </p:nvSpPr>
              <p:spPr bwMode="auto">
                <a:xfrm>
                  <a:off x="178600" y="2373845"/>
                  <a:ext cx="6158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2l</a:t>
                  </a:r>
                  <a:endParaRPr lang="en-US" b="0" baseline="-24000" dirty="0"/>
                </a:p>
              </p:txBody>
            </p:sp>
          </p:grpSp>
          <p:sp>
            <p:nvSpPr>
              <p:cNvPr id="182" name="TextBox 181">
                <a:extLst>
                  <a:ext uri="{FF2B5EF4-FFF2-40B4-BE49-F238E27FC236}">
                    <a16:creationId xmlns:a16="http://schemas.microsoft.com/office/drawing/2014/main" id="{B4E392E2-9B60-E54A-BC02-CEE85524220A}"/>
                  </a:ext>
                </a:extLst>
              </p:cNvPr>
              <p:cNvSpPr txBox="1"/>
              <p:nvPr/>
            </p:nvSpPr>
            <p:spPr>
              <a:xfrm>
                <a:off x="-236754" y="1673870"/>
                <a:ext cx="1010213" cy="400110"/>
              </a:xfrm>
              <a:prstGeom prst="rect">
                <a:avLst/>
              </a:prstGeom>
              <a:noFill/>
            </p:spPr>
            <p:txBody>
              <a:bodyPr wrap="none" rtlCol="0">
                <a:spAutoFit/>
              </a:bodyPr>
              <a:lstStyle/>
              <a:p>
                <a:r>
                  <a:rPr lang="en-US" sz="2000" b="1" dirty="0">
                    <a:solidFill>
                      <a:srgbClr val="FF2D55"/>
                    </a:solidFill>
                    <a:latin typeface="Lato" panose="020F0502020204030203" pitchFamily="34" charset="77"/>
                  </a:rPr>
                  <a:t>M/M/2</a:t>
                </a:r>
              </a:p>
            </p:txBody>
          </p:sp>
          <p:graphicFrame>
            <p:nvGraphicFramePr>
              <p:cNvPr id="185" name="Object 184">
                <a:extLst>
                  <a:ext uri="{FF2B5EF4-FFF2-40B4-BE49-F238E27FC236}">
                    <a16:creationId xmlns:a16="http://schemas.microsoft.com/office/drawing/2014/main" id="{BA96F21A-3335-D44B-97F1-7933A532F527}"/>
                  </a:ext>
                </a:extLst>
              </p:cNvPr>
              <p:cNvGraphicFramePr>
                <a:graphicFrameLocks noChangeAspect="1"/>
              </p:cNvGraphicFramePr>
              <p:nvPr>
                <p:extLst>
                  <p:ext uri="{D42A27DB-BD31-4B8C-83A1-F6EECF244321}">
                    <p14:modId xmlns:p14="http://schemas.microsoft.com/office/powerpoint/2010/main" val="561630015"/>
                  </p:ext>
                </p:extLst>
              </p:nvPr>
            </p:nvGraphicFramePr>
            <p:xfrm>
              <a:off x="177421" y="3150555"/>
              <a:ext cx="1248505" cy="776846"/>
            </p:xfrm>
            <a:graphic>
              <a:graphicData uri="http://schemas.openxmlformats.org/presentationml/2006/ole">
                <mc:AlternateContent xmlns:mc="http://schemas.openxmlformats.org/markup-compatibility/2006">
                  <mc:Choice xmlns:v="urn:schemas-microsoft-com:vml" Requires="v">
                    <p:oleObj spid="_x0000_s135198" name="Equation" r:id="rId4" imgW="787320" imgH="419040" progId="Equation.DSMT4">
                      <p:embed/>
                    </p:oleObj>
                  </mc:Choice>
                  <mc:Fallback>
                    <p:oleObj name="Equation" r:id="rId4" imgW="787320" imgH="419040" progId="Equation.DSMT4">
                      <p:embed/>
                      <p:pic>
                        <p:nvPicPr>
                          <p:cNvPr id="41" name="Object 40">
                            <a:extLst>
                              <a:ext uri="{FF2B5EF4-FFF2-40B4-BE49-F238E27FC236}">
                                <a16:creationId xmlns:a16="http://schemas.microsoft.com/office/drawing/2014/main" id="{87298232-3BA5-3140-A717-0EFF6133A90D}"/>
                              </a:ext>
                            </a:extLst>
                          </p:cNvPr>
                          <p:cNvPicPr>
                            <a:picLocks noChangeAspect="1" noChangeArrowheads="1"/>
                          </p:cNvPicPr>
                          <p:nvPr/>
                        </p:nvPicPr>
                        <p:blipFill>
                          <a:blip r:embed="rId5"/>
                          <a:srcRect/>
                          <a:stretch>
                            <a:fillRect/>
                          </a:stretch>
                        </p:blipFill>
                        <p:spPr bwMode="auto">
                          <a:xfrm>
                            <a:off x="177421" y="3150555"/>
                            <a:ext cx="1248505" cy="776846"/>
                          </a:xfrm>
                          <a:prstGeom prst="rect">
                            <a:avLst/>
                          </a:prstGeom>
                          <a:noFill/>
                          <a:ln>
                            <a:noFill/>
                          </a:ln>
                        </p:spPr>
                      </p:pic>
                    </p:oleObj>
                  </mc:Fallback>
                </mc:AlternateContent>
              </a:graphicData>
            </a:graphic>
          </p:graphicFrame>
        </p:grpSp>
        <p:sp>
          <p:nvSpPr>
            <p:cNvPr id="179" name="Rounded Rectangle 178">
              <a:extLst>
                <a:ext uri="{FF2B5EF4-FFF2-40B4-BE49-F238E27FC236}">
                  <a16:creationId xmlns:a16="http://schemas.microsoft.com/office/drawing/2014/main" id="{FC7CEA3A-8383-3540-938F-7C69EE88CF9F}"/>
                </a:ext>
              </a:extLst>
            </p:cNvPr>
            <p:cNvSpPr/>
            <p:nvPr/>
          </p:nvSpPr>
          <p:spPr>
            <a:xfrm>
              <a:off x="1207993" y="1308109"/>
              <a:ext cx="3256973" cy="25054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6" name="Group 205">
            <a:extLst>
              <a:ext uri="{FF2B5EF4-FFF2-40B4-BE49-F238E27FC236}">
                <a16:creationId xmlns:a16="http://schemas.microsoft.com/office/drawing/2014/main" id="{1A9298B0-CB8E-944C-8BB7-89B3AA5E7445}"/>
              </a:ext>
            </a:extLst>
          </p:cNvPr>
          <p:cNvGrpSpPr/>
          <p:nvPr/>
        </p:nvGrpSpPr>
        <p:grpSpPr>
          <a:xfrm>
            <a:off x="4623248" y="1610236"/>
            <a:ext cx="6676783" cy="2598674"/>
            <a:chOff x="4689051" y="1086494"/>
            <a:chExt cx="6676783" cy="2598674"/>
          </a:xfrm>
        </p:grpSpPr>
        <p:grpSp>
          <p:nvGrpSpPr>
            <p:cNvPr id="207" name="Group 206">
              <a:extLst>
                <a:ext uri="{FF2B5EF4-FFF2-40B4-BE49-F238E27FC236}">
                  <a16:creationId xmlns:a16="http://schemas.microsoft.com/office/drawing/2014/main" id="{3E8C0DF7-B564-1849-824F-B02334461AB1}"/>
                </a:ext>
              </a:extLst>
            </p:cNvPr>
            <p:cNvGrpSpPr/>
            <p:nvPr/>
          </p:nvGrpSpPr>
          <p:grpSpPr>
            <a:xfrm>
              <a:off x="8319904" y="1086494"/>
              <a:ext cx="2345696" cy="2595097"/>
              <a:chOff x="5964740" y="1345208"/>
              <a:chExt cx="2345696" cy="2595097"/>
            </a:xfrm>
          </p:grpSpPr>
          <p:graphicFrame>
            <p:nvGraphicFramePr>
              <p:cNvPr id="244" name="Object 243">
                <a:extLst>
                  <a:ext uri="{FF2B5EF4-FFF2-40B4-BE49-F238E27FC236}">
                    <a16:creationId xmlns:a16="http://schemas.microsoft.com/office/drawing/2014/main" id="{631E0594-1D7E-304C-81E2-C5E7C69BEA33}"/>
                  </a:ext>
                </a:extLst>
              </p:cNvPr>
              <p:cNvGraphicFramePr>
                <a:graphicFrameLocks noChangeAspect="1"/>
              </p:cNvGraphicFramePr>
              <p:nvPr>
                <p:extLst>
                  <p:ext uri="{D42A27DB-BD31-4B8C-83A1-F6EECF244321}">
                    <p14:modId xmlns:p14="http://schemas.microsoft.com/office/powerpoint/2010/main" val="3891507225"/>
                  </p:ext>
                </p:extLst>
              </p:nvPr>
            </p:nvGraphicFramePr>
            <p:xfrm>
              <a:off x="6407453" y="3202332"/>
              <a:ext cx="1152629" cy="737973"/>
            </p:xfrm>
            <a:graphic>
              <a:graphicData uri="http://schemas.openxmlformats.org/presentationml/2006/ole">
                <mc:AlternateContent xmlns:mc="http://schemas.openxmlformats.org/markup-compatibility/2006">
                  <mc:Choice xmlns:v="urn:schemas-microsoft-com:vml" Requires="v">
                    <p:oleObj spid="_x0000_s135199" name="Equation" r:id="rId6" imgW="774360" imgH="419040" progId="Equation.DSMT4">
                      <p:embed/>
                    </p:oleObj>
                  </mc:Choice>
                  <mc:Fallback>
                    <p:oleObj name="Equation" r:id="rId6" imgW="774360" imgH="419040" progId="Equation.DSMT4">
                      <p:embed/>
                      <p:pic>
                        <p:nvPicPr>
                          <p:cNvPr id="37" name="Object 36">
                            <a:extLst>
                              <a:ext uri="{FF2B5EF4-FFF2-40B4-BE49-F238E27FC236}">
                                <a16:creationId xmlns:a16="http://schemas.microsoft.com/office/drawing/2014/main" id="{8376C220-FBC6-5149-A4FF-ABDB0986228E}"/>
                              </a:ext>
                            </a:extLst>
                          </p:cNvPr>
                          <p:cNvPicPr>
                            <a:picLocks noChangeAspect="1" noChangeArrowheads="1"/>
                          </p:cNvPicPr>
                          <p:nvPr/>
                        </p:nvPicPr>
                        <p:blipFill>
                          <a:blip r:embed="rId7"/>
                          <a:srcRect/>
                          <a:stretch>
                            <a:fillRect/>
                          </a:stretch>
                        </p:blipFill>
                        <p:spPr bwMode="auto">
                          <a:xfrm>
                            <a:off x="6407453" y="3202332"/>
                            <a:ext cx="1152629" cy="737973"/>
                          </a:xfrm>
                          <a:prstGeom prst="rect">
                            <a:avLst/>
                          </a:prstGeom>
                          <a:noFill/>
                          <a:ln>
                            <a:noFill/>
                          </a:ln>
                        </p:spPr>
                      </p:pic>
                    </p:oleObj>
                  </mc:Fallback>
                </mc:AlternateContent>
              </a:graphicData>
            </a:graphic>
          </p:graphicFrame>
          <p:grpSp>
            <p:nvGrpSpPr>
              <p:cNvPr id="245" name="Group 244">
                <a:extLst>
                  <a:ext uri="{FF2B5EF4-FFF2-40B4-BE49-F238E27FC236}">
                    <a16:creationId xmlns:a16="http://schemas.microsoft.com/office/drawing/2014/main" id="{EE8C6B56-9301-644A-8E03-CB7FC2D0B6F8}"/>
                  </a:ext>
                </a:extLst>
              </p:cNvPr>
              <p:cNvGrpSpPr/>
              <p:nvPr/>
            </p:nvGrpSpPr>
            <p:grpSpPr>
              <a:xfrm>
                <a:off x="5964740" y="1345208"/>
                <a:ext cx="2345696" cy="2176512"/>
                <a:chOff x="3242776" y="1226179"/>
                <a:chExt cx="2968019" cy="2509975"/>
              </a:xfrm>
            </p:grpSpPr>
            <p:sp>
              <p:nvSpPr>
                <p:cNvPr id="246" name="Text Box 142">
                  <a:extLst>
                    <a:ext uri="{FF2B5EF4-FFF2-40B4-BE49-F238E27FC236}">
                      <a16:creationId xmlns:a16="http://schemas.microsoft.com/office/drawing/2014/main" id="{AA891339-0B61-A642-87BF-1D5A71CF849F}"/>
                    </a:ext>
                  </a:extLst>
                </p:cNvPr>
                <p:cNvSpPr txBox="1">
                  <a:spLocks noChangeArrowheads="1"/>
                </p:cNvSpPr>
                <p:nvPr/>
              </p:nvSpPr>
              <p:spPr bwMode="auto">
                <a:xfrm>
                  <a:off x="5366437" y="1226179"/>
                  <a:ext cx="587549" cy="67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247" name="Oval 97">
                  <a:extLst>
                    <a:ext uri="{FF2B5EF4-FFF2-40B4-BE49-F238E27FC236}">
                      <a16:creationId xmlns:a16="http://schemas.microsoft.com/office/drawing/2014/main" id="{FD8E2DFE-55D2-2346-9CEB-7697EA4E08F3}"/>
                    </a:ext>
                  </a:extLst>
                </p:cNvPr>
                <p:cNvSpPr>
                  <a:spLocks noChangeArrowheads="1"/>
                </p:cNvSpPr>
                <p:nvPr/>
              </p:nvSpPr>
              <p:spPr bwMode="auto">
                <a:xfrm>
                  <a:off x="5475670" y="1382915"/>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248" name="Line 91">
                  <a:extLst>
                    <a:ext uri="{FF2B5EF4-FFF2-40B4-BE49-F238E27FC236}">
                      <a16:creationId xmlns:a16="http://schemas.microsoft.com/office/drawing/2014/main" id="{3396428E-7671-B740-A38D-B59F36676518}"/>
                    </a:ext>
                  </a:extLst>
                </p:cNvPr>
                <p:cNvSpPr>
                  <a:spLocks noChangeShapeType="1"/>
                </p:cNvSpPr>
                <p:nvPr/>
              </p:nvSpPr>
              <p:spPr bwMode="auto">
                <a:xfrm>
                  <a:off x="4293577" y="2223176"/>
                  <a:ext cx="826884" cy="538"/>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93">
                  <a:extLst>
                    <a:ext uri="{FF2B5EF4-FFF2-40B4-BE49-F238E27FC236}">
                      <a16:creationId xmlns:a16="http://schemas.microsoft.com/office/drawing/2014/main" id="{2A6FF7A6-1DB0-B949-929E-A85D1C67201D}"/>
                    </a:ext>
                  </a:extLst>
                </p:cNvPr>
                <p:cNvSpPr>
                  <a:spLocks noChangeShapeType="1"/>
                </p:cNvSpPr>
                <p:nvPr/>
              </p:nvSpPr>
              <p:spPr bwMode="auto">
                <a:xfrm>
                  <a:off x="4293577" y="2723651"/>
                  <a:ext cx="824131" cy="23"/>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94">
                  <a:extLst>
                    <a:ext uri="{FF2B5EF4-FFF2-40B4-BE49-F238E27FC236}">
                      <a16:creationId xmlns:a16="http://schemas.microsoft.com/office/drawing/2014/main" id="{B82B33CC-0234-7D40-8AAC-840FB451A3DC}"/>
                    </a:ext>
                  </a:extLst>
                </p:cNvPr>
                <p:cNvSpPr>
                  <a:spLocks noChangeShapeType="1"/>
                </p:cNvSpPr>
                <p:nvPr/>
              </p:nvSpPr>
              <p:spPr bwMode="auto">
                <a:xfrm>
                  <a:off x="4908781"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95">
                  <a:extLst>
                    <a:ext uri="{FF2B5EF4-FFF2-40B4-BE49-F238E27FC236}">
                      <a16:creationId xmlns:a16="http://schemas.microsoft.com/office/drawing/2014/main" id="{7C7F27A3-1338-FF4A-9AA0-6785A8DFF153}"/>
                    </a:ext>
                  </a:extLst>
                </p:cNvPr>
                <p:cNvSpPr>
                  <a:spLocks noChangeShapeType="1"/>
                </p:cNvSpPr>
                <p:nvPr/>
              </p:nvSpPr>
              <p:spPr bwMode="auto">
                <a:xfrm>
                  <a:off x="4703713"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Line 96">
                  <a:extLst>
                    <a:ext uri="{FF2B5EF4-FFF2-40B4-BE49-F238E27FC236}">
                      <a16:creationId xmlns:a16="http://schemas.microsoft.com/office/drawing/2014/main" id="{123BDDFC-133B-E843-9591-CDAF680C9476}"/>
                    </a:ext>
                  </a:extLst>
                </p:cNvPr>
                <p:cNvSpPr>
                  <a:spLocks noChangeShapeType="1"/>
                </p:cNvSpPr>
                <p:nvPr/>
              </p:nvSpPr>
              <p:spPr bwMode="auto">
                <a:xfrm>
                  <a:off x="4498645" y="2223176"/>
                  <a:ext cx="0" cy="500475"/>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3" name="Rectangle 145" descr="Purple mesh">
                  <a:extLst>
                    <a:ext uri="{FF2B5EF4-FFF2-40B4-BE49-F238E27FC236}">
                      <a16:creationId xmlns:a16="http://schemas.microsoft.com/office/drawing/2014/main" id="{0F9F1C7F-B0AB-9240-911E-1EC59EDDB12C}"/>
                    </a:ext>
                  </a:extLst>
                </p:cNvPr>
                <p:cNvSpPr>
                  <a:spLocks noChangeArrowheads="1"/>
                </p:cNvSpPr>
                <p:nvPr/>
              </p:nvSpPr>
              <p:spPr bwMode="auto">
                <a:xfrm rot="5400000">
                  <a:off x="4455976" y="2462504"/>
                  <a:ext cx="290905" cy="82759"/>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254" name="Rectangle 174" descr="Purple mesh">
                  <a:extLst>
                    <a:ext uri="{FF2B5EF4-FFF2-40B4-BE49-F238E27FC236}">
                      <a16:creationId xmlns:a16="http://schemas.microsoft.com/office/drawing/2014/main" id="{85CA7321-90F8-8947-8AFC-9F553FA5B5A3}"/>
                    </a:ext>
                  </a:extLst>
                </p:cNvPr>
                <p:cNvSpPr>
                  <a:spLocks noChangeArrowheads="1"/>
                </p:cNvSpPr>
                <p:nvPr/>
              </p:nvSpPr>
              <p:spPr bwMode="auto">
                <a:xfrm rot="5400000">
                  <a:off x="4624325" y="2418783"/>
                  <a:ext cx="377483" cy="83621"/>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255" name="Rectangle 175" descr="Purple mesh">
                  <a:extLst>
                    <a:ext uri="{FF2B5EF4-FFF2-40B4-BE49-F238E27FC236}">
                      <a16:creationId xmlns:a16="http://schemas.microsoft.com/office/drawing/2014/main" id="{832082F8-62A2-CC49-AF1C-520E5B5648E9}"/>
                    </a:ext>
                  </a:extLst>
                </p:cNvPr>
                <p:cNvSpPr>
                  <a:spLocks noChangeArrowheads="1"/>
                </p:cNvSpPr>
                <p:nvPr/>
              </p:nvSpPr>
              <p:spPr bwMode="auto">
                <a:xfrm rot="5400000">
                  <a:off x="4925196" y="2506676"/>
                  <a:ext cx="172292" cy="90517"/>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256" name="Text Box 142">
                  <a:extLst>
                    <a:ext uri="{FF2B5EF4-FFF2-40B4-BE49-F238E27FC236}">
                      <a16:creationId xmlns:a16="http://schemas.microsoft.com/office/drawing/2014/main" id="{69D040DC-8237-9F43-8A5B-A6FCEA810A2D}"/>
                    </a:ext>
                  </a:extLst>
                </p:cNvPr>
                <p:cNvSpPr txBox="1">
                  <a:spLocks noChangeArrowheads="1"/>
                </p:cNvSpPr>
                <p:nvPr/>
              </p:nvSpPr>
              <p:spPr bwMode="auto">
                <a:xfrm>
                  <a:off x="5390790" y="1902244"/>
                  <a:ext cx="587549" cy="67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257" name="Oval 97">
                  <a:extLst>
                    <a:ext uri="{FF2B5EF4-FFF2-40B4-BE49-F238E27FC236}">
                      <a16:creationId xmlns:a16="http://schemas.microsoft.com/office/drawing/2014/main" id="{50D00812-7160-6042-A651-02E70FED7986}"/>
                    </a:ext>
                  </a:extLst>
                </p:cNvPr>
                <p:cNvSpPr>
                  <a:spLocks noChangeArrowheads="1"/>
                </p:cNvSpPr>
                <p:nvPr/>
              </p:nvSpPr>
              <p:spPr bwMode="auto">
                <a:xfrm>
                  <a:off x="5486261" y="2012268"/>
                  <a:ext cx="470938"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258" name="Text Box 142">
                  <a:extLst>
                    <a:ext uri="{FF2B5EF4-FFF2-40B4-BE49-F238E27FC236}">
                      <a16:creationId xmlns:a16="http://schemas.microsoft.com/office/drawing/2014/main" id="{2D417ADE-AE27-ED44-B1CC-E8D81212EAF9}"/>
                    </a:ext>
                  </a:extLst>
                </p:cNvPr>
                <p:cNvSpPr txBox="1">
                  <a:spLocks noChangeArrowheads="1"/>
                </p:cNvSpPr>
                <p:nvPr/>
              </p:nvSpPr>
              <p:spPr bwMode="auto">
                <a:xfrm>
                  <a:off x="5362690" y="3064734"/>
                  <a:ext cx="587549" cy="67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259" name="Oval 97">
                  <a:extLst>
                    <a:ext uri="{FF2B5EF4-FFF2-40B4-BE49-F238E27FC236}">
                      <a16:creationId xmlns:a16="http://schemas.microsoft.com/office/drawing/2014/main" id="{BF3F31B9-4084-894F-B9CC-4BA55C7AA235}"/>
                    </a:ext>
                  </a:extLst>
                </p:cNvPr>
                <p:cNvSpPr>
                  <a:spLocks noChangeArrowheads="1"/>
                </p:cNvSpPr>
                <p:nvPr/>
              </p:nvSpPr>
              <p:spPr bwMode="auto">
                <a:xfrm>
                  <a:off x="5487774" y="3166341"/>
                  <a:ext cx="470939" cy="440391"/>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grpSp>
              <p:nvGrpSpPr>
                <p:cNvPr id="260" name="Group 259">
                  <a:extLst>
                    <a:ext uri="{FF2B5EF4-FFF2-40B4-BE49-F238E27FC236}">
                      <a16:creationId xmlns:a16="http://schemas.microsoft.com/office/drawing/2014/main" id="{3EA7104C-F484-554F-875F-10072F7BFDC6}"/>
                    </a:ext>
                  </a:extLst>
                </p:cNvPr>
                <p:cNvGrpSpPr/>
                <p:nvPr/>
              </p:nvGrpSpPr>
              <p:grpSpPr>
                <a:xfrm>
                  <a:off x="5952858" y="1589055"/>
                  <a:ext cx="257937" cy="1793871"/>
                  <a:chOff x="5952858" y="1589055"/>
                  <a:chExt cx="354393" cy="1793871"/>
                </a:xfrm>
              </p:grpSpPr>
              <p:sp>
                <p:nvSpPr>
                  <p:cNvPr id="270" name="Line 98">
                    <a:extLst>
                      <a:ext uri="{FF2B5EF4-FFF2-40B4-BE49-F238E27FC236}">
                        <a16:creationId xmlns:a16="http://schemas.microsoft.com/office/drawing/2014/main" id="{AFC6DBC7-22B5-1D45-9C6D-5C8C7CBCD8F0}"/>
                      </a:ext>
                    </a:extLst>
                  </p:cNvPr>
                  <p:cNvSpPr>
                    <a:spLocks noChangeShapeType="1"/>
                  </p:cNvSpPr>
                  <p:nvPr/>
                </p:nvSpPr>
                <p:spPr bwMode="auto">
                  <a:xfrm flipV="1">
                    <a:off x="5952858" y="1589055"/>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1" name="Line 98">
                    <a:extLst>
                      <a:ext uri="{FF2B5EF4-FFF2-40B4-BE49-F238E27FC236}">
                        <a16:creationId xmlns:a16="http://schemas.microsoft.com/office/drawing/2014/main" id="{F98CE95C-15F8-6649-A396-9AF672A58248}"/>
                      </a:ext>
                    </a:extLst>
                  </p:cNvPr>
                  <p:cNvSpPr>
                    <a:spLocks noChangeShapeType="1"/>
                  </p:cNvSpPr>
                  <p:nvPr/>
                </p:nvSpPr>
                <p:spPr bwMode="auto">
                  <a:xfrm flipV="1">
                    <a:off x="5963449" y="2218408"/>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2" name="Line 98">
                    <a:extLst>
                      <a:ext uri="{FF2B5EF4-FFF2-40B4-BE49-F238E27FC236}">
                        <a16:creationId xmlns:a16="http://schemas.microsoft.com/office/drawing/2014/main" id="{66BD12AA-B952-0943-A898-83BEFD594333}"/>
                      </a:ext>
                    </a:extLst>
                  </p:cNvPr>
                  <p:cNvSpPr>
                    <a:spLocks noChangeShapeType="1"/>
                  </p:cNvSpPr>
                  <p:nvPr/>
                </p:nvSpPr>
                <p:spPr bwMode="auto">
                  <a:xfrm flipV="1">
                    <a:off x="5964962" y="3372481"/>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61" name="Line 92">
                  <a:extLst>
                    <a:ext uri="{FF2B5EF4-FFF2-40B4-BE49-F238E27FC236}">
                      <a16:creationId xmlns:a16="http://schemas.microsoft.com/office/drawing/2014/main" id="{0C260D9E-7CF2-7A4E-8208-109A78833327}"/>
                    </a:ext>
                  </a:extLst>
                </p:cNvPr>
                <p:cNvSpPr>
                  <a:spLocks noChangeShapeType="1"/>
                </p:cNvSpPr>
                <p:nvPr/>
              </p:nvSpPr>
              <p:spPr bwMode="auto">
                <a:xfrm flipH="1">
                  <a:off x="5105592" y="2213537"/>
                  <a:ext cx="1662" cy="51852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262" name="Straight Connector 261">
                  <a:extLst>
                    <a:ext uri="{FF2B5EF4-FFF2-40B4-BE49-F238E27FC236}">
                      <a16:creationId xmlns:a16="http://schemas.microsoft.com/office/drawing/2014/main" id="{35063931-AA3C-2746-9B94-553CA3A5CB69}"/>
                    </a:ext>
                  </a:extLst>
                </p:cNvPr>
                <p:cNvCxnSpPr/>
                <p:nvPr/>
              </p:nvCxnSpPr>
              <p:spPr bwMode="auto">
                <a:xfrm flipV="1">
                  <a:off x="5111304" y="1718817"/>
                  <a:ext cx="417554" cy="709201"/>
                </a:xfrm>
                <a:prstGeom prst="line">
                  <a:avLst/>
                </a:prstGeom>
                <a:noFill/>
                <a:ln w="38100" cap="flat" cmpd="sng" algn="ctr">
                  <a:solidFill>
                    <a:schemeClr val="tx1"/>
                  </a:solidFill>
                  <a:prstDash val="solid"/>
                  <a:round/>
                  <a:headEnd type="none" w="med" len="med"/>
                  <a:tailEnd type="none" w="med" len="med"/>
                </a:ln>
                <a:effectLst/>
              </p:spPr>
            </p:cxnSp>
            <p:cxnSp>
              <p:nvCxnSpPr>
                <p:cNvPr id="263" name="Straight Connector 262">
                  <a:extLst>
                    <a:ext uri="{FF2B5EF4-FFF2-40B4-BE49-F238E27FC236}">
                      <a16:creationId xmlns:a16="http://schemas.microsoft.com/office/drawing/2014/main" id="{3206FFDC-F8D8-A946-A64B-E80DD5E8BA72}"/>
                    </a:ext>
                  </a:extLst>
                </p:cNvPr>
                <p:cNvCxnSpPr/>
                <p:nvPr/>
              </p:nvCxnSpPr>
              <p:spPr bwMode="auto">
                <a:xfrm flipV="1">
                  <a:off x="5125720" y="2307398"/>
                  <a:ext cx="352052" cy="174297"/>
                </a:xfrm>
                <a:prstGeom prst="line">
                  <a:avLst/>
                </a:prstGeom>
                <a:noFill/>
                <a:ln w="38100" cap="flat" cmpd="sng" algn="ctr">
                  <a:solidFill>
                    <a:schemeClr val="tx1"/>
                  </a:solidFill>
                  <a:prstDash val="solid"/>
                  <a:round/>
                  <a:headEnd type="none" w="med" len="med"/>
                  <a:tailEnd type="none" w="med" len="med"/>
                </a:ln>
                <a:effectLst/>
              </p:spPr>
            </p:cxnSp>
            <p:cxnSp>
              <p:nvCxnSpPr>
                <p:cNvPr id="264" name="Straight Connector 263">
                  <a:extLst>
                    <a:ext uri="{FF2B5EF4-FFF2-40B4-BE49-F238E27FC236}">
                      <a16:creationId xmlns:a16="http://schemas.microsoft.com/office/drawing/2014/main" id="{C3A55A54-F1C9-1A45-AAD1-E3BB07E0EC5C}"/>
                    </a:ext>
                  </a:extLst>
                </p:cNvPr>
                <p:cNvCxnSpPr/>
                <p:nvPr/>
              </p:nvCxnSpPr>
              <p:spPr bwMode="auto">
                <a:xfrm>
                  <a:off x="5124448" y="2553035"/>
                  <a:ext cx="407072" cy="702506"/>
                </a:xfrm>
                <a:prstGeom prst="line">
                  <a:avLst/>
                </a:prstGeom>
                <a:noFill/>
                <a:ln w="38100" cap="flat" cmpd="sng" algn="ctr">
                  <a:solidFill>
                    <a:schemeClr val="tx1"/>
                  </a:solidFill>
                  <a:prstDash val="solid"/>
                  <a:round/>
                  <a:headEnd type="none" w="med" len="med"/>
                  <a:tailEnd type="none" w="med" len="med"/>
                </a:ln>
                <a:effectLst/>
              </p:spPr>
            </p:cxnSp>
            <p:sp>
              <p:nvSpPr>
                <p:cNvPr id="265" name="Oval 97">
                  <a:extLst>
                    <a:ext uri="{FF2B5EF4-FFF2-40B4-BE49-F238E27FC236}">
                      <a16:creationId xmlns:a16="http://schemas.microsoft.com/office/drawing/2014/main" id="{957D81C0-9DDC-AE44-AA67-691DC07C9F3D}"/>
                    </a:ext>
                  </a:extLst>
                </p:cNvPr>
                <p:cNvSpPr>
                  <a:spLocks noChangeArrowheads="1"/>
                </p:cNvSpPr>
                <p:nvPr/>
              </p:nvSpPr>
              <p:spPr bwMode="auto">
                <a:xfrm>
                  <a:off x="5678426" y="2628984"/>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266" name="Oval 97">
                  <a:extLst>
                    <a:ext uri="{FF2B5EF4-FFF2-40B4-BE49-F238E27FC236}">
                      <a16:creationId xmlns:a16="http://schemas.microsoft.com/office/drawing/2014/main" id="{41CD8198-A58E-6440-A2A8-D113005F14C9}"/>
                    </a:ext>
                  </a:extLst>
                </p:cNvPr>
                <p:cNvSpPr>
                  <a:spLocks noChangeArrowheads="1"/>
                </p:cNvSpPr>
                <p:nvPr/>
              </p:nvSpPr>
              <p:spPr bwMode="auto">
                <a:xfrm>
                  <a:off x="5678426" y="2774382"/>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267" name="Oval 97">
                  <a:extLst>
                    <a:ext uri="{FF2B5EF4-FFF2-40B4-BE49-F238E27FC236}">
                      <a16:creationId xmlns:a16="http://schemas.microsoft.com/office/drawing/2014/main" id="{10AE798C-CE3B-0E43-B6B4-2AD5FB758D79}"/>
                    </a:ext>
                  </a:extLst>
                </p:cNvPr>
                <p:cNvSpPr>
                  <a:spLocks noChangeArrowheads="1"/>
                </p:cNvSpPr>
                <p:nvPr/>
              </p:nvSpPr>
              <p:spPr bwMode="auto">
                <a:xfrm>
                  <a:off x="5678426" y="2919779"/>
                  <a:ext cx="91788" cy="10321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268" name="AutoShape 119">
                  <a:extLst>
                    <a:ext uri="{FF2B5EF4-FFF2-40B4-BE49-F238E27FC236}">
                      <a16:creationId xmlns:a16="http://schemas.microsoft.com/office/drawing/2014/main" id="{EB700767-EF87-904A-AF30-8C6324BC5F16}"/>
                    </a:ext>
                  </a:extLst>
                </p:cNvPr>
                <p:cNvSpPr>
                  <a:spLocks noChangeArrowheads="1"/>
                </p:cNvSpPr>
                <p:nvPr/>
              </p:nvSpPr>
              <p:spPr bwMode="auto">
                <a:xfrm rot="5400000" flipH="1" flipV="1">
                  <a:off x="4062968" y="2360727"/>
                  <a:ext cx="245198" cy="292996"/>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69" name="Text Box 142">
                  <a:extLst>
                    <a:ext uri="{FF2B5EF4-FFF2-40B4-BE49-F238E27FC236}">
                      <a16:creationId xmlns:a16="http://schemas.microsoft.com/office/drawing/2014/main" id="{B7666D6E-0BB4-A74C-8DD0-DD0CAC9D8808}"/>
                    </a:ext>
                  </a:extLst>
                </p:cNvPr>
                <p:cNvSpPr txBox="1">
                  <a:spLocks noChangeArrowheads="1"/>
                </p:cNvSpPr>
                <p:nvPr/>
              </p:nvSpPr>
              <p:spPr bwMode="auto">
                <a:xfrm>
                  <a:off x="3242776" y="2106970"/>
                  <a:ext cx="6158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8l</a:t>
                  </a:r>
                  <a:endParaRPr lang="en-US" b="0" baseline="-24000" dirty="0"/>
                </a:p>
              </p:txBody>
            </p:sp>
          </p:grpSp>
        </p:grpSp>
        <p:grpSp>
          <p:nvGrpSpPr>
            <p:cNvPr id="208" name="Group 207">
              <a:extLst>
                <a:ext uri="{FF2B5EF4-FFF2-40B4-BE49-F238E27FC236}">
                  <a16:creationId xmlns:a16="http://schemas.microsoft.com/office/drawing/2014/main" id="{EDCD9BAD-5DDF-1E42-ADFE-4BB072B49C3A}"/>
                </a:ext>
              </a:extLst>
            </p:cNvPr>
            <p:cNvGrpSpPr/>
            <p:nvPr/>
          </p:nvGrpSpPr>
          <p:grpSpPr>
            <a:xfrm>
              <a:off x="5163751" y="1091847"/>
              <a:ext cx="2380930" cy="2584076"/>
              <a:chOff x="2955345" y="1289527"/>
              <a:chExt cx="2408554" cy="2650426"/>
            </a:xfrm>
          </p:grpSpPr>
          <p:graphicFrame>
            <p:nvGraphicFramePr>
              <p:cNvPr id="214" name="Object 213">
                <a:extLst>
                  <a:ext uri="{FF2B5EF4-FFF2-40B4-BE49-F238E27FC236}">
                    <a16:creationId xmlns:a16="http://schemas.microsoft.com/office/drawing/2014/main" id="{7DF53371-A654-7042-8457-B534AFF50080}"/>
                  </a:ext>
                </a:extLst>
              </p:cNvPr>
              <p:cNvGraphicFramePr>
                <a:graphicFrameLocks noChangeAspect="1"/>
              </p:cNvGraphicFramePr>
              <p:nvPr>
                <p:extLst>
                  <p:ext uri="{D42A27DB-BD31-4B8C-83A1-F6EECF244321}">
                    <p14:modId xmlns:p14="http://schemas.microsoft.com/office/powerpoint/2010/main" val="3980990744"/>
                  </p:ext>
                </p:extLst>
              </p:nvPr>
            </p:nvGraphicFramePr>
            <p:xfrm>
              <a:off x="3066563" y="3178783"/>
              <a:ext cx="1280573" cy="761170"/>
            </p:xfrm>
            <a:graphic>
              <a:graphicData uri="http://schemas.openxmlformats.org/presentationml/2006/ole">
                <mc:AlternateContent xmlns:mc="http://schemas.openxmlformats.org/markup-compatibility/2006">
                  <mc:Choice xmlns:v="urn:schemas-microsoft-com:vml" Requires="v">
                    <p:oleObj spid="_x0000_s135200" name="Equation" r:id="rId8" imgW="787320" imgH="419040" progId="Equation.DSMT4">
                      <p:embed/>
                    </p:oleObj>
                  </mc:Choice>
                  <mc:Fallback>
                    <p:oleObj name="Equation" r:id="rId8" imgW="787320" imgH="419040" progId="Equation.DSMT4">
                      <p:embed/>
                      <p:pic>
                        <p:nvPicPr>
                          <p:cNvPr id="66" name="Object 65">
                            <a:extLst>
                              <a:ext uri="{FF2B5EF4-FFF2-40B4-BE49-F238E27FC236}">
                                <a16:creationId xmlns:a16="http://schemas.microsoft.com/office/drawing/2014/main" id="{09AE3AA0-491A-7048-B462-EA9ADE2D6E92}"/>
                              </a:ext>
                            </a:extLst>
                          </p:cNvPr>
                          <p:cNvPicPr>
                            <a:picLocks noChangeAspect="1" noChangeArrowheads="1"/>
                          </p:cNvPicPr>
                          <p:nvPr/>
                        </p:nvPicPr>
                        <p:blipFill>
                          <a:blip r:embed="rId9"/>
                          <a:srcRect/>
                          <a:stretch>
                            <a:fillRect/>
                          </a:stretch>
                        </p:blipFill>
                        <p:spPr bwMode="auto">
                          <a:xfrm>
                            <a:off x="3066563" y="3178783"/>
                            <a:ext cx="1280573" cy="761170"/>
                          </a:xfrm>
                          <a:prstGeom prst="rect">
                            <a:avLst/>
                          </a:prstGeom>
                          <a:noFill/>
                          <a:ln>
                            <a:noFill/>
                          </a:ln>
                        </p:spPr>
                      </p:pic>
                    </p:oleObj>
                  </mc:Fallback>
                </mc:AlternateContent>
              </a:graphicData>
            </a:graphic>
          </p:graphicFrame>
          <p:grpSp>
            <p:nvGrpSpPr>
              <p:cNvPr id="215" name="Group 214">
                <a:extLst>
                  <a:ext uri="{FF2B5EF4-FFF2-40B4-BE49-F238E27FC236}">
                    <a16:creationId xmlns:a16="http://schemas.microsoft.com/office/drawing/2014/main" id="{21BB4D6B-EFB0-954C-A72C-ECDADD8AE43E}"/>
                  </a:ext>
                </a:extLst>
              </p:cNvPr>
              <p:cNvGrpSpPr/>
              <p:nvPr/>
            </p:nvGrpSpPr>
            <p:grpSpPr>
              <a:xfrm>
                <a:off x="2955345" y="1289527"/>
                <a:ext cx="2408554" cy="2186069"/>
                <a:chOff x="2976918" y="1482487"/>
                <a:chExt cx="2478252" cy="2440036"/>
              </a:xfrm>
            </p:grpSpPr>
            <p:sp>
              <p:nvSpPr>
                <p:cNvPr id="216" name="Text Box 142">
                  <a:extLst>
                    <a:ext uri="{FF2B5EF4-FFF2-40B4-BE49-F238E27FC236}">
                      <a16:creationId xmlns:a16="http://schemas.microsoft.com/office/drawing/2014/main" id="{84533CDC-B1AA-3B4B-BCC2-50416ADFF9F9}"/>
                    </a:ext>
                  </a:extLst>
                </p:cNvPr>
                <p:cNvSpPr txBox="1">
                  <a:spLocks noChangeArrowheads="1"/>
                </p:cNvSpPr>
                <p:nvPr/>
              </p:nvSpPr>
              <p:spPr bwMode="auto">
                <a:xfrm>
                  <a:off x="4724646" y="1482487"/>
                  <a:ext cx="508343" cy="65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217" name="Oval 97">
                  <a:extLst>
                    <a:ext uri="{FF2B5EF4-FFF2-40B4-BE49-F238E27FC236}">
                      <a16:creationId xmlns:a16="http://schemas.microsoft.com/office/drawing/2014/main" id="{235EA007-A3DF-5E45-8BC4-1C919FE8E3F5}"/>
                    </a:ext>
                  </a:extLst>
                </p:cNvPr>
                <p:cNvSpPr>
                  <a:spLocks noChangeArrowheads="1"/>
                </p:cNvSpPr>
                <p:nvPr/>
              </p:nvSpPr>
              <p:spPr bwMode="auto">
                <a:xfrm>
                  <a:off x="4819154" y="1634856"/>
                  <a:ext cx="407452" cy="428120"/>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218" name="Line 91">
                  <a:extLst>
                    <a:ext uri="{FF2B5EF4-FFF2-40B4-BE49-F238E27FC236}">
                      <a16:creationId xmlns:a16="http://schemas.microsoft.com/office/drawing/2014/main" id="{EDF855CF-9700-EE4D-B53F-2088BCDDBDAE}"/>
                    </a:ext>
                  </a:extLst>
                </p:cNvPr>
                <p:cNvSpPr>
                  <a:spLocks noChangeShapeType="1"/>
                </p:cNvSpPr>
                <p:nvPr/>
              </p:nvSpPr>
              <p:spPr bwMode="auto">
                <a:xfrm>
                  <a:off x="3796417" y="2451704"/>
                  <a:ext cx="715412" cy="523"/>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93">
                  <a:extLst>
                    <a:ext uri="{FF2B5EF4-FFF2-40B4-BE49-F238E27FC236}">
                      <a16:creationId xmlns:a16="http://schemas.microsoft.com/office/drawing/2014/main" id="{EDF40864-BFFB-2044-B9B6-6D6CC59B86F3}"/>
                    </a:ext>
                  </a:extLst>
                </p:cNvPr>
                <p:cNvSpPr>
                  <a:spLocks noChangeShapeType="1"/>
                </p:cNvSpPr>
                <p:nvPr/>
              </p:nvSpPr>
              <p:spPr bwMode="auto">
                <a:xfrm>
                  <a:off x="3796417" y="2938233"/>
                  <a:ext cx="713031" cy="2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94">
                  <a:extLst>
                    <a:ext uri="{FF2B5EF4-FFF2-40B4-BE49-F238E27FC236}">
                      <a16:creationId xmlns:a16="http://schemas.microsoft.com/office/drawing/2014/main" id="{7C2B1EC2-1633-3746-AE75-99F6EC835056}"/>
                    </a:ext>
                  </a:extLst>
                </p:cNvPr>
                <p:cNvSpPr>
                  <a:spLocks noChangeShapeType="1"/>
                </p:cNvSpPr>
                <p:nvPr/>
              </p:nvSpPr>
              <p:spPr bwMode="auto">
                <a:xfrm>
                  <a:off x="4328686" y="2451704"/>
                  <a:ext cx="0" cy="48653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95">
                  <a:extLst>
                    <a:ext uri="{FF2B5EF4-FFF2-40B4-BE49-F238E27FC236}">
                      <a16:creationId xmlns:a16="http://schemas.microsoft.com/office/drawing/2014/main" id="{285BA39C-EB10-B149-ABD5-CF74E1F66109}"/>
                    </a:ext>
                  </a:extLst>
                </p:cNvPr>
                <p:cNvSpPr>
                  <a:spLocks noChangeShapeType="1"/>
                </p:cNvSpPr>
                <p:nvPr/>
              </p:nvSpPr>
              <p:spPr bwMode="auto">
                <a:xfrm>
                  <a:off x="4151263" y="2451704"/>
                  <a:ext cx="0" cy="48653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96">
                  <a:extLst>
                    <a:ext uri="{FF2B5EF4-FFF2-40B4-BE49-F238E27FC236}">
                      <a16:creationId xmlns:a16="http://schemas.microsoft.com/office/drawing/2014/main" id="{4AAC1A4B-61D1-914E-B184-7660E6383435}"/>
                    </a:ext>
                  </a:extLst>
                </p:cNvPr>
                <p:cNvSpPr>
                  <a:spLocks noChangeShapeType="1"/>
                </p:cNvSpPr>
                <p:nvPr/>
              </p:nvSpPr>
              <p:spPr bwMode="auto">
                <a:xfrm>
                  <a:off x="3973840" y="2451704"/>
                  <a:ext cx="0" cy="48653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Rectangle 145" descr="Purple mesh">
                  <a:extLst>
                    <a:ext uri="{FF2B5EF4-FFF2-40B4-BE49-F238E27FC236}">
                      <a16:creationId xmlns:a16="http://schemas.microsoft.com/office/drawing/2014/main" id="{6A2659F8-7BB5-5D48-9D92-4FF3C18228EF}"/>
                    </a:ext>
                  </a:extLst>
                </p:cNvPr>
                <p:cNvSpPr>
                  <a:spLocks noChangeArrowheads="1"/>
                </p:cNvSpPr>
                <p:nvPr/>
              </p:nvSpPr>
              <p:spPr bwMode="auto">
                <a:xfrm rot="5400000">
                  <a:off x="3921368" y="2688788"/>
                  <a:ext cx="282799" cy="71602"/>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224" name="Rectangle 174" descr="Purple mesh">
                  <a:extLst>
                    <a:ext uri="{FF2B5EF4-FFF2-40B4-BE49-F238E27FC236}">
                      <a16:creationId xmlns:a16="http://schemas.microsoft.com/office/drawing/2014/main" id="{200B34A3-EF5B-8541-884E-443D3F9C192A}"/>
                    </a:ext>
                  </a:extLst>
                </p:cNvPr>
                <p:cNvSpPr>
                  <a:spLocks noChangeArrowheads="1"/>
                </p:cNvSpPr>
                <p:nvPr/>
              </p:nvSpPr>
              <p:spPr bwMode="auto">
                <a:xfrm rot="5400000">
                  <a:off x="4062393" y="2646332"/>
                  <a:ext cx="366965" cy="72348"/>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225" name="Rectangle 175" descr="Purple mesh">
                  <a:extLst>
                    <a:ext uri="{FF2B5EF4-FFF2-40B4-BE49-F238E27FC236}">
                      <a16:creationId xmlns:a16="http://schemas.microsoft.com/office/drawing/2014/main" id="{A1D372CD-3F49-C244-838E-705C61CD9FD3}"/>
                    </a:ext>
                  </a:extLst>
                </p:cNvPr>
                <p:cNvSpPr>
                  <a:spLocks noChangeArrowheads="1"/>
                </p:cNvSpPr>
                <p:nvPr/>
              </p:nvSpPr>
              <p:spPr bwMode="auto">
                <a:xfrm rot="5400000">
                  <a:off x="4333676" y="2732144"/>
                  <a:ext cx="167491" cy="78314"/>
                </a:xfrm>
                <a:prstGeom prst="rect">
                  <a:avLst/>
                </a:prstGeom>
                <a:blipFill dpi="0" rotWithShape="0">
                  <a:blip r:embed="rId3"/>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226" name="Text Box 142">
                  <a:extLst>
                    <a:ext uri="{FF2B5EF4-FFF2-40B4-BE49-F238E27FC236}">
                      <a16:creationId xmlns:a16="http://schemas.microsoft.com/office/drawing/2014/main" id="{B0548F42-528E-4D45-B4CB-C8943A2E21E4}"/>
                    </a:ext>
                  </a:extLst>
                </p:cNvPr>
                <p:cNvSpPr txBox="1">
                  <a:spLocks noChangeArrowheads="1"/>
                </p:cNvSpPr>
                <p:nvPr/>
              </p:nvSpPr>
              <p:spPr bwMode="auto">
                <a:xfrm>
                  <a:off x="4745716" y="2139714"/>
                  <a:ext cx="508343" cy="65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227" name="Oval 97">
                  <a:extLst>
                    <a:ext uri="{FF2B5EF4-FFF2-40B4-BE49-F238E27FC236}">
                      <a16:creationId xmlns:a16="http://schemas.microsoft.com/office/drawing/2014/main" id="{EAC0D054-B587-C746-B483-E631553285B5}"/>
                    </a:ext>
                  </a:extLst>
                </p:cNvPr>
                <p:cNvSpPr>
                  <a:spLocks noChangeArrowheads="1"/>
                </p:cNvSpPr>
                <p:nvPr/>
              </p:nvSpPr>
              <p:spPr bwMode="auto">
                <a:xfrm>
                  <a:off x="4828317" y="2246672"/>
                  <a:ext cx="407451" cy="428120"/>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228" name="Text Box 142">
                  <a:extLst>
                    <a:ext uri="{FF2B5EF4-FFF2-40B4-BE49-F238E27FC236}">
                      <a16:creationId xmlns:a16="http://schemas.microsoft.com/office/drawing/2014/main" id="{03B4A210-3D80-0040-8DDE-7E0C688AB212}"/>
                    </a:ext>
                  </a:extLst>
                </p:cNvPr>
                <p:cNvSpPr txBox="1">
                  <a:spLocks noChangeArrowheads="1"/>
                </p:cNvSpPr>
                <p:nvPr/>
              </p:nvSpPr>
              <p:spPr bwMode="auto">
                <a:xfrm>
                  <a:off x="4721404" y="3269812"/>
                  <a:ext cx="508343" cy="65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229" name="Oval 97">
                  <a:extLst>
                    <a:ext uri="{FF2B5EF4-FFF2-40B4-BE49-F238E27FC236}">
                      <a16:creationId xmlns:a16="http://schemas.microsoft.com/office/drawing/2014/main" id="{E8518A6D-D380-C14B-A338-8D43EC8018B0}"/>
                    </a:ext>
                  </a:extLst>
                </p:cNvPr>
                <p:cNvSpPr>
                  <a:spLocks noChangeArrowheads="1"/>
                </p:cNvSpPr>
                <p:nvPr/>
              </p:nvSpPr>
              <p:spPr bwMode="auto">
                <a:xfrm>
                  <a:off x="4829626" y="3368588"/>
                  <a:ext cx="407452" cy="428120"/>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grpSp>
              <p:nvGrpSpPr>
                <p:cNvPr id="230" name="Group 229">
                  <a:extLst>
                    <a:ext uri="{FF2B5EF4-FFF2-40B4-BE49-F238E27FC236}">
                      <a16:creationId xmlns:a16="http://schemas.microsoft.com/office/drawing/2014/main" id="{00EDED70-C084-CE46-B3DE-4763D4F66F70}"/>
                    </a:ext>
                  </a:extLst>
                </p:cNvPr>
                <p:cNvGrpSpPr/>
                <p:nvPr/>
              </p:nvGrpSpPr>
              <p:grpSpPr>
                <a:xfrm>
                  <a:off x="5231382" y="1835252"/>
                  <a:ext cx="223788" cy="1743886"/>
                  <a:chOff x="5951868" y="1589055"/>
                  <a:chExt cx="355383" cy="1793871"/>
                </a:xfrm>
              </p:grpSpPr>
              <p:sp>
                <p:nvSpPr>
                  <p:cNvPr id="240" name="Line 98">
                    <a:extLst>
                      <a:ext uri="{FF2B5EF4-FFF2-40B4-BE49-F238E27FC236}">
                        <a16:creationId xmlns:a16="http://schemas.microsoft.com/office/drawing/2014/main" id="{5BB3986B-DF29-A54F-BF03-9A59123D7C64}"/>
                      </a:ext>
                    </a:extLst>
                  </p:cNvPr>
                  <p:cNvSpPr>
                    <a:spLocks noChangeShapeType="1"/>
                  </p:cNvSpPr>
                  <p:nvPr/>
                </p:nvSpPr>
                <p:spPr bwMode="auto">
                  <a:xfrm flipV="1">
                    <a:off x="5952858" y="1589055"/>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1" name="Line 98">
                    <a:extLst>
                      <a:ext uri="{FF2B5EF4-FFF2-40B4-BE49-F238E27FC236}">
                        <a16:creationId xmlns:a16="http://schemas.microsoft.com/office/drawing/2014/main" id="{E8FD3A61-857C-DB4B-BAE4-2B9E5552AC1E}"/>
                      </a:ext>
                    </a:extLst>
                  </p:cNvPr>
                  <p:cNvSpPr>
                    <a:spLocks noChangeShapeType="1"/>
                  </p:cNvSpPr>
                  <p:nvPr/>
                </p:nvSpPr>
                <p:spPr bwMode="auto">
                  <a:xfrm flipV="1">
                    <a:off x="5963449" y="2218408"/>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2" name="Line 98">
                    <a:extLst>
                      <a:ext uri="{FF2B5EF4-FFF2-40B4-BE49-F238E27FC236}">
                        <a16:creationId xmlns:a16="http://schemas.microsoft.com/office/drawing/2014/main" id="{89E72385-FFEF-CD4D-9B55-4DECD7F0BC35}"/>
                      </a:ext>
                    </a:extLst>
                  </p:cNvPr>
                  <p:cNvSpPr>
                    <a:spLocks noChangeShapeType="1"/>
                  </p:cNvSpPr>
                  <p:nvPr/>
                </p:nvSpPr>
                <p:spPr bwMode="auto">
                  <a:xfrm flipV="1">
                    <a:off x="5964962" y="3372481"/>
                    <a:ext cx="342289"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3" name="Line 98">
                    <a:extLst>
                      <a:ext uri="{FF2B5EF4-FFF2-40B4-BE49-F238E27FC236}">
                        <a16:creationId xmlns:a16="http://schemas.microsoft.com/office/drawing/2014/main" id="{A658D0B3-39B6-BF49-8B18-8B3655973A94}"/>
                      </a:ext>
                    </a:extLst>
                  </p:cNvPr>
                  <p:cNvSpPr>
                    <a:spLocks noChangeShapeType="1"/>
                  </p:cNvSpPr>
                  <p:nvPr/>
                </p:nvSpPr>
                <p:spPr bwMode="auto">
                  <a:xfrm flipV="1">
                    <a:off x="5951868" y="2845083"/>
                    <a:ext cx="342288" cy="10445"/>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
              <p:nvSpPr>
                <p:cNvPr id="231" name="Line 92">
                  <a:extLst>
                    <a:ext uri="{FF2B5EF4-FFF2-40B4-BE49-F238E27FC236}">
                      <a16:creationId xmlns:a16="http://schemas.microsoft.com/office/drawing/2014/main" id="{B38D00A1-211C-E44B-B2C7-AAAE40D6C534}"/>
                    </a:ext>
                  </a:extLst>
                </p:cNvPr>
                <p:cNvSpPr>
                  <a:spLocks noChangeShapeType="1"/>
                </p:cNvSpPr>
                <p:nvPr/>
              </p:nvSpPr>
              <p:spPr bwMode="auto">
                <a:xfrm flipH="1">
                  <a:off x="4498965" y="2442333"/>
                  <a:ext cx="1438" cy="504079"/>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232" name="Straight Connector 231">
                  <a:extLst>
                    <a:ext uri="{FF2B5EF4-FFF2-40B4-BE49-F238E27FC236}">
                      <a16:creationId xmlns:a16="http://schemas.microsoft.com/office/drawing/2014/main" id="{D6E0A867-A00D-9A44-84D5-D6A8F7762219}"/>
                    </a:ext>
                  </a:extLst>
                </p:cNvPr>
                <p:cNvCxnSpPr/>
                <p:nvPr/>
              </p:nvCxnSpPr>
              <p:spPr bwMode="auto">
                <a:xfrm flipV="1">
                  <a:off x="4503907" y="1961398"/>
                  <a:ext cx="361264" cy="689440"/>
                </a:xfrm>
                <a:prstGeom prst="line">
                  <a:avLst/>
                </a:prstGeom>
                <a:noFill/>
                <a:ln w="38100" cap="flat" cmpd="sng" algn="ctr">
                  <a:solidFill>
                    <a:schemeClr val="tx1"/>
                  </a:solidFill>
                  <a:prstDash val="solid"/>
                  <a:round/>
                  <a:headEnd type="none" w="med" len="med"/>
                  <a:tailEnd type="none" w="med" len="med"/>
                </a:ln>
                <a:effectLst/>
              </p:spPr>
            </p:cxnSp>
            <p:cxnSp>
              <p:nvCxnSpPr>
                <p:cNvPr id="233" name="Straight Connector 232">
                  <a:extLst>
                    <a:ext uri="{FF2B5EF4-FFF2-40B4-BE49-F238E27FC236}">
                      <a16:creationId xmlns:a16="http://schemas.microsoft.com/office/drawing/2014/main" id="{10BE4E2F-44B2-3340-9B4D-21A373501263}"/>
                    </a:ext>
                  </a:extLst>
                </p:cNvPr>
                <p:cNvCxnSpPr/>
                <p:nvPr/>
              </p:nvCxnSpPr>
              <p:spPr bwMode="auto">
                <a:xfrm flipV="1">
                  <a:off x="4516380" y="2533579"/>
                  <a:ext cx="304592" cy="169440"/>
                </a:xfrm>
                <a:prstGeom prst="line">
                  <a:avLst/>
                </a:prstGeom>
                <a:noFill/>
                <a:ln w="38100" cap="flat" cmpd="sng" algn="ctr">
                  <a:solidFill>
                    <a:schemeClr val="tx1"/>
                  </a:solidFill>
                  <a:prstDash val="solid"/>
                  <a:round/>
                  <a:headEnd type="none" w="med" len="med"/>
                  <a:tailEnd type="none" w="med" len="med"/>
                </a:ln>
                <a:effectLst/>
              </p:spPr>
            </p:cxnSp>
            <p:cxnSp>
              <p:nvCxnSpPr>
                <p:cNvPr id="234" name="Straight Connector 233">
                  <a:extLst>
                    <a:ext uri="{FF2B5EF4-FFF2-40B4-BE49-F238E27FC236}">
                      <a16:creationId xmlns:a16="http://schemas.microsoft.com/office/drawing/2014/main" id="{E3B6142D-6D27-8E4A-9938-20541DA0DE37}"/>
                    </a:ext>
                  </a:extLst>
                </p:cNvPr>
                <p:cNvCxnSpPr/>
                <p:nvPr/>
              </p:nvCxnSpPr>
              <p:spPr bwMode="auto">
                <a:xfrm>
                  <a:off x="4498181" y="2790825"/>
                  <a:ext cx="369293" cy="664477"/>
                </a:xfrm>
                <a:prstGeom prst="line">
                  <a:avLst/>
                </a:prstGeom>
                <a:noFill/>
                <a:ln w="38100" cap="flat" cmpd="sng" algn="ctr">
                  <a:solidFill>
                    <a:schemeClr val="tx1"/>
                  </a:solidFill>
                  <a:prstDash val="solid"/>
                  <a:round/>
                  <a:headEnd type="none" w="med" len="med"/>
                  <a:tailEnd type="none" w="med" len="med"/>
                </a:ln>
                <a:effectLst/>
              </p:spPr>
            </p:cxnSp>
            <p:sp>
              <p:nvSpPr>
                <p:cNvPr id="235" name="AutoShape 119">
                  <a:extLst>
                    <a:ext uri="{FF2B5EF4-FFF2-40B4-BE49-F238E27FC236}">
                      <a16:creationId xmlns:a16="http://schemas.microsoft.com/office/drawing/2014/main" id="{97377C65-2619-594A-B935-542C7A80CDD4}"/>
                    </a:ext>
                  </a:extLst>
                </p:cNvPr>
                <p:cNvSpPr>
                  <a:spLocks noChangeArrowheads="1"/>
                </p:cNvSpPr>
                <p:nvPr/>
              </p:nvSpPr>
              <p:spPr bwMode="auto">
                <a:xfrm rot="5400000" flipH="1" flipV="1">
                  <a:off x="3583785" y="2601089"/>
                  <a:ext cx="238366" cy="253497"/>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36" name="Text Box 142">
                  <a:extLst>
                    <a:ext uri="{FF2B5EF4-FFF2-40B4-BE49-F238E27FC236}">
                      <a16:creationId xmlns:a16="http://schemas.microsoft.com/office/drawing/2014/main" id="{14224A21-1426-384B-B129-BA47E99796AE}"/>
                    </a:ext>
                  </a:extLst>
                </p:cNvPr>
                <p:cNvSpPr txBox="1">
                  <a:spLocks noChangeArrowheads="1"/>
                </p:cNvSpPr>
                <p:nvPr/>
              </p:nvSpPr>
              <p:spPr bwMode="auto">
                <a:xfrm>
                  <a:off x="2976918" y="2357468"/>
                  <a:ext cx="6158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4l</a:t>
                  </a:r>
                  <a:endParaRPr lang="en-US" b="0" baseline="-24000" dirty="0"/>
                </a:p>
              </p:txBody>
            </p:sp>
            <p:sp>
              <p:nvSpPr>
                <p:cNvPr id="237" name="Text Box 142">
                  <a:extLst>
                    <a:ext uri="{FF2B5EF4-FFF2-40B4-BE49-F238E27FC236}">
                      <a16:creationId xmlns:a16="http://schemas.microsoft.com/office/drawing/2014/main" id="{4D24126B-43BF-1A45-B25B-35D107E86266}"/>
                    </a:ext>
                  </a:extLst>
                </p:cNvPr>
                <p:cNvSpPr txBox="1">
                  <a:spLocks noChangeArrowheads="1"/>
                </p:cNvSpPr>
                <p:nvPr/>
              </p:nvSpPr>
              <p:spPr bwMode="auto">
                <a:xfrm>
                  <a:off x="4747646" y="2708803"/>
                  <a:ext cx="508343" cy="65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dirty="0">
                      <a:latin typeface="Symbol" panose="05050102010706020507" pitchFamily="18" charset="2"/>
                    </a:rPr>
                    <a:t>m</a:t>
                  </a:r>
                  <a:endParaRPr lang="en-US" b="0" baseline="-24000" dirty="0"/>
                </a:p>
              </p:txBody>
            </p:sp>
            <p:sp>
              <p:nvSpPr>
                <p:cNvPr id="238" name="Oval 97">
                  <a:extLst>
                    <a:ext uri="{FF2B5EF4-FFF2-40B4-BE49-F238E27FC236}">
                      <a16:creationId xmlns:a16="http://schemas.microsoft.com/office/drawing/2014/main" id="{9B2A2A7D-EB1C-C344-B314-A6D1BA4577AB}"/>
                    </a:ext>
                  </a:extLst>
                </p:cNvPr>
                <p:cNvSpPr>
                  <a:spLocks noChangeArrowheads="1"/>
                </p:cNvSpPr>
                <p:nvPr/>
              </p:nvSpPr>
              <p:spPr bwMode="auto">
                <a:xfrm>
                  <a:off x="4830247" y="2815761"/>
                  <a:ext cx="407451" cy="428120"/>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cxnSp>
              <p:nvCxnSpPr>
                <p:cNvPr id="239" name="Straight Connector 238">
                  <a:extLst>
                    <a:ext uri="{FF2B5EF4-FFF2-40B4-BE49-F238E27FC236}">
                      <a16:creationId xmlns:a16="http://schemas.microsoft.com/office/drawing/2014/main" id="{FF822820-A017-7A4E-92AB-33A2D034D816}"/>
                    </a:ext>
                  </a:extLst>
                </p:cNvPr>
                <p:cNvCxnSpPr>
                  <a:cxnSpLocks/>
                  <a:endCxn id="238" idx="2"/>
                </p:cNvCxnSpPr>
                <p:nvPr/>
              </p:nvCxnSpPr>
              <p:spPr bwMode="auto">
                <a:xfrm>
                  <a:off x="4507706" y="2726531"/>
                  <a:ext cx="322541" cy="303290"/>
                </a:xfrm>
                <a:prstGeom prst="line">
                  <a:avLst/>
                </a:prstGeom>
                <a:noFill/>
                <a:ln w="38100" cap="flat" cmpd="sng" algn="ctr">
                  <a:solidFill>
                    <a:schemeClr val="tx1"/>
                  </a:solidFill>
                  <a:prstDash val="solid"/>
                  <a:round/>
                  <a:headEnd type="none" w="med" len="med"/>
                  <a:tailEnd type="none" w="med" len="med"/>
                </a:ln>
                <a:effectLst/>
              </p:spPr>
            </p:cxnSp>
          </p:grpSp>
        </p:grpSp>
        <p:sp>
          <p:nvSpPr>
            <p:cNvPr id="209" name="Rounded Rectangle 208">
              <a:extLst>
                <a:ext uri="{FF2B5EF4-FFF2-40B4-BE49-F238E27FC236}">
                  <a16:creationId xmlns:a16="http://schemas.microsoft.com/office/drawing/2014/main" id="{BD77E20E-F761-A34C-8C8B-AAC19B58018C}"/>
                </a:ext>
              </a:extLst>
            </p:cNvPr>
            <p:cNvSpPr/>
            <p:nvPr/>
          </p:nvSpPr>
          <p:spPr>
            <a:xfrm>
              <a:off x="4689051" y="1179720"/>
              <a:ext cx="3256973" cy="25054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TextBox 210">
              <a:extLst>
                <a:ext uri="{FF2B5EF4-FFF2-40B4-BE49-F238E27FC236}">
                  <a16:creationId xmlns:a16="http://schemas.microsoft.com/office/drawing/2014/main" id="{82180282-E271-B343-A57B-6FF5AF13744F}"/>
                </a:ext>
              </a:extLst>
            </p:cNvPr>
            <p:cNvSpPr txBox="1"/>
            <p:nvPr/>
          </p:nvSpPr>
          <p:spPr>
            <a:xfrm>
              <a:off x="4964163" y="1308109"/>
              <a:ext cx="1010213" cy="400110"/>
            </a:xfrm>
            <a:prstGeom prst="rect">
              <a:avLst/>
            </a:prstGeom>
            <a:noFill/>
          </p:spPr>
          <p:txBody>
            <a:bodyPr wrap="none" rtlCol="0">
              <a:spAutoFit/>
            </a:bodyPr>
            <a:lstStyle/>
            <a:p>
              <a:r>
                <a:rPr lang="en-US" sz="2000" b="1" dirty="0">
                  <a:solidFill>
                    <a:srgbClr val="FF9500"/>
                  </a:solidFill>
                  <a:latin typeface="Lato" panose="020F0502020204030203" pitchFamily="34" charset="77"/>
                </a:rPr>
                <a:t>M/M/4</a:t>
              </a:r>
            </a:p>
          </p:txBody>
        </p:sp>
        <p:sp>
          <p:nvSpPr>
            <p:cNvPr id="212" name="Rounded Rectangle 211">
              <a:extLst>
                <a:ext uri="{FF2B5EF4-FFF2-40B4-BE49-F238E27FC236}">
                  <a16:creationId xmlns:a16="http://schemas.microsoft.com/office/drawing/2014/main" id="{1233AD6B-503C-6246-916A-5822319016CE}"/>
                </a:ext>
              </a:extLst>
            </p:cNvPr>
            <p:cNvSpPr/>
            <p:nvPr/>
          </p:nvSpPr>
          <p:spPr>
            <a:xfrm>
              <a:off x="8108861" y="1154688"/>
              <a:ext cx="3256973" cy="25054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TextBox 212">
              <a:extLst>
                <a:ext uri="{FF2B5EF4-FFF2-40B4-BE49-F238E27FC236}">
                  <a16:creationId xmlns:a16="http://schemas.microsoft.com/office/drawing/2014/main" id="{573C0CF9-7F62-3942-9192-85AE5E01C6F3}"/>
                </a:ext>
              </a:extLst>
            </p:cNvPr>
            <p:cNvSpPr txBox="1"/>
            <p:nvPr/>
          </p:nvSpPr>
          <p:spPr>
            <a:xfrm>
              <a:off x="8383973" y="1283077"/>
              <a:ext cx="1010213" cy="400110"/>
            </a:xfrm>
            <a:prstGeom prst="rect">
              <a:avLst/>
            </a:prstGeom>
            <a:noFill/>
          </p:spPr>
          <p:txBody>
            <a:bodyPr wrap="none" rtlCol="0">
              <a:spAutoFit/>
            </a:bodyPr>
            <a:lstStyle/>
            <a:p>
              <a:r>
                <a:rPr lang="en-US" sz="2000" b="1" dirty="0">
                  <a:solidFill>
                    <a:schemeClr val="accent6"/>
                  </a:solidFill>
                  <a:latin typeface="Lato" panose="020F0502020204030203" pitchFamily="34" charset="77"/>
                </a:rPr>
                <a:t>M/M/8</a:t>
              </a:r>
            </a:p>
          </p:txBody>
        </p:sp>
      </p:grpSp>
    </p:spTree>
    <p:extLst>
      <p:ext uri="{BB962C8B-B14F-4D97-AF65-F5344CB8AC3E}">
        <p14:creationId xmlns:p14="http://schemas.microsoft.com/office/powerpoint/2010/main" val="1765391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D90D9B4-384F-6744-9FFA-3065D56D8548}"/>
              </a:ext>
            </a:extLst>
          </p:cNvPr>
          <p:cNvSpPr>
            <a:spLocks noGrp="1"/>
          </p:cNvSpPr>
          <p:nvPr>
            <p:ph type="sldNum" idx="12"/>
          </p:nvPr>
        </p:nvSpPr>
        <p:spPr/>
        <p:txBody>
          <a:bodyPr/>
          <a:lstStyle/>
          <a:p>
            <a:fld id="{00000000-1234-1234-1234-123412341234}" type="slidenum">
              <a:rPr lang="en" smtClean="0"/>
              <a:pPr/>
              <a:t>39</a:t>
            </a:fld>
            <a:endParaRPr lang="en"/>
          </a:p>
        </p:txBody>
      </p:sp>
      <p:grpSp>
        <p:nvGrpSpPr>
          <p:cNvPr id="5" name="Group 4">
            <a:extLst>
              <a:ext uri="{FF2B5EF4-FFF2-40B4-BE49-F238E27FC236}">
                <a16:creationId xmlns:a16="http://schemas.microsoft.com/office/drawing/2014/main" id="{DD223E8C-5B21-E640-A26E-7416DFDA972B}"/>
              </a:ext>
            </a:extLst>
          </p:cNvPr>
          <p:cNvGrpSpPr/>
          <p:nvPr/>
        </p:nvGrpSpPr>
        <p:grpSpPr>
          <a:xfrm>
            <a:off x="1055077" y="1617549"/>
            <a:ext cx="2684585" cy="2286109"/>
            <a:chOff x="454944" y="1080455"/>
            <a:chExt cx="3158919" cy="2695068"/>
          </a:xfrm>
        </p:grpSpPr>
        <p:sp>
          <p:nvSpPr>
            <p:cNvPr id="6" name="Line 91">
              <a:extLst>
                <a:ext uri="{FF2B5EF4-FFF2-40B4-BE49-F238E27FC236}">
                  <a16:creationId xmlns:a16="http://schemas.microsoft.com/office/drawing/2014/main" id="{4F7E3AAC-CF59-E64C-91C7-7084D0BE9A48}"/>
                </a:ext>
              </a:extLst>
            </p:cNvPr>
            <p:cNvSpPr>
              <a:spLocks noChangeShapeType="1"/>
            </p:cNvSpPr>
            <p:nvPr/>
          </p:nvSpPr>
          <p:spPr bwMode="auto">
            <a:xfrm>
              <a:off x="1519340" y="2080448"/>
              <a:ext cx="695292" cy="469"/>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 name="Line 93">
              <a:extLst>
                <a:ext uri="{FF2B5EF4-FFF2-40B4-BE49-F238E27FC236}">
                  <a16:creationId xmlns:a16="http://schemas.microsoft.com/office/drawing/2014/main" id="{864DABD1-2449-5248-9FB2-37003FC93773}"/>
                </a:ext>
              </a:extLst>
            </p:cNvPr>
            <p:cNvSpPr>
              <a:spLocks noChangeShapeType="1"/>
            </p:cNvSpPr>
            <p:nvPr/>
          </p:nvSpPr>
          <p:spPr bwMode="auto">
            <a:xfrm>
              <a:off x="1519340" y="2516338"/>
              <a:ext cx="692978" cy="2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94">
              <a:extLst>
                <a:ext uri="{FF2B5EF4-FFF2-40B4-BE49-F238E27FC236}">
                  <a16:creationId xmlns:a16="http://schemas.microsoft.com/office/drawing/2014/main" id="{042AB1B3-2D82-BD49-80BA-8EA8CE5B2B5E}"/>
                </a:ext>
              </a:extLst>
            </p:cNvPr>
            <p:cNvSpPr>
              <a:spLocks noChangeShapeType="1"/>
            </p:cNvSpPr>
            <p:nvPr/>
          </p:nvSpPr>
          <p:spPr bwMode="auto">
            <a:xfrm>
              <a:off x="2036639" y="2080448"/>
              <a:ext cx="0" cy="43589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Line 95">
              <a:extLst>
                <a:ext uri="{FF2B5EF4-FFF2-40B4-BE49-F238E27FC236}">
                  <a16:creationId xmlns:a16="http://schemas.microsoft.com/office/drawing/2014/main" id="{D60A9BAC-8ADE-EA4A-B577-3E5C46219BA4}"/>
                </a:ext>
              </a:extLst>
            </p:cNvPr>
            <p:cNvSpPr>
              <a:spLocks noChangeShapeType="1"/>
            </p:cNvSpPr>
            <p:nvPr/>
          </p:nvSpPr>
          <p:spPr bwMode="auto">
            <a:xfrm>
              <a:off x="1864206" y="2080448"/>
              <a:ext cx="0" cy="43589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 name="Line 96">
              <a:extLst>
                <a:ext uri="{FF2B5EF4-FFF2-40B4-BE49-F238E27FC236}">
                  <a16:creationId xmlns:a16="http://schemas.microsoft.com/office/drawing/2014/main" id="{7BC2BCE3-7450-DD4C-B087-4E78E95CF1EB}"/>
                </a:ext>
              </a:extLst>
            </p:cNvPr>
            <p:cNvSpPr>
              <a:spLocks noChangeShapeType="1"/>
            </p:cNvSpPr>
            <p:nvPr/>
          </p:nvSpPr>
          <p:spPr bwMode="auto">
            <a:xfrm>
              <a:off x="1691773" y="2080448"/>
              <a:ext cx="0" cy="43589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 name="Rectangle 145" descr="Purple mesh">
              <a:extLst>
                <a:ext uri="{FF2B5EF4-FFF2-40B4-BE49-F238E27FC236}">
                  <a16:creationId xmlns:a16="http://schemas.microsoft.com/office/drawing/2014/main" id="{1E07FB1B-5310-F344-89FD-E3B4554269C2}"/>
                </a:ext>
              </a:extLst>
            </p:cNvPr>
            <p:cNvSpPr>
              <a:spLocks noChangeArrowheads="1"/>
            </p:cNvSpPr>
            <p:nvPr/>
          </p:nvSpPr>
          <p:spPr bwMode="auto">
            <a:xfrm rot="5400000">
              <a:off x="1651517" y="2290137"/>
              <a:ext cx="253364" cy="69589"/>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2" name="Rectangle 174" descr="Purple mesh">
              <a:extLst>
                <a:ext uri="{FF2B5EF4-FFF2-40B4-BE49-F238E27FC236}">
                  <a16:creationId xmlns:a16="http://schemas.microsoft.com/office/drawing/2014/main" id="{B07D146D-4AA8-C047-AFE7-82DEDC03C5DC}"/>
                </a:ext>
              </a:extLst>
            </p:cNvPr>
            <p:cNvSpPr>
              <a:spLocks noChangeArrowheads="1"/>
            </p:cNvSpPr>
            <p:nvPr/>
          </p:nvSpPr>
          <p:spPr bwMode="auto">
            <a:xfrm rot="5400000">
              <a:off x="1791772" y="2252071"/>
              <a:ext cx="328770" cy="70313"/>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3" name="Rectangle 175" descr="Purple mesh">
              <a:extLst>
                <a:ext uri="{FF2B5EF4-FFF2-40B4-BE49-F238E27FC236}">
                  <a16:creationId xmlns:a16="http://schemas.microsoft.com/office/drawing/2014/main" id="{DE349D77-A318-364F-99A7-B3386A1E6343}"/>
                </a:ext>
              </a:extLst>
            </p:cNvPr>
            <p:cNvSpPr>
              <a:spLocks noChangeArrowheads="1"/>
            </p:cNvSpPr>
            <p:nvPr/>
          </p:nvSpPr>
          <p:spPr bwMode="auto">
            <a:xfrm rot="5400000">
              <a:off x="2047850" y="2328725"/>
              <a:ext cx="150058" cy="76112"/>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4" name="Text Box 142">
              <a:extLst>
                <a:ext uri="{FF2B5EF4-FFF2-40B4-BE49-F238E27FC236}">
                  <a16:creationId xmlns:a16="http://schemas.microsoft.com/office/drawing/2014/main" id="{52D5B038-05B9-5F45-B861-7B2FC05D3122}"/>
                </a:ext>
              </a:extLst>
            </p:cNvPr>
            <p:cNvSpPr txBox="1">
              <a:spLocks noChangeArrowheads="1"/>
            </p:cNvSpPr>
            <p:nvPr/>
          </p:nvSpPr>
          <p:spPr bwMode="auto">
            <a:xfrm>
              <a:off x="2412656" y="2746535"/>
              <a:ext cx="8860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sz="2000" dirty="0">
                  <a:latin typeface="Symbol" panose="05050102010706020507" pitchFamily="18" charset="2"/>
                </a:rPr>
                <a:t>m=1</a:t>
              </a:r>
              <a:endParaRPr lang="en-US" sz="1800" b="0" baseline="-24000" dirty="0"/>
            </a:p>
          </p:txBody>
        </p:sp>
        <p:sp>
          <p:nvSpPr>
            <p:cNvPr id="15" name="Line 92">
              <a:extLst>
                <a:ext uri="{FF2B5EF4-FFF2-40B4-BE49-F238E27FC236}">
                  <a16:creationId xmlns:a16="http://schemas.microsoft.com/office/drawing/2014/main" id="{C99D1B64-133D-F942-ADCD-99B2C3F266BD}"/>
                </a:ext>
              </a:extLst>
            </p:cNvPr>
            <p:cNvSpPr>
              <a:spLocks noChangeShapeType="1"/>
            </p:cNvSpPr>
            <p:nvPr/>
          </p:nvSpPr>
          <p:spPr bwMode="auto">
            <a:xfrm flipH="1">
              <a:off x="2202130" y="2072053"/>
              <a:ext cx="1398" cy="45161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16" name="Straight Connector 15">
              <a:extLst>
                <a:ext uri="{FF2B5EF4-FFF2-40B4-BE49-F238E27FC236}">
                  <a16:creationId xmlns:a16="http://schemas.microsoft.com/office/drawing/2014/main" id="{AB4495FD-8841-BD49-A5B6-B9285DCA5B52}"/>
                </a:ext>
              </a:extLst>
            </p:cNvPr>
            <p:cNvCxnSpPr/>
            <p:nvPr/>
          </p:nvCxnSpPr>
          <p:spPr bwMode="auto">
            <a:xfrm flipV="1">
              <a:off x="2206933" y="1641175"/>
              <a:ext cx="351104" cy="617681"/>
            </a:xfrm>
            <a:prstGeom prst="line">
              <a:avLst/>
            </a:prstGeom>
            <a:noFill/>
            <a:ln w="38100"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103C39CA-F20A-AB46-A220-3339E4C5B0D1}"/>
                </a:ext>
              </a:extLst>
            </p:cNvPr>
            <p:cNvCxnSpPr/>
            <p:nvPr/>
          </p:nvCxnSpPr>
          <p:spPr bwMode="auto">
            <a:xfrm flipV="1">
              <a:off x="2219054" y="2153802"/>
              <a:ext cx="296026" cy="151804"/>
            </a:xfrm>
            <a:prstGeom prst="line">
              <a:avLst/>
            </a:prstGeom>
            <a:noFill/>
            <a:ln w="38100" cap="flat" cmpd="sng" algn="ctr">
              <a:solidFill>
                <a:schemeClr val="tx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B3109CE5-D436-EF43-86E9-886FFD122E4F}"/>
                </a:ext>
              </a:extLst>
            </p:cNvPr>
            <p:cNvCxnSpPr>
              <a:endCxn id="31" idx="1"/>
            </p:cNvCxnSpPr>
            <p:nvPr/>
          </p:nvCxnSpPr>
          <p:spPr bwMode="auto">
            <a:xfrm>
              <a:off x="2207353" y="2399637"/>
              <a:ext cx="407867" cy="602611"/>
            </a:xfrm>
            <a:prstGeom prst="line">
              <a:avLst/>
            </a:prstGeom>
            <a:noFill/>
            <a:ln w="38100" cap="flat" cmpd="sng" algn="ctr">
              <a:solidFill>
                <a:schemeClr val="tx1"/>
              </a:solidFill>
              <a:prstDash val="solid"/>
              <a:round/>
              <a:headEnd type="none" w="med" len="med"/>
              <a:tailEnd type="none" w="med" len="med"/>
            </a:ln>
            <a:effectLst/>
          </p:spPr>
        </p:cxnSp>
        <p:grpSp>
          <p:nvGrpSpPr>
            <p:cNvPr id="19" name="Group 18">
              <a:extLst>
                <a:ext uri="{FF2B5EF4-FFF2-40B4-BE49-F238E27FC236}">
                  <a16:creationId xmlns:a16="http://schemas.microsoft.com/office/drawing/2014/main" id="{D2878DC0-1F47-7A4C-B71E-0385BA20B9B5}"/>
                </a:ext>
              </a:extLst>
            </p:cNvPr>
            <p:cNvGrpSpPr/>
            <p:nvPr/>
          </p:nvGrpSpPr>
          <p:grpSpPr>
            <a:xfrm>
              <a:off x="2502680" y="1286541"/>
              <a:ext cx="942268" cy="2073348"/>
              <a:chOff x="2513313" y="1338777"/>
              <a:chExt cx="745727" cy="1946683"/>
            </a:xfrm>
          </p:grpSpPr>
          <p:sp>
            <p:nvSpPr>
              <p:cNvPr id="29" name="Oval 97">
                <a:extLst>
                  <a:ext uri="{FF2B5EF4-FFF2-40B4-BE49-F238E27FC236}">
                    <a16:creationId xmlns:a16="http://schemas.microsoft.com/office/drawing/2014/main" id="{F70F8EA5-51A0-9441-B009-F6A74BE7935C}"/>
                  </a:ext>
                </a:extLst>
              </p:cNvPr>
              <p:cNvSpPr>
                <a:spLocks noChangeArrowheads="1"/>
              </p:cNvSpPr>
              <p:nvPr/>
            </p:nvSpPr>
            <p:spPr bwMode="auto">
              <a:xfrm>
                <a:off x="2513313" y="1338777"/>
                <a:ext cx="538686" cy="393404"/>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0" name="Oval 97">
                <a:extLst>
                  <a:ext uri="{FF2B5EF4-FFF2-40B4-BE49-F238E27FC236}">
                    <a16:creationId xmlns:a16="http://schemas.microsoft.com/office/drawing/2014/main" id="{CA9F85AB-1F82-684D-A7F7-7F77B0EE991A}"/>
                  </a:ext>
                </a:extLst>
              </p:cNvPr>
              <p:cNvSpPr>
                <a:spLocks noChangeArrowheads="1"/>
              </p:cNvSpPr>
              <p:nvPr/>
            </p:nvSpPr>
            <p:spPr bwMode="auto">
              <a:xfrm>
                <a:off x="2522217" y="1886913"/>
                <a:ext cx="538685" cy="393404"/>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1" name="Oval 97">
                <a:extLst>
                  <a:ext uri="{FF2B5EF4-FFF2-40B4-BE49-F238E27FC236}">
                    <a16:creationId xmlns:a16="http://schemas.microsoft.com/office/drawing/2014/main" id="{35D6310C-64CC-5E4B-ADFF-FD0CEF89694B}"/>
                  </a:ext>
                </a:extLst>
              </p:cNvPr>
              <p:cNvSpPr>
                <a:spLocks noChangeArrowheads="1"/>
              </p:cNvSpPr>
              <p:nvPr/>
            </p:nvSpPr>
            <p:spPr bwMode="auto">
              <a:xfrm>
                <a:off x="2523491" y="2892056"/>
                <a:ext cx="538686" cy="393404"/>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2" name="Line 98">
                <a:extLst>
                  <a:ext uri="{FF2B5EF4-FFF2-40B4-BE49-F238E27FC236}">
                    <a16:creationId xmlns:a16="http://schemas.microsoft.com/office/drawing/2014/main" id="{1601D1B2-7A55-AB4B-9BC3-3E35434C41E6}"/>
                  </a:ext>
                </a:extLst>
              </p:cNvPr>
              <p:cNvSpPr>
                <a:spLocks noChangeShapeType="1"/>
              </p:cNvSpPr>
              <p:nvPr/>
            </p:nvSpPr>
            <p:spPr bwMode="auto">
              <a:xfrm flipV="1">
                <a:off x="3042151" y="1528160"/>
                <a:ext cx="209481" cy="9097"/>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3" name="Line 98">
                <a:extLst>
                  <a:ext uri="{FF2B5EF4-FFF2-40B4-BE49-F238E27FC236}">
                    <a16:creationId xmlns:a16="http://schemas.microsoft.com/office/drawing/2014/main" id="{C12BBCBE-05A8-F64F-B20C-AA030BE4061D}"/>
                  </a:ext>
                </a:extLst>
              </p:cNvPr>
              <p:cNvSpPr>
                <a:spLocks noChangeShapeType="1"/>
              </p:cNvSpPr>
              <p:nvPr/>
            </p:nvSpPr>
            <p:spPr bwMode="auto">
              <a:xfrm flipV="1">
                <a:off x="3048633" y="2076297"/>
                <a:ext cx="209481" cy="9097"/>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4" name="Line 98">
                <a:extLst>
                  <a:ext uri="{FF2B5EF4-FFF2-40B4-BE49-F238E27FC236}">
                    <a16:creationId xmlns:a16="http://schemas.microsoft.com/office/drawing/2014/main" id="{6239D92F-890C-4243-9ACE-BC528822E292}"/>
                  </a:ext>
                </a:extLst>
              </p:cNvPr>
              <p:cNvSpPr>
                <a:spLocks noChangeShapeType="1"/>
              </p:cNvSpPr>
              <p:nvPr/>
            </p:nvSpPr>
            <p:spPr bwMode="auto">
              <a:xfrm flipV="1">
                <a:off x="3049559" y="3081440"/>
                <a:ext cx="209481" cy="9097"/>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Oval 97">
                <a:extLst>
                  <a:ext uri="{FF2B5EF4-FFF2-40B4-BE49-F238E27FC236}">
                    <a16:creationId xmlns:a16="http://schemas.microsoft.com/office/drawing/2014/main" id="{3824C122-89DE-E945-8DEF-8140DBF8B445}"/>
                  </a:ext>
                </a:extLst>
              </p:cNvPr>
              <p:cNvSpPr>
                <a:spLocks noChangeArrowheads="1"/>
              </p:cNvSpPr>
              <p:nvPr/>
            </p:nvSpPr>
            <p:spPr bwMode="auto">
              <a:xfrm>
                <a:off x="2768863" y="2431582"/>
                <a:ext cx="104993" cy="92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6" name="Oval 97">
                <a:extLst>
                  <a:ext uri="{FF2B5EF4-FFF2-40B4-BE49-F238E27FC236}">
                    <a16:creationId xmlns:a16="http://schemas.microsoft.com/office/drawing/2014/main" id="{5CEBEA73-78A2-114E-A95F-4CFB26EF503F}"/>
                  </a:ext>
                </a:extLst>
              </p:cNvPr>
              <p:cNvSpPr>
                <a:spLocks noChangeArrowheads="1"/>
              </p:cNvSpPr>
              <p:nvPr/>
            </p:nvSpPr>
            <p:spPr bwMode="auto">
              <a:xfrm>
                <a:off x="2768863" y="2558217"/>
                <a:ext cx="104993" cy="92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7" name="Oval 97">
                <a:extLst>
                  <a:ext uri="{FF2B5EF4-FFF2-40B4-BE49-F238E27FC236}">
                    <a16:creationId xmlns:a16="http://schemas.microsoft.com/office/drawing/2014/main" id="{84610637-E2B4-484E-A05C-21F26472F812}"/>
                  </a:ext>
                </a:extLst>
              </p:cNvPr>
              <p:cNvSpPr>
                <a:spLocks noChangeArrowheads="1"/>
              </p:cNvSpPr>
              <p:nvPr/>
            </p:nvSpPr>
            <p:spPr bwMode="auto">
              <a:xfrm>
                <a:off x="2768863" y="2684850"/>
                <a:ext cx="104993" cy="92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grpSp>
        <p:sp>
          <p:nvSpPr>
            <p:cNvPr id="20" name="AutoShape 119">
              <a:extLst>
                <a:ext uri="{FF2B5EF4-FFF2-40B4-BE49-F238E27FC236}">
                  <a16:creationId xmlns:a16="http://schemas.microsoft.com/office/drawing/2014/main" id="{3FCB44D3-84B5-544C-896D-D93B318F4354}"/>
                </a:ext>
              </a:extLst>
            </p:cNvPr>
            <p:cNvSpPr>
              <a:spLocks noChangeArrowheads="1"/>
            </p:cNvSpPr>
            <p:nvPr/>
          </p:nvSpPr>
          <p:spPr bwMode="auto">
            <a:xfrm rot="5400000" flipH="1" flipV="1">
              <a:off x="1321741" y="2204657"/>
              <a:ext cx="213556" cy="246368"/>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1" name="Text Box 142">
              <a:extLst>
                <a:ext uri="{FF2B5EF4-FFF2-40B4-BE49-F238E27FC236}">
                  <a16:creationId xmlns:a16="http://schemas.microsoft.com/office/drawing/2014/main" id="{A4CB4F02-CED7-F04A-BF1C-BF5CCE69D997}"/>
                </a:ext>
              </a:extLst>
            </p:cNvPr>
            <p:cNvSpPr txBox="1">
              <a:spLocks noChangeArrowheads="1"/>
            </p:cNvSpPr>
            <p:nvPr/>
          </p:nvSpPr>
          <p:spPr bwMode="auto">
            <a:xfrm>
              <a:off x="454944" y="2017285"/>
              <a:ext cx="398372" cy="54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solidFill>
                    <a:srgbClr val="FF0000"/>
                  </a:solidFill>
                  <a:latin typeface="Symbol" panose="05050102010706020507" pitchFamily="18" charset="2"/>
                </a:rPr>
                <a:t>9</a:t>
              </a:r>
              <a:endParaRPr lang="en-US" sz="2000" b="0" baseline="-24000" dirty="0">
                <a:solidFill>
                  <a:srgbClr val="FF0000"/>
                </a:solidFill>
              </a:endParaRPr>
            </a:p>
          </p:txBody>
        </p:sp>
        <p:sp>
          <p:nvSpPr>
            <p:cNvPr id="22" name="TextBox 21">
              <a:extLst>
                <a:ext uri="{FF2B5EF4-FFF2-40B4-BE49-F238E27FC236}">
                  <a16:creationId xmlns:a16="http://schemas.microsoft.com/office/drawing/2014/main" id="{65EC4C3E-39B0-DA4C-9E46-F10E0AD94653}"/>
                </a:ext>
              </a:extLst>
            </p:cNvPr>
            <p:cNvSpPr txBox="1"/>
            <p:nvPr/>
          </p:nvSpPr>
          <p:spPr>
            <a:xfrm>
              <a:off x="2088316" y="3313858"/>
              <a:ext cx="1525547" cy="461665"/>
            </a:xfrm>
            <a:prstGeom prst="rect">
              <a:avLst/>
            </a:prstGeom>
            <a:noFill/>
          </p:spPr>
          <p:txBody>
            <a:bodyPr wrap="none" rtlCol="0">
              <a:spAutoFit/>
            </a:bodyPr>
            <a:lstStyle/>
            <a:p>
              <a:pPr algn="ctr"/>
              <a:r>
                <a:rPr lang="en-US" sz="2400" b="0" dirty="0">
                  <a:solidFill>
                    <a:srgbClr val="FF0000"/>
                  </a:solidFill>
                </a:rPr>
                <a:t>12 </a:t>
              </a:r>
              <a:r>
                <a:rPr lang="en-US" sz="1800" b="0" dirty="0">
                  <a:solidFill>
                    <a:srgbClr val="FF0000"/>
                  </a:solidFill>
                </a:rPr>
                <a:t>servers</a:t>
              </a:r>
            </a:p>
          </p:txBody>
        </p:sp>
        <p:sp>
          <p:nvSpPr>
            <p:cNvPr id="23" name="Text Box 142">
              <a:extLst>
                <a:ext uri="{FF2B5EF4-FFF2-40B4-BE49-F238E27FC236}">
                  <a16:creationId xmlns:a16="http://schemas.microsoft.com/office/drawing/2014/main" id="{A51A4ECD-14E4-984C-80D8-2E690D5D24A2}"/>
                </a:ext>
              </a:extLst>
            </p:cNvPr>
            <p:cNvSpPr txBox="1">
              <a:spLocks noChangeArrowheads="1"/>
            </p:cNvSpPr>
            <p:nvPr/>
          </p:nvSpPr>
          <p:spPr bwMode="auto">
            <a:xfrm>
              <a:off x="2425385" y="1661823"/>
              <a:ext cx="8860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sz="2000" dirty="0">
                  <a:latin typeface="Symbol" panose="05050102010706020507" pitchFamily="18" charset="2"/>
                </a:rPr>
                <a:t>m=1</a:t>
              </a:r>
              <a:endParaRPr lang="en-US" sz="1800" b="0" baseline="-24000" dirty="0"/>
            </a:p>
          </p:txBody>
        </p:sp>
        <p:sp>
          <p:nvSpPr>
            <p:cNvPr id="24" name="Text Box 142">
              <a:extLst>
                <a:ext uri="{FF2B5EF4-FFF2-40B4-BE49-F238E27FC236}">
                  <a16:creationId xmlns:a16="http://schemas.microsoft.com/office/drawing/2014/main" id="{F2C9AA45-13B4-9948-B57C-211461621B59}"/>
                </a:ext>
              </a:extLst>
            </p:cNvPr>
            <p:cNvSpPr txBox="1">
              <a:spLocks noChangeArrowheads="1"/>
            </p:cNvSpPr>
            <p:nvPr/>
          </p:nvSpPr>
          <p:spPr bwMode="auto">
            <a:xfrm>
              <a:off x="2374525" y="1080455"/>
              <a:ext cx="8860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sz="2000" dirty="0">
                  <a:latin typeface="Symbol" panose="05050102010706020507" pitchFamily="18" charset="2"/>
                </a:rPr>
                <a:t>m=1</a:t>
              </a:r>
              <a:endParaRPr lang="en-US" sz="1800" b="0" baseline="-24000" dirty="0"/>
            </a:p>
          </p:txBody>
        </p:sp>
        <p:grpSp>
          <p:nvGrpSpPr>
            <p:cNvPr id="25" name="Group 24">
              <a:extLst>
                <a:ext uri="{FF2B5EF4-FFF2-40B4-BE49-F238E27FC236}">
                  <a16:creationId xmlns:a16="http://schemas.microsoft.com/office/drawing/2014/main" id="{D3E6C8E3-2F04-F740-B174-50A6B267C1A7}"/>
                </a:ext>
              </a:extLst>
            </p:cNvPr>
            <p:cNvGrpSpPr/>
            <p:nvPr/>
          </p:nvGrpSpPr>
          <p:grpSpPr>
            <a:xfrm>
              <a:off x="694234" y="2014821"/>
              <a:ext cx="551783" cy="568473"/>
              <a:chOff x="1342396" y="3298887"/>
              <a:chExt cx="596638" cy="634616"/>
            </a:xfrm>
          </p:grpSpPr>
          <p:cxnSp>
            <p:nvCxnSpPr>
              <p:cNvPr id="26" name="Straight Connector 25">
                <a:extLst>
                  <a:ext uri="{FF2B5EF4-FFF2-40B4-BE49-F238E27FC236}">
                    <a16:creationId xmlns:a16="http://schemas.microsoft.com/office/drawing/2014/main" id="{BAF87C7E-CBF5-4F49-8098-DCB34C6573DF}"/>
                  </a:ext>
                </a:extLst>
              </p:cNvPr>
              <p:cNvCxnSpPr/>
              <p:nvPr/>
            </p:nvCxnSpPr>
            <p:spPr bwMode="auto">
              <a:xfrm>
                <a:off x="1421670" y="3650152"/>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27" name="TextBox 26">
                <a:extLst>
                  <a:ext uri="{FF2B5EF4-FFF2-40B4-BE49-F238E27FC236}">
                    <a16:creationId xmlns:a16="http://schemas.microsoft.com/office/drawing/2014/main" id="{D5A65800-8B92-D747-A954-B3C822F2F938}"/>
                  </a:ext>
                </a:extLst>
              </p:cNvPr>
              <p:cNvSpPr txBox="1"/>
              <p:nvPr/>
            </p:nvSpPr>
            <p:spPr>
              <a:xfrm>
                <a:off x="1342396" y="3298887"/>
                <a:ext cx="596638" cy="338554"/>
              </a:xfrm>
              <a:prstGeom prst="rect">
                <a:avLst/>
              </a:prstGeom>
              <a:noFill/>
            </p:spPr>
            <p:txBody>
              <a:bodyPr wrap="none" rtlCol="0">
                <a:spAutoFit/>
              </a:bodyPr>
              <a:lstStyle/>
              <a:p>
                <a:r>
                  <a:rPr lang="en-US" sz="1600" b="0" dirty="0"/>
                  <a:t>jobs</a:t>
                </a:r>
              </a:p>
            </p:txBody>
          </p:sp>
          <p:sp>
            <p:nvSpPr>
              <p:cNvPr id="28" name="TextBox 27">
                <a:extLst>
                  <a:ext uri="{FF2B5EF4-FFF2-40B4-BE49-F238E27FC236}">
                    <a16:creationId xmlns:a16="http://schemas.microsoft.com/office/drawing/2014/main" id="{C9B854BE-1C45-2149-8707-A52F7DEE6FEE}"/>
                  </a:ext>
                </a:extLst>
              </p:cNvPr>
              <p:cNvSpPr txBox="1"/>
              <p:nvPr/>
            </p:nvSpPr>
            <p:spPr>
              <a:xfrm>
                <a:off x="1404017" y="3594949"/>
                <a:ext cx="502061" cy="338554"/>
              </a:xfrm>
              <a:prstGeom prst="rect">
                <a:avLst/>
              </a:prstGeom>
              <a:noFill/>
            </p:spPr>
            <p:txBody>
              <a:bodyPr wrap="none" rtlCol="0">
                <a:spAutoFit/>
              </a:bodyPr>
              <a:lstStyle/>
              <a:p>
                <a:r>
                  <a:rPr lang="en-US" sz="1600" b="0" dirty="0"/>
                  <a:t>sec</a:t>
                </a:r>
                <a:endParaRPr lang="en-US" sz="1800" b="0" dirty="0"/>
              </a:p>
            </p:txBody>
          </p:sp>
        </p:grpSp>
      </p:grpSp>
      <p:sp>
        <p:nvSpPr>
          <p:cNvPr id="38" name="Rounded Rectangle 37">
            <a:extLst>
              <a:ext uri="{FF2B5EF4-FFF2-40B4-BE49-F238E27FC236}">
                <a16:creationId xmlns:a16="http://schemas.microsoft.com/office/drawing/2014/main" id="{B9BA76D3-9803-0449-9700-989C669D54E5}"/>
              </a:ext>
            </a:extLst>
          </p:cNvPr>
          <p:cNvSpPr/>
          <p:nvPr/>
        </p:nvSpPr>
        <p:spPr>
          <a:xfrm>
            <a:off x="1055077" y="1653884"/>
            <a:ext cx="3172887" cy="2251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C4B8D927-E8AC-9A4F-8205-1FE63C23DB20}"/>
              </a:ext>
            </a:extLst>
          </p:cNvPr>
          <p:cNvGrpSpPr/>
          <p:nvPr/>
        </p:nvGrpSpPr>
        <p:grpSpPr>
          <a:xfrm>
            <a:off x="1033083" y="4167982"/>
            <a:ext cx="3093440" cy="2133351"/>
            <a:chOff x="5227825" y="965257"/>
            <a:chExt cx="3285869" cy="2278896"/>
          </a:xfrm>
        </p:grpSpPr>
        <p:sp>
          <p:nvSpPr>
            <p:cNvPr id="41" name="Line 91">
              <a:extLst>
                <a:ext uri="{FF2B5EF4-FFF2-40B4-BE49-F238E27FC236}">
                  <a16:creationId xmlns:a16="http://schemas.microsoft.com/office/drawing/2014/main" id="{9E257E8D-4728-9D49-BBCA-5B26E8D54134}"/>
                </a:ext>
              </a:extLst>
            </p:cNvPr>
            <p:cNvSpPr>
              <a:spLocks noChangeShapeType="1"/>
            </p:cNvSpPr>
            <p:nvPr/>
          </p:nvSpPr>
          <p:spPr bwMode="auto">
            <a:xfrm>
              <a:off x="6730694" y="1924505"/>
              <a:ext cx="643799" cy="469"/>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93">
              <a:extLst>
                <a:ext uri="{FF2B5EF4-FFF2-40B4-BE49-F238E27FC236}">
                  <a16:creationId xmlns:a16="http://schemas.microsoft.com/office/drawing/2014/main" id="{0C57F969-5462-9146-BFC2-807C222185E9}"/>
                </a:ext>
              </a:extLst>
            </p:cNvPr>
            <p:cNvSpPr>
              <a:spLocks noChangeShapeType="1"/>
            </p:cNvSpPr>
            <p:nvPr/>
          </p:nvSpPr>
          <p:spPr bwMode="auto">
            <a:xfrm>
              <a:off x="6730694" y="2360395"/>
              <a:ext cx="641657" cy="2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94">
              <a:extLst>
                <a:ext uri="{FF2B5EF4-FFF2-40B4-BE49-F238E27FC236}">
                  <a16:creationId xmlns:a16="http://schemas.microsoft.com/office/drawing/2014/main" id="{FB59E1A5-58D2-B240-BCE2-B77AC96FDBE0}"/>
                </a:ext>
              </a:extLst>
            </p:cNvPr>
            <p:cNvSpPr>
              <a:spLocks noChangeShapeType="1"/>
            </p:cNvSpPr>
            <p:nvPr/>
          </p:nvSpPr>
          <p:spPr bwMode="auto">
            <a:xfrm>
              <a:off x="7209682" y="1924505"/>
              <a:ext cx="0" cy="43589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95">
              <a:extLst>
                <a:ext uri="{FF2B5EF4-FFF2-40B4-BE49-F238E27FC236}">
                  <a16:creationId xmlns:a16="http://schemas.microsoft.com/office/drawing/2014/main" id="{4DEAE22E-C24A-7846-A40E-F696AFCDE5FD}"/>
                </a:ext>
              </a:extLst>
            </p:cNvPr>
            <p:cNvSpPr>
              <a:spLocks noChangeShapeType="1"/>
            </p:cNvSpPr>
            <p:nvPr/>
          </p:nvSpPr>
          <p:spPr bwMode="auto">
            <a:xfrm>
              <a:off x="7050019" y="1924505"/>
              <a:ext cx="0" cy="43589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Line 96">
              <a:extLst>
                <a:ext uri="{FF2B5EF4-FFF2-40B4-BE49-F238E27FC236}">
                  <a16:creationId xmlns:a16="http://schemas.microsoft.com/office/drawing/2014/main" id="{73D36A95-C960-FC4F-9FC3-9CF17377F40D}"/>
                </a:ext>
              </a:extLst>
            </p:cNvPr>
            <p:cNvSpPr>
              <a:spLocks noChangeShapeType="1"/>
            </p:cNvSpPr>
            <p:nvPr/>
          </p:nvSpPr>
          <p:spPr bwMode="auto">
            <a:xfrm>
              <a:off x="6890357" y="1924505"/>
              <a:ext cx="0" cy="43589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Rectangle 145" descr="Purple mesh">
              <a:extLst>
                <a:ext uri="{FF2B5EF4-FFF2-40B4-BE49-F238E27FC236}">
                  <a16:creationId xmlns:a16="http://schemas.microsoft.com/office/drawing/2014/main" id="{D21DB6AE-C196-EE41-9483-428203AE1E44}"/>
                </a:ext>
              </a:extLst>
            </p:cNvPr>
            <p:cNvSpPr>
              <a:spLocks noChangeArrowheads="1"/>
            </p:cNvSpPr>
            <p:nvPr/>
          </p:nvSpPr>
          <p:spPr bwMode="auto">
            <a:xfrm rot="5400000">
              <a:off x="6843700" y="2136771"/>
              <a:ext cx="253364" cy="6443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47" name="Rectangle 174" descr="Purple mesh">
              <a:extLst>
                <a:ext uri="{FF2B5EF4-FFF2-40B4-BE49-F238E27FC236}">
                  <a16:creationId xmlns:a16="http://schemas.microsoft.com/office/drawing/2014/main" id="{9DDA42B5-DE7B-FE46-863A-67562033F547}"/>
                </a:ext>
              </a:extLst>
            </p:cNvPr>
            <p:cNvSpPr>
              <a:spLocks noChangeArrowheads="1"/>
            </p:cNvSpPr>
            <p:nvPr/>
          </p:nvSpPr>
          <p:spPr bwMode="auto">
            <a:xfrm rot="5400000">
              <a:off x="6970776" y="2098732"/>
              <a:ext cx="328770" cy="65106"/>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48" name="Rectangle 175" descr="Purple mesh">
              <a:extLst>
                <a:ext uri="{FF2B5EF4-FFF2-40B4-BE49-F238E27FC236}">
                  <a16:creationId xmlns:a16="http://schemas.microsoft.com/office/drawing/2014/main" id="{D3D7EF46-AFAF-9A4D-A606-635DC834E47D}"/>
                </a:ext>
              </a:extLst>
            </p:cNvPr>
            <p:cNvSpPr>
              <a:spLocks noChangeArrowheads="1"/>
            </p:cNvSpPr>
            <p:nvPr/>
          </p:nvSpPr>
          <p:spPr bwMode="auto">
            <a:xfrm rot="5400000">
              <a:off x="7214506" y="2175600"/>
              <a:ext cx="150058" cy="70475"/>
            </a:xfrm>
            <a:prstGeom prst="rect">
              <a:avLst/>
            </a:prstGeom>
            <a:blipFill dpi="0" rotWithShape="0">
              <a:blip r:embed="rId2"/>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49" name="Text Box 142">
              <a:extLst>
                <a:ext uri="{FF2B5EF4-FFF2-40B4-BE49-F238E27FC236}">
                  <a16:creationId xmlns:a16="http://schemas.microsoft.com/office/drawing/2014/main" id="{EB8E581A-D0F7-4D4D-B70A-3283C6711B5D}"/>
                </a:ext>
              </a:extLst>
            </p:cNvPr>
            <p:cNvSpPr txBox="1">
              <a:spLocks noChangeArrowheads="1"/>
            </p:cNvSpPr>
            <p:nvPr/>
          </p:nvSpPr>
          <p:spPr bwMode="auto">
            <a:xfrm>
              <a:off x="7545590" y="2659378"/>
              <a:ext cx="8204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sz="2000" dirty="0">
                  <a:latin typeface="Symbol" panose="05050102010706020507" pitchFamily="18" charset="2"/>
                </a:rPr>
                <a:t>m=1</a:t>
              </a:r>
              <a:endParaRPr lang="en-US" sz="1800" b="0" baseline="-24000" dirty="0"/>
            </a:p>
          </p:txBody>
        </p:sp>
        <p:sp>
          <p:nvSpPr>
            <p:cNvPr id="50" name="Line 92">
              <a:extLst>
                <a:ext uri="{FF2B5EF4-FFF2-40B4-BE49-F238E27FC236}">
                  <a16:creationId xmlns:a16="http://schemas.microsoft.com/office/drawing/2014/main" id="{C411BDBA-51DC-314C-8EBD-559703D524F1}"/>
                </a:ext>
              </a:extLst>
            </p:cNvPr>
            <p:cNvSpPr>
              <a:spLocks noChangeShapeType="1"/>
            </p:cNvSpPr>
            <p:nvPr/>
          </p:nvSpPr>
          <p:spPr bwMode="auto">
            <a:xfrm flipH="1">
              <a:off x="7362917" y="1916110"/>
              <a:ext cx="1294" cy="451612"/>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cxnSp>
          <p:nvCxnSpPr>
            <p:cNvPr id="51" name="Straight Connector 50">
              <a:extLst>
                <a:ext uri="{FF2B5EF4-FFF2-40B4-BE49-F238E27FC236}">
                  <a16:creationId xmlns:a16="http://schemas.microsoft.com/office/drawing/2014/main" id="{7B55BDAF-4391-E144-B410-AD21CCA81177}"/>
                </a:ext>
              </a:extLst>
            </p:cNvPr>
            <p:cNvCxnSpPr/>
            <p:nvPr/>
          </p:nvCxnSpPr>
          <p:spPr bwMode="auto">
            <a:xfrm flipV="1">
              <a:off x="7367364" y="1485232"/>
              <a:ext cx="325102" cy="617681"/>
            </a:xfrm>
            <a:prstGeom prst="line">
              <a:avLst/>
            </a:prstGeom>
            <a:noFill/>
            <a:ln w="38100" cap="flat" cmpd="sng" algn="ctr">
              <a:solidFill>
                <a:schemeClr val="tx1"/>
              </a:solidFill>
              <a:prstDash val="solid"/>
              <a:round/>
              <a:headEnd type="none" w="med" len="med"/>
              <a:tailEnd type="none" w="med" len="med"/>
            </a:ln>
            <a:effectLst/>
          </p:spPr>
        </p:cxnSp>
        <p:cxnSp>
          <p:nvCxnSpPr>
            <p:cNvPr id="52" name="Straight Connector 51">
              <a:extLst>
                <a:ext uri="{FF2B5EF4-FFF2-40B4-BE49-F238E27FC236}">
                  <a16:creationId xmlns:a16="http://schemas.microsoft.com/office/drawing/2014/main" id="{4277ADEE-888E-594F-946A-3C8B66B435BF}"/>
                </a:ext>
              </a:extLst>
            </p:cNvPr>
            <p:cNvCxnSpPr/>
            <p:nvPr/>
          </p:nvCxnSpPr>
          <p:spPr bwMode="auto">
            <a:xfrm flipV="1">
              <a:off x="7378588" y="1997859"/>
              <a:ext cx="274103" cy="151804"/>
            </a:xfrm>
            <a:prstGeom prst="line">
              <a:avLst/>
            </a:prstGeom>
            <a:noFill/>
            <a:ln w="38100" cap="flat" cmpd="sng" algn="ctr">
              <a:solidFill>
                <a:schemeClr val="tx1"/>
              </a:solidFill>
              <a:prstDash val="solid"/>
              <a:round/>
              <a:headEnd type="none" w="med" len="med"/>
              <a:tailEnd type="none" w="med" len="med"/>
            </a:ln>
            <a:effectLst/>
          </p:spPr>
        </p:cxnSp>
        <p:cxnSp>
          <p:nvCxnSpPr>
            <p:cNvPr id="53" name="Straight Connector 52">
              <a:extLst>
                <a:ext uri="{FF2B5EF4-FFF2-40B4-BE49-F238E27FC236}">
                  <a16:creationId xmlns:a16="http://schemas.microsoft.com/office/drawing/2014/main" id="{D358A17C-70DB-5748-B62E-BB803D36C2F0}"/>
                </a:ext>
              </a:extLst>
            </p:cNvPr>
            <p:cNvCxnSpPr>
              <a:endCxn id="66" idx="1"/>
            </p:cNvCxnSpPr>
            <p:nvPr/>
          </p:nvCxnSpPr>
          <p:spPr bwMode="auto">
            <a:xfrm>
              <a:off x="7367753" y="2243694"/>
              <a:ext cx="377661" cy="602611"/>
            </a:xfrm>
            <a:prstGeom prst="line">
              <a:avLst/>
            </a:prstGeom>
            <a:noFill/>
            <a:ln w="38100" cap="flat" cmpd="sng" algn="ctr">
              <a:solidFill>
                <a:schemeClr val="tx1"/>
              </a:solidFill>
              <a:prstDash val="solid"/>
              <a:round/>
              <a:headEnd type="none" w="med" len="med"/>
              <a:tailEnd type="none" w="med" len="med"/>
            </a:ln>
            <a:effectLst/>
          </p:spPr>
        </p:cxnSp>
        <p:grpSp>
          <p:nvGrpSpPr>
            <p:cNvPr id="54" name="Group 53">
              <a:extLst>
                <a:ext uri="{FF2B5EF4-FFF2-40B4-BE49-F238E27FC236}">
                  <a16:creationId xmlns:a16="http://schemas.microsoft.com/office/drawing/2014/main" id="{B22F6AA1-3481-D04C-A83E-7E57DC8EEF3F}"/>
                </a:ext>
              </a:extLst>
            </p:cNvPr>
            <p:cNvGrpSpPr/>
            <p:nvPr/>
          </p:nvGrpSpPr>
          <p:grpSpPr>
            <a:xfrm>
              <a:off x="7641209" y="1130598"/>
              <a:ext cx="872485" cy="2073348"/>
              <a:chOff x="2513313" y="1338777"/>
              <a:chExt cx="745727" cy="1946683"/>
            </a:xfrm>
          </p:grpSpPr>
          <p:sp>
            <p:nvSpPr>
              <p:cNvPr id="64" name="Oval 97">
                <a:extLst>
                  <a:ext uri="{FF2B5EF4-FFF2-40B4-BE49-F238E27FC236}">
                    <a16:creationId xmlns:a16="http://schemas.microsoft.com/office/drawing/2014/main" id="{697358E8-D3B6-404D-83F2-9B472658789B}"/>
                  </a:ext>
                </a:extLst>
              </p:cNvPr>
              <p:cNvSpPr>
                <a:spLocks noChangeArrowheads="1"/>
              </p:cNvSpPr>
              <p:nvPr/>
            </p:nvSpPr>
            <p:spPr bwMode="auto">
              <a:xfrm>
                <a:off x="2513313" y="1338777"/>
                <a:ext cx="538686" cy="393404"/>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65" name="Oval 97">
                <a:extLst>
                  <a:ext uri="{FF2B5EF4-FFF2-40B4-BE49-F238E27FC236}">
                    <a16:creationId xmlns:a16="http://schemas.microsoft.com/office/drawing/2014/main" id="{AC5833F9-0351-D84D-AB21-1674A58B8539}"/>
                  </a:ext>
                </a:extLst>
              </p:cNvPr>
              <p:cNvSpPr>
                <a:spLocks noChangeArrowheads="1"/>
              </p:cNvSpPr>
              <p:nvPr/>
            </p:nvSpPr>
            <p:spPr bwMode="auto">
              <a:xfrm>
                <a:off x="2522217" y="1886913"/>
                <a:ext cx="538685" cy="393404"/>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66" name="Oval 97">
                <a:extLst>
                  <a:ext uri="{FF2B5EF4-FFF2-40B4-BE49-F238E27FC236}">
                    <a16:creationId xmlns:a16="http://schemas.microsoft.com/office/drawing/2014/main" id="{046FCDE2-70C0-D046-BB8E-B7B9754FDABB}"/>
                  </a:ext>
                </a:extLst>
              </p:cNvPr>
              <p:cNvSpPr>
                <a:spLocks noChangeArrowheads="1"/>
              </p:cNvSpPr>
              <p:nvPr/>
            </p:nvSpPr>
            <p:spPr bwMode="auto">
              <a:xfrm>
                <a:off x="2523491" y="2892056"/>
                <a:ext cx="538686" cy="393404"/>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67" name="Line 98">
                <a:extLst>
                  <a:ext uri="{FF2B5EF4-FFF2-40B4-BE49-F238E27FC236}">
                    <a16:creationId xmlns:a16="http://schemas.microsoft.com/office/drawing/2014/main" id="{8763F1EF-60FA-574C-B4C5-E6C0979F8317}"/>
                  </a:ext>
                </a:extLst>
              </p:cNvPr>
              <p:cNvSpPr>
                <a:spLocks noChangeShapeType="1"/>
              </p:cNvSpPr>
              <p:nvPr/>
            </p:nvSpPr>
            <p:spPr bwMode="auto">
              <a:xfrm flipV="1">
                <a:off x="3042151" y="1528160"/>
                <a:ext cx="209481" cy="9097"/>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8" name="Line 98">
                <a:extLst>
                  <a:ext uri="{FF2B5EF4-FFF2-40B4-BE49-F238E27FC236}">
                    <a16:creationId xmlns:a16="http://schemas.microsoft.com/office/drawing/2014/main" id="{514AA5E1-C18C-6A4D-A1C8-674861C47480}"/>
                  </a:ext>
                </a:extLst>
              </p:cNvPr>
              <p:cNvSpPr>
                <a:spLocks noChangeShapeType="1"/>
              </p:cNvSpPr>
              <p:nvPr/>
            </p:nvSpPr>
            <p:spPr bwMode="auto">
              <a:xfrm flipV="1">
                <a:off x="3048633" y="2076297"/>
                <a:ext cx="209481" cy="9097"/>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9" name="Line 98">
                <a:extLst>
                  <a:ext uri="{FF2B5EF4-FFF2-40B4-BE49-F238E27FC236}">
                    <a16:creationId xmlns:a16="http://schemas.microsoft.com/office/drawing/2014/main" id="{45787044-ACE1-2944-B313-D1277E327D23}"/>
                  </a:ext>
                </a:extLst>
              </p:cNvPr>
              <p:cNvSpPr>
                <a:spLocks noChangeShapeType="1"/>
              </p:cNvSpPr>
              <p:nvPr/>
            </p:nvSpPr>
            <p:spPr bwMode="auto">
              <a:xfrm flipV="1">
                <a:off x="3049559" y="3081440"/>
                <a:ext cx="209481" cy="9097"/>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0" name="Oval 97">
                <a:extLst>
                  <a:ext uri="{FF2B5EF4-FFF2-40B4-BE49-F238E27FC236}">
                    <a16:creationId xmlns:a16="http://schemas.microsoft.com/office/drawing/2014/main" id="{40CE4B2A-6862-AF4C-9F1B-81FABCD5B366}"/>
                  </a:ext>
                </a:extLst>
              </p:cNvPr>
              <p:cNvSpPr>
                <a:spLocks noChangeArrowheads="1"/>
              </p:cNvSpPr>
              <p:nvPr/>
            </p:nvSpPr>
            <p:spPr bwMode="auto">
              <a:xfrm>
                <a:off x="2768863" y="2431582"/>
                <a:ext cx="104993" cy="92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71" name="Oval 97">
                <a:extLst>
                  <a:ext uri="{FF2B5EF4-FFF2-40B4-BE49-F238E27FC236}">
                    <a16:creationId xmlns:a16="http://schemas.microsoft.com/office/drawing/2014/main" id="{FB126CC6-EFA0-C848-BC2E-0B0D0FA7442D}"/>
                  </a:ext>
                </a:extLst>
              </p:cNvPr>
              <p:cNvSpPr>
                <a:spLocks noChangeArrowheads="1"/>
              </p:cNvSpPr>
              <p:nvPr/>
            </p:nvSpPr>
            <p:spPr bwMode="auto">
              <a:xfrm>
                <a:off x="2768863" y="2558217"/>
                <a:ext cx="104993" cy="92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72" name="Oval 97">
                <a:extLst>
                  <a:ext uri="{FF2B5EF4-FFF2-40B4-BE49-F238E27FC236}">
                    <a16:creationId xmlns:a16="http://schemas.microsoft.com/office/drawing/2014/main" id="{729A8102-9579-BD44-8ED1-42EE0BB3823C}"/>
                  </a:ext>
                </a:extLst>
              </p:cNvPr>
              <p:cNvSpPr>
                <a:spLocks noChangeArrowheads="1"/>
              </p:cNvSpPr>
              <p:nvPr/>
            </p:nvSpPr>
            <p:spPr bwMode="auto">
              <a:xfrm>
                <a:off x="2768863" y="2684850"/>
                <a:ext cx="104993" cy="92200"/>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grpSp>
        <p:sp>
          <p:nvSpPr>
            <p:cNvPr id="55" name="AutoShape 119">
              <a:extLst>
                <a:ext uri="{FF2B5EF4-FFF2-40B4-BE49-F238E27FC236}">
                  <a16:creationId xmlns:a16="http://schemas.microsoft.com/office/drawing/2014/main" id="{BB482B54-8053-A04F-A6F1-962E71B7D98C}"/>
                </a:ext>
              </a:extLst>
            </p:cNvPr>
            <p:cNvSpPr>
              <a:spLocks noChangeArrowheads="1"/>
            </p:cNvSpPr>
            <p:nvPr/>
          </p:nvSpPr>
          <p:spPr bwMode="auto">
            <a:xfrm rot="5400000" flipH="1" flipV="1">
              <a:off x="6539821" y="2057837"/>
              <a:ext cx="213556" cy="228122"/>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56" name="Text Box 142">
              <a:extLst>
                <a:ext uri="{FF2B5EF4-FFF2-40B4-BE49-F238E27FC236}">
                  <a16:creationId xmlns:a16="http://schemas.microsoft.com/office/drawing/2014/main" id="{8F94701F-0DFC-E94B-B528-37E3488BF0F8}"/>
                </a:ext>
              </a:extLst>
            </p:cNvPr>
            <p:cNvSpPr txBox="1">
              <a:spLocks noChangeArrowheads="1"/>
            </p:cNvSpPr>
            <p:nvPr/>
          </p:nvSpPr>
          <p:spPr bwMode="auto">
            <a:xfrm>
              <a:off x="7568561" y="1589033"/>
              <a:ext cx="8204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sz="2000" dirty="0">
                  <a:latin typeface="Symbol" panose="05050102010706020507" pitchFamily="18" charset="2"/>
                </a:rPr>
                <a:t>m=1</a:t>
              </a:r>
              <a:endParaRPr lang="en-US" sz="1800" b="0" baseline="-24000" dirty="0"/>
            </a:p>
          </p:txBody>
        </p:sp>
        <p:sp>
          <p:nvSpPr>
            <p:cNvPr id="57" name="Text Box 142">
              <a:extLst>
                <a:ext uri="{FF2B5EF4-FFF2-40B4-BE49-F238E27FC236}">
                  <a16:creationId xmlns:a16="http://schemas.microsoft.com/office/drawing/2014/main" id="{5010BF93-C6C2-BA4A-8F03-47A14D78F07A}"/>
                </a:ext>
              </a:extLst>
            </p:cNvPr>
            <p:cNvSpPr txBox="1">
              <a:spLocks noChangeArrowheads="1"/>
            </p:cNvSpPr>
            <p:nvPr/>
          </p:nvSpPr>
          <p:spPr bwMode="auto">
            <a:xfrm>
              <a:off x="7532462" y="965257"/>
              <a:ext cx="82042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a:t>
              </a:r>
              <a:r>
                <a:rPr lang="en-US" sz="2000" dirty="0">
                  <a:latin typeface="Symbol" panose="05050102010706020507" pitchFamily="18" charset="2"/>
                </a:rPr>
                <a:t>m=1</a:t>
              </a:r>
              <a:endParaRPr lang="en-US" sz="1800" b="0" baseline="-24000" dirty="0"/>
            </a:p>
          </p:txBody>
        </p:sp>
        <p:grpSp>
          <p:nvGrpSpPr>
            <p:cNvPr id="58" name="Group 57">
              <a:extLst>
                <a:ext uri="{FF2B5EF4-FFF2-40B4-BE49-F238E27FC236}">
                  <a16:creationId xmlns:a16="http://schemas.microsoft.com/office/drawing/2014/main" id="{11A212CB-BA12-854C-964B-3D22BE01C9C6}"/>
                </a:ext>
              </a:extLst>
            </p:cNvPr>
            <p:cNvGrpSpPr/>
            <p:nvPr/>
          </p:nvGrpSpPr>
          <p:grpSpPr>
            <a:xfrm>
              <a:off x="5966694" y="1858878"/>
              <a:ext cx="510919" cy="568473"/>
              <a:chOff x="1342396" y="3298887"/>
              <a:chExt cx="596638" cy="634616"/>
            </a:xfrm>
          </p:grpSpPr>
          <p:cxnSp>
            <p:nvCxnSpPr>
              <p:cNvPr id="61" name="Straight Connector 60">
                <a:extLst>
                  <a:ext uri="{FF2B5EF4-FFF2-40B4-BE49-F238E27FC236}">
                    <a16:creationId xmlns:a16="http://schemas.microsoft.com/office/drawing/2014/main" id="{18FF4483-1EA3-8B45-8EB2-F6B90CD08B1E}"/>
                  </a:ext>
                </a:extLst>
              </p:cNvPr>
              <p:cNvCxnSpPr/>
              <p:nvPr/>
            </p:nvCxnSpPr>
            <p:spPr bwMode="auto">
              <a:xfrm>
                <a:off x="1421670" y="3650152"/>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62" name="TextBox 61">
                <a:extLst>
                  <a:ext uri="{FF2B5EF4-FFF2-40B4-BE49-F238E27FC236}">
                    <a16:creationId xmlns:a16="http://schemas.microsoft.com/office/drawing/2014/main" id="{231EA8A7-F12F-A64D-8A1E-CA38B9C89924}"/>
                  </a:ext>
                </a:extLst>
              </p:cNvPr>
              <p:cNvSpPr txBox="1"/>
              <p:nvPr/>
            </p:nvSpPr>
            <p:spPr>
              <a:xfrm>
                <a:off x="1342396" y="3298887"/>
                <a:ext cx="596638" cy="338554"/>
              </a:xfrm>
              <a:prstGeom prst="rect">
                <a:avLst/>
              </a:prstGeom>
              <a:noFill/>
            </p:spPr>
            <p:txBody>
              <a:bodyPr wrap="none" rtlCol="0">
                <a:spAutoFit/>
              </a:bodyPr>
              <a:lstStyle/>
              <a:p>
                <a:r>
                  <a:rPr lang="en-US" sz="1600" b="0" dirty="0"/>
                  <a:t>jobs</a:t>
                </a:r>
              </a:p>
            </p:txBody>
          </p:sp>
          <p:sp>
            <p:nvSpPr>
              <p:cNvPr id="63" name="TextBox 62">
                <a:extLst>
                  <a:ext uri="{FF2B5EF4-FFF2-40B4-BE49-F238E27FC236}">
                    <a16:creationId xmlns:a16="http://schemas.microsoft.com/office/drawing/2014/main" id="{12D54211-1AB1-D749-88E3-98F250246D49}"/>
                  </a:ext>
                </a:extLst>
              </p:cNvPr>
              <p:cNvSpPr txBox="1"/>
              <p:nvPr/>
            </p:nvSpPr>
            <p:spPr>
              <a:xfrm>
                <a:off x="1404017" y="3594949"/>
                <a:ext cx="502061" cy="338554"/>
              </a:xfrm>
              <a:prstGeom prst="rect">
                <a:avLst/>
              </a:prstGeom>
              <a:noFill/>
            </p:spPr>
            <p:txBody>
              <a:bodyPr wrap="none" rtlCol="0">
                <a:spAutoFit/>
              </a:bodyPr>
              <a:lstStyle/>
              <a:p>
                <a:r>
                  <a:rPr lang="en-US" sz="1600" b="0" dirty="0"/>
                  <a:t>sec</a:t>
                </a:r>
                <a:endParaRPr lang="en-US" sz="1800" b="0" dirty="0"/>
              </a:p>
            </p:txBody>
          </p:sp>
        </p:grpSp>
        <p:sp>
          <p:nvSpPr>
            <p:cNvPr id="59" name="TextBox 58">
              <a:extLst>
                <a:ext uri="{FF2B5EF4-FFF2-40B4-BE49-F238E27FC236}">
                  <a16:creationId xmlns:a16="http://schemas.microsoft.com/office/drawing/2014/main" id="{324868C3-E07F-AA4A-92F0-4F3A31A10C82}"/>
                </a:ext>
              </a:extLst>
            </p:cNvPr>
            <p:cNvSpPr txBox="1"/>
            <p:nvPr/>
          </p:nvSpPr>
          <p:spPr>
            <a:xfrm>
              <a:off x="5227825" y="1966899"/>
              <a:ext cx="962376" cy="427407"/>
            </a:xfrm>
            <a:prstGeom prst="rect">
              <a:avLst/>
            </a:prstGeom>
            <a:noFill/>
          </p:spPr>
          <p:txBody>
            <a:bodyPr wrap="none" rtlCol="0">
              <a:spAutoFit/>
            </a:bodyPr>
            <a:lstStyle/>
            <a:p>
              <a:pPr algn="ctr"/>
              <a:r>
                <a:rPr lang="en-US" sz="2000" b="0" dirty="0">
                  <a:solidFill>
                    <a:srgbClr val="FF0000"/>
                  </a:solidFill>
                </a:rPr>
                <a:t>9x10</a:t>
              </a:r>
              <a:r>
                <a:rPr lang="en-US" sz="2000" b="0" baseline="30000" dirty="0">
                  <a:solidFill>
                    <a:srgbClr val="FF0000"/>
                  </a:solidFill>
                </a:rPr>
                <a:t>6</a:t>
              </a:r>
              <a:r>
                <a:rPr lang="en-US" sz="1800" b="0" dirty="0">
                  <a:solidFill>
                    <a:srgbClr val="FF0000"/>
                  </a:solidFill>
                </a:rPr>
                <a:t> </a:t>
              </a:r>
              <a:endParaRPr lang="en-US" sz="2000" b="0" dirty="0">
                <a:solidFill>
                  <a:srgbClr val="FF0000"/>
                </a:solidFill>
              </a:endParaRPr>
            </a:p>
          </p:txBody>
        </p:sp>
      </p:grpSp>
      <p:sp>
        <p:nvSpPr>
          <p:cNvPr id="73" name="Rounded Rectangle 72">
            <a:extLst>
              <a:ext uri="{FF2B5EF4-FFF2-40B4-BE49-F238E27FC236}">
                <a16:creationId xmlns:a16="http://schemas.microsoft.com/office/drawing/2014/main" id="{928F0AE5-22C5-9449-865A-D60F83953E87}"/>
              </a:ext>
            </a:extLst>
          </p:cNvPr>
          <p:cNvSpPr/>
          <p:nvPr/>
        </p:nvSpPr>
        <p:spPr>
          <a:xfrm>
            <a:off x="1011809" y="4181181"/>
            <a:ext cx="3172887" cy="22515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2">
            <a:extLst>
              <a:ext uri="{FF2B5EF4-FFF2-40B4-BE49-F238E27FC236}">
                <a16:creationId xmlns:a16="http://schemas.microsoft.com/office/drawing/2014/main" id="{51FDFE1D-3931-5C4E-A2D6-0340EE1DBDFB}"/>
              </a:ext>
            </a:extLst>
          </p:cNvPr>
          <p:cNvSpPr txBox="1">
            <a:spLocks noChangeArrowheads="1"/>
          </p:cNvSpPr>
          <p:nvPr/>
        </p:nvSpPr>
        <p:spPr>
          <a:xfrm>
            <a:off x="2148280" y="-59014"/>
            <a:ext cx="8616800"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pPr>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Many slow or 1 fast: variability</a:t>
            </a:r>
          </a:p>
        </p:txBody>
      </p:sp>
      <p:sp>
        <p:nvSpPr>
          <p:cNvPr id="76" name="Rectangle 75">
            <a:extLst>
              <a:ext uri="{FF2B5EF4-FFF2-40B4-BE49-F238E27FC236}">
                <a16:creationId xmlns:a16="http://schemas.microsoft.com/office/drawing/2014/main" id="{F0745974-8DB2-5D45-B1BA-7D631D38C95C}"/>
              </a:ext>
            </a:extLst>
          </p:cNvPr>
          <p:cNvSpPr/>
          <p:nvPr/>
        </p:nvSpPr>
        <p:spPr>
          <a:xfrm>
            <a:off x="4916038" y="1603958"/>
            <a:ext cx="6096000" cy="1569660"/>
          </a:xfrm>
          <a:prstGeom prst="rect">
            <a:avLst/>
          </a:prstGeom>
        </p:spPr>
        <p:txBody>
          <a:bodyPr>
            <a:spAutoFit/>
          </a:bodyPr>
          <a:lstStyle/>
          <a:p>
            <a:r>
              <a:rPr lang="en-US" sz="2000" dirty="0">
                <a:solidFill>
                  <a:schemeClr val="bg2"/>
                </a:solidFill>
                <a:latin typeface="Lato" panose="020F0502020204030203" pitchFamily="34" charset="77"/>
              </a:rPr>
              <a:t>QUESTION:  If arrival rate becomes 10</a:t>
            </a:r>
            <a:r>
              <a:rPr lang="en-US" sz="2000" baseline="30000" dirty="0">
                <a:solidFill>
                  <a:schemeClr val="bg2"/>
                </a:solidFill>
                <a:latin typeface="Lato" panose="020F0502020204030203" pitchFamily="34" charset="77"/>
              </a:rPr>
              <a:t>6</a:t>
            </a:r>
            <a:r>
              <a:rPr lang="en-US" sz="2000" dirty="0">
                <a:solidFill>
                  <a:schemeClr val="bg2"/>
                </a:solidFill>
                <a:latin typeface="Lato" panose="020F0502020204030203" pitchFamily="34" charset="77"/>
              </a:rPr>
              <a:t> times higher,</a:t>
            </a:r>
          </a:p>
          <a:p>
            <a:r>
              <a:rPr lang="en-US" sz="2000" dirty="0">
                <a:solidFill>
                  <a:schemeClr val="bg2"/>
                </a:solidFill>
                <a:latin typeface="Lato" panose="020F0502020204030203" pitchFamily="34" charset="77"/>
              </a:rPr>
              <a:t>how many servers do we need to keep P</a:t>
            </a:r>
            <a:r>
              <a:rPr lang="en-US" sz="2000" baseline="-25000" dirty="0">
                <a:solidFill>
                  <a:schemeClr val="bg2"/>
                </a:solidFill>
                <a:latin typeface="Lato" panose="020F0502020204030203" pitchFamily="34" charset="77"/>
              </a:rPr>
              <a:t>Q</a:t>
            </a:r>
            <a:r>
              <a:rPr lang="en-US" sz="2000" dirty="0">
                <a:solidFill>
                  <a:schemeClr val="bg2"/>
                </a:solidFill>
                <a:latin typeface="Lato" panose="020F0502020204030203" pitchFamily="34" charset="77"/>
              </a:rPr>
              <a:t> the same:</a:t>
            </a:r>
          </a:p>
          <a:p>
            <a:r>
              <a:rPr lang="en-US" sz="1600" dirty="0">
                <a:solidFill>
                  <a:schemeClr val="tx1">
                    <a:lumMod val="50000"/>
                    <a:lumOff val="50000"/>
                  </a:schemeClr>
                </a:solidFill>
              </a:rPr>
              <a:t>(</a:t>
            </a:r>
            <a:r>
              <a:rPr lang="en-US" sz="1600" dirty="0">
                <a:solidFill>
                  <a:schemeClr val="tx1">
                    <a:lumMod val="50000"/>
                    <a:lumOff val="50000"/>
                  </a:schemeClr>
                </a:solidFill>
                <a:latin typeface="Lato" panose="020F0502020204030203" pitchFamily="34" charset="77"/>
              </a:rPr>
              <a:t>a)  9.1 × 10</a:t>
            </a:r>
            <a:r>
              <a:rPr lang="en-US" sz="1600" baseline="30000" dirty="0">
                <a:solidFill>
                  <a:schemeClr val="tx1">
                    <a:lumMod val="50000"/>
                    <a:lumOff val="50000"/>
                  </a:schemeClr>
                </a:solidFill>
                <a:latin typeface="Lato" panose="020F0502020204030203" pitchFamily="34" charset="77"/>
              </a:rPr>
              <a:t>6 </a:t>
            </a:r>
            <a:r>
              <a:rPr lang="en-US" sz="1600" dirty="0">
                <a:solidFill>
                  <a:schemeClr val="tx1">
                    <a:lumMod val="50000"/>
                    <a:lumOff val="50000"/>
                  </a:schemeClr>
                </a:solidFill>
                <a:latin typeface="Lato" panose="020F0502020204030203" pitchFamily="34" charset="77"/>
              </a:rPr>
              <a:t>(b)  10 × 10</a:t>
            </a:r>
            <a:r>
              <a:rPr lang="en-US" sz="1600" baseline="30000" dirty="0">
                <a:solidFill>
                  <a:schemeClr val="tx1">
                    <a:lumMod val="50000"/>
                    <a:lumOff val="50000"/>
                  </a:schemeClr>
                </a:solidFill>
                <a:latin typeface="Lato" panose="020F0502020204030203" pitchFamily="34" charset="77"/>
              </a:rPr>
              <a:t>6</a:t>
            </a:r>
            <a:r>
              <a:rPr lang="en-US" sz="1600" dirty="0">
                <a:solidFill>
                  <a:schemeClr val="tx1">
                    <a:lumMod val="50000"/>
                    <a:lumOff val="50000"/>
                  </a:schemeClr>
                </a:solidFill>
                <a:latin typeface="Lato" panose="020F0502020204030203" pitchFamily="34" charset="77"/>
              </a:rPr>
              <a:t> (c)  11 × 10</a:t>
            </a:r>
            <a:r>
              <a:rPr lang="en-US" sz="1600" baseline="30000" dirty="0">
                <a:solidFill>
                  <a:schemeClr val="tx1">
                    <a:lumMod val="50000"/>
                    <a:lumOff val="50000"/>
                  </a:schemeClr>
                </a:solidFill>
                <a:latin typeface="Lato" panose="020F0502020204030203" pitchFamily="34" charset="77"/>
              </a:rPr>
              <a:t>6</a:t>
            </a:r>
            <a:r>
              <a:rPr lang="en-US" sz="1600" dirty="0">
                <a:solidFill>
                  <a:schemeClr val="tx1">
                    <a:lumMod val="50000"/>
                    <a:lumOff val="50000"/>
                  </a:schemeClr>
                </a:solidFill>
                <a:latin typeface="Lato" panose="020F0502020204030203" pitchFamily="34" charset="77"/>
              </a:rPr>
              <a:t>  (d)  12 × 10</a:t>
            </a:r>
            <a:r>
              <a:rPr lang="en-US" sz="1600" baseline="30000" dirty="0">
                <a:solidFill>
                  <a:schemeClr val="tx1">
                    <a:lumMod val="50000"/>
                    <a:lumOff val="50000"/>
                  </a:schemeClr>
                </a:solidFill>
                <a:latin typeface="Lato" panose="020F0502020204030203" pitchFamily="34" charset="77"/>
              </a:rPr>
              <a:t>6 </a:t>
            </a:r>
            <a:r>
              <a:rPr lang="en-US" sz="1600" dirty="0">
                <a:solidFill>
                  <a:schemeClr val="tx1">
                    <a:lumMod val="50000"/>
                    <a:lumOff val="50000"/>
                  </a:schemeClr>
                </a:solidFill>
                <a:latin typeface="Lato" panose="020F0502020204030203" pitchFamily="34" charset="77"/>
              </a:rPr>
              <a:t>(e)  13 × 10</a:t>
            </a:r>
            <a:r>
              <a:rPr lang="en-US" sz="1600" baseline="30000" dirty="0">
                <a:solidFill>
                  <a:schemeClr val="tx1">
                    <a:lumMod val="50000"/>
                    <a:lumOff val="50000"/>
                  </a:schemeClr>
                </a:solidFill>
                <a:latin typeface="Lato" panose="020F0502020204030203" pitchFamily="34" charset="77"/>
              </a:rPr>
              <a:t>6        </a:t>
            </a:r>
          </a:p>
          <a:p>
            <a:r>
              <a:rPr lang="en-US" sz="2000" dirty="0">
                <a:solidFill>
                  <a:schemeClr val="tx1">
                    <a:lumMod val="50000"/>
                    <a:lumOff val="50000"/>
                  </a:schemeClr>
                </a:solidFill>
                <a:latin typeface="Lato" panose="020F0502020204030203" pitchFamily="34" charset="77"/>
              </a:rPr>
              <a:t>                     </a:t>
            </a:r>
          </a:p>
          <a:p>
            <a:endParaRPr lang="en-US" sz="2000" dirty="0">
              <a:solidFill>
                <a:schemeClr val="bg2"/>
              </a:solidFill>
              <a:latin typeface="Lato" panose="020F0502020204030203" pitchFamily="34" charset="77"/>
            </a:endParaRPr>
          </a:p>
        </p:txBody>
      </p:sp>
      <p:sp>
        <p:nvSpPr>
          <p:cNvPr id="77" name="TextBox 76">
            <a:extLst>
              <a:ext uri="{FF2B5EF4-FFF2-40B4-BE49-F238E27FC236}">
                <a16:creationId xmlns:a16="http://schemas.microsoft.com/office/drawing/2014/main" id="{65DFB170-66F6-3D42-BE3D-A89CFDF0BB92}"/>
              </a:ext>
            </a:extLst>
          </p:cNvPr>
          <p:cNvSpPr txBox="1"/>
          <p:nvPr/>
        </p:nvSpPr>
        <p:spPr>
          <a:xfrm>
            <a:off x="5519248" y="4134376"/>
            <a:ext cx="5160387" cy="1862048"/>
          </a:xfrm>
          <a:prstGeom prst="rect">
            <a:avLst/>
          </a:prstGeom>
          <a:noFill/>
          <a:ln w="38100">
            <a:solidFill>
              <a:srgbClr val="0070C0"/>
            </a:solidFill>
          </a:ln>
        </p:spPr>
        <p:txBody>
          <a:bodyPr wrap="none" rtlCol="0">
            <a:spAutoFit/>
          </a:bodyPr>
          <a:lstStyle/>
          <a:p>
            <a:pPr algn="ctr"/>
            <a:r>
              <a:rPr lang="en-US" sz="2000" u="sng" dirty="0">
                <a:solidFill>
                  <a:srgbClr val="FF9500"/>
                </a:solidFill>
              </a:rPr>
              <a:t>“Square root staffing”</a:t>
            </a:r>
            <a:r>
              <a:rPr lang="en-US" sz="2000" dirty="0">
                <a:solidFill>
                  <a:srgbClr val="FF9500"/>
                </a:solidFill>
              </a:rPr>
              <a:t>  </a:t>
            </a:r>
            <a:endParaRPr lang="en-US" sz="1800" dirty="0">
              <a:solidFill>
                <a:srgbClr val="FF9500"/>
              </a:solidFill>
            </a:endParaRPr>
          </a:p>
          <a:p>
            <a:pPr algn="ctr"/>
            <a:r>
              <a:rPr lang="en-US" sz="1800" dirty="0">
                <a:solidFill>
                  <a:schemeClr val="tx1">
                    <a:lumMod val="50000"/>
                    <a:lumOff val="50000"/>
                  </a:schemeClr>
                </a:solidFill>
              </a:rPr>
              <a:t>[</a:t>
            </a:r>
            <a:r>
              <a:rPr lang="en-US" sz="1800" dirty="0" err="1">
                <a:solidFill>
                  <a:schemeClr val="tx1">
                    <a:lumMod val="50000"/>
                    <a:lumOff val="50000"/>
                  </a:schemeClr>
                </a:solidFill>
              </a:rPr>
              <a:t>Halfin</a:t>
            </a:r>
            <a:r>
              <a:rPr lang="en-US" sz="1800" dirty="0">
                <a:solidFill>
                  <a:schemeClr val="tx1">
                    <a:lumMod val="50000"/>
                    <a:lumOff val="50000"/>
                  </a:schemeClr>
                </a:solidFill>
              </a:rPr>
              <a:t>, Whitt OR 1981]</a:t>
            </a:r>
          </a:p>
          <a:p>
            <a:pPr algn="ctr"/>
            <a:endParaRPr lang="en-US" sz="2000" dirty="0">
              <a:solidFill>
                <a:schemeClr val="accent6"/>
              </a:solidFill>
            </a:endParaRPr>
          </a:p>
          <a:p>
            <a:r>
              <a:rPr lang="en-US" sz="2000" dirty="0">
                <a:solidFill>
                  <a:schemeClr val="tx1">
                    <a:lumMod val="50000"/>
                    <a:lumOff val="50000"/>
                  </a:schemeClr>
                </a:solidFill>
                <a:sym typeface="Wingdings" panose="05000000000000000000" pitchFamily="2" charset="2"/>
              </a:rPr>
              <a:t>Let </a:t>
            </a:r>
            <a:r>
              <a:rPr lang="en-US" sz="2400" i="1" dirty="0">
                <a:solidFill>
                  <a:schemeClr val="tx1">
                    <a:lumMod val="50000"/>
                    <a:lumOff val="50000"/>
                  </a:schemeClr>
                </a:solidFill>
                <a:latin typeface="+mn-lt"/>
                <a:sym typeface="Wingdings" panose="05000000000000000000" pitchFamily="2" charset="2"/>
              </a:rPr>
              <a:t>R </a:t>
            </a:r>
            <a:r>
              <a:rPr lang="en-US" sz="2000" dirty="0">
                <a:solidFill>
                  <a:schemeClr val="tx1">
                    <a:lumMod val="50000"/>
                    <a:lumOff val="50000"/>
                  </a:schemeClr>
                </a:solidFill>
                <a:sym typeface="Wingdings" panose="05000000000000000000" pitchFamily="2" charset="2"/>
              </a:rPr>
              <a:t>be the minimum #servers for stability.</a:t>
            </a:r>
          </a:p>
          <a:p>
            <a:endParaRPr lang="en-US" sz="900" dirty="0">
              <a:solidFill>
                <a:schemeClr val="tx1">
                  <a:lumMod val="50000"/>
                  <a:lumOff val="50000"/>
                </a:schemeClr>
              </a:solidFill>
              <a:sym typeface="Wingdings" panose="05000000000000000000" pitchFamily="2" charset="2"/>
            </a:endParaRPr>
          </a:p>
          <a:p>
            <a:r>
              <a:rPr lang="en-US" sz="2000" dirty="0">
                <a:solidFill>
                  <a:schemeClr val="tx1">
                    <a:lumMod val="50000"/>
                    <a:lumOff val="50000"/>
                  </a:schemeClr>
                </a:solidFill>
                <a:sym typeface="Wingdings" panose="05000000000000000000" pitchFamily="2" charset="2"/>
              </a:rPr>
              <a:t>Then  </a:t>
            </a:r>
            <a:r>
              <a:rPr lang="en-US" sz="2000" b="1" dirty="0">
                <a:solidFill>
                  <a:schemeClr val="tx1">
                    <a:lumMod val="50000"/>
                    <a:lumOff val="50000"/>
                  </a:schemeClr>
                </a:solidFill>
                <a:sym typeface="Wingdings" panose="05000000000000000000" pitchFamily="2" charset="2"/>
              </a:rPr>
              <a:t>          </a:t>
            </a:r>
            <a:r>
              <a:rPr lang="en-US" sz="2000" dirty="0">
                <a:solidFill>
                  <a:schemeClr val="tx1">
                    <a:lumMod val="50000"/>
                    <a:lumOff val="50000"/>
                  </a:schemeClr>
                </a:solidFill>
                <a:sym typeface="Wingdings" panose="05000000000000000000" pitchFamily="2" charset="2"/>
              </a:rPr>
              <a:t>   servers yields </a:t>
            </a:r>
            <a:r>
              <a:rPr lang="en-US" sz="2400" dirty="0">
                <a:solidFill>
                  <a:schemeClr val="tx1">
                    <a:lumMod val="50000"/>
                    <a:lumOff val="50000"/>
                  </a:schemeClr>
                </a:solidFill>
                <a:latin typeface="+mn-lt"/>
                <a:sym typeface="Wingdings" panose="05000000000000000000" pitchFamily="2" charset="2"/>
              </a:rPr>
              <a:t>P</a:t>
            </a:r>
            <a:r>
              <a:rPr lang="en-US" sz="2400" baseline="-25000" dirty="0">
                <a:solidFill>
                  <a:schemeClr val="tx1">
                    <a:lumMod val="50000"/>
                    <a:lumOff val="50000"/>
                  </a:schemeClr>
                </a:solidFill>
                <a:latin typeface="+mn-lt"/>
                <a:sym typeface="Wingdings" panose="05000000000000000000" pitchFamily="2" charset="2"/>
              </a:rPr>
              <a:t>Q</a:t>
            </a:r>
            <a:r>
              <a:rPr lang="en-US" sz="2000" dirty="0">
                <a:solidFill>
                  <a:schemeClr val="tx1">
                    <a:lumMod val="50000"/>
                    <a:lumOff val="50000"/>
                  </a:schemeClr>
                </a:solidFill>
                <a:sym typeface="Wingdings" panose="05000000000000000000" pitchFamily="2" charset="2"/>
              </a:rPr>
              <a:t> </a:t>
            </a:r>
            <a:r>
              <a:rPr lang="en-US" sz="2000" dirty="0">
                <a:solidFill>
                  <a:schemeClr val="tx1">
                    <a:lumMod val="50000"/>
                    <a:lumOff val="50000"/>
                  </a:schemeClr>
                </a:solidFill>
                <a:latin typeface="Symbol" panose="05050102010706020507" pitchFamily="18" charset="2"/>
                <a:sym typeface="Wingdings" panose="05000000000000000000" pitchFamily="2" charset="2"/>
              </a:rPr>
              <a:t>=</a:t>
            </a:r>
            <a:r>
              <a:rPr lang="en-US" sz="2000" dirty="0">
                <a:solidFill>
                  <a:schemeClr val="tx1">
                    <a:lumMod val="50000"/>
                    <a:lumOff val="50000"/>
                  </a:schemeClr>
                </a:solidFill>
                <a:sym typeface="Wingdings" panose="05000000000000000000" pitchFamily="2" charset="2"/>
              </a:rPr>
              <a:t> 20%.</a:t>
            </a:r>
          </a:p>
        </p:txBody>
      </p: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935CC064-56A7-4045-B22B-6D9397A3CC18}"/>
                  </a:ext>
                </a:extLst>
              </p:cNvPr>
              <p:cNvSpPr/>
              <p:nvPr/>
            </p:nvSpPr>
            <p:spPr>
              <a:xfrm>
                <a:off x="6096000" y="5506400"/>
                <a:ext cx="1085875" cy="4344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b="1" i="1" smtClean="0">
                          <a:solidFill>
                            <a:srgbClr val="FF2D55"/>
                          </a:solidFill>
                          <a:latin typeface="Cambria Math" panose="02040503050406030204" pitchFamily="18" charset="0"/>
                        </a:rPr>
                        <m:t>𝑹</m:t>
                      </m:r>
                      <m:r>
                        <a:rPr lang="en-US" sz="2000" b="1" i="1" smtClean="0">
                          <a:solidFill>
                            <a:srgbClr val="FF2D55"/>
                          </a:solidFill>
                          <a:latin typeface="Cambria Math" panose="02040503050406030204" pitchFamily="18" charset="0"/>
                        </a:rPr>
                        <m:t>+</m:t>
                      </m:r>
                      <m:rad>
                        <m:radPr>
                          <m:degHide m:val="on"/>
                          <m:ctrlPr>
                            <a:rPr lang="en-US" sz="2000" b="1" i="1" smtClean="0">
                              <a:solidFill>
                                <a:srgbClr val="FF2D55"/>
                              </a:solidFill>
                              <a:latin typeface="Cambria Math" panose="02040503050406030204" pitchFamily="18" charset="0"/>
                            </a:rPr>
                          </m:ctrlPr>
                        </m:radPr>
                        <m:deg/>
                        <m:e>
                          <m:r>
                            <a:rPr lang="en-US" sz="2000" b="1" i="1" smtClean="0">
                              <a:solidFill>
                                <a:srgbClr val="FF2D55"/>
                              </a:solidFill>
                              <a:latin typeface="Cambria Math" panose="02040503050406030204" pitchFamily="18" charset="0"/>
                            </a:rPr>
                            <m:t>𝑹</m:t>
                          </m:r>
                        </m:e>
                      </m:rad>
                    </m:oMath>
                  </m:oMathPara>
                </a14:m>
                <a:endParaRPr lang="en-US" sz="2000" b="1" dirty="0"/>
              </a:p>
            </p:txBody>
          </p:sp>
        </mc:Choice>
        <mc:Fallback xmlns="">
          <p:sp>
            <p:nvSpPr>
              <p:cNvPr id="79" name="Rectangle 78">
                <a:extLst>
                  <a:ext uri="{FF2B5EF4-FFF2-40B4-BE49-F238E27FC236}">
                    <a16:creationId xmlns:a16="http://schemas.microsoft.com/office/drawing/2014/main" id="{935CC064-56A7-4045-B22B-6D9397A3CC18}"/>
                  </a:ext>
                </a:extLst>
              </p:cNvPr>
              <p:cNvSpPr>
                <a:spLocks noRot="1" noChangeAspect="1" noMove="1" noResize="1" noEditPoints="1" noAdjustHandles="1" noChangeArrowheads="1" noChangeShapeType="1" noTextEdit="1"/>
              </p:cNvSpPr>
              <p:nvPr/>
            </p:nvSpPr>
            <p:spPr>
              <a:xfrm>
                <a:off x="6096000" y="5506400"/>
                <a:ext cx="1085875" cy="43441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908952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4"/>
          <p:cNvSpPr txBox="1">
            <a:spLocks noGrp="1"/>
          </p:cNvSpPr>
          <p:nvPr>
            <p:ph type="ctrTitle" idx="4294967295"/>
          </p:nvPr>
        </p:nvSpPr>
        <p:spPr>
          <a:xfrm>
            <a:off x="2440025" y="587125"/>
            <a:ext cx="5561100" cy="1546500"/>
          </a:xfrm>
          <a:prstGeom prst="rect">
            <a:avLst/>
          </a:prstGeom>
        </p:spPr>
        <p:txBody>
          <a:bodyPr spcFirstLastPara="1" wrap="square" lIns="91425" tIns="91425" rIns="91425" bIns="91425" anchor="b" anchorCtr="0">
            <a:noAutofit/>
          </a:bodyPr>
          <a:lstStyle/>
          <a:p>
            <a:r>
              <a:rPr lang="en-US" sz="6000" dirty="0">
                <a:solidFill>
                  <a:srgbClr val="7ECEFD"/>
                </a:solidFill>
              </a:rPr>
              <a:t>Last week</a:t>
            </a:r>
            <a:endParaRPr sz="6000" dirty="0">
              <a:solidFill>
                <a:srgbClr val="7ECEFD"/>
              </a:solidFill>
            </a:endParaRPr>
          </a:p>
        </p:txBody>
      </p:sp>
      <p:sp>
        <p:nvSpPr>
          <p:cNvPr id="103" name="Google Shape;103;p14"/>
          <p:cNvSpPr txBox="1">
            <a:spLocks noGrp="1"/>
          </p:cNvSpPr>
          <p:nvPr>
            <p:ph type="subTitle" idx="4294967295"/>
          </p:nvPr>
        </p:nvSpPr>
        <p:spPr>
          <a:xfrm>
            <a:off x="2440025" y="1957950"/>
            <a:ext cx="5561100" cy="1046400"/>
          </a:xfrm>
          <a:prstGeom prst="rect">
            <a:avLst/>
          </a:prstGeom>
        </p:spPr>
        <p:txBody>
          <a:bodyPr spcFirstLastPara="1" wrap="square" lIns="91425" tIns="91425" rIns="91425" bIns="91425" anchor="t" anchorCtr="0">
            <a:noAutofit/>
          </a:bodyPr>
          <a:lstStyle/>
          <a:p>
            <a:pPr marL="0" indent="0">
              <a:buNone/>
            </a:pPr>
            <a:r>
              <a:rPr lang="en" sz="4800" b="1" dirty="0">
                <a:solidFill>
                  <a:srgbClr val="2185C5"/>
                </a:solidFill>
              </a:rPr>
              <a:t>Operational Laws</a:t>
            </a:r>
            <a:endParaRPr sz="4800" b="1" dirty="0">
              <a:solidFill>
                <a:srgbClr val="2185C5"/>
              </a:solidFill>
            </a:endParaRPr>
          </a:p>
        </p:txBody>
      </p:sp>
      <p:sp>
        <p:nvSpPr>
          <p:cNvPr id="104" name="Google Shape;104;p14"/>
          <p:cNvSpPr txBox="1">
            <a:spLocks noGrp="1"/>
          </p:cNvSpPr>
          <p:nvPr>
            <p:ph type="body" idx="4294967295"/>
          </p:nvPr>
        </p:nvSpPr>
        <p:spPr>
          <a:xfrm>
            <a:off x="2440025" y="3297675"/>
            <a:ext cx="5561100" cy="2660700"/>
          </a:xfrm>
          <a:prstGeom prst="rect">
            <a:avLst/>
          </a:prstGeom>
        </p:spPr>
        <p:txBody>
          <a:bodyPr spcFirstLastPara="1" wrap="square" lIns="91425" tIns="91425" rIns="91425" bIns="91425" anchor="t" anchorCtr="0">
            <a:noAutofit/>
          </a:bodyPr>
          <a:lstStyle/>
          <a:p>
            <a:pPr marL="0" indent="0">
              <a:buNone/>
            </a:pPr>
            <a:r>
              <a:rPr lang="en-US" sz="2400" dirty="0"/>
              <a:t>Littles Law</a:t>
            </a:r>
          </a:p>
          <a:p>
            <a:pPr marL="0" indent="0">
              <a:buNone/>
            </a:pPr>
            <a:r>
              <a:rPr lang="en-US" sz="2400" dirty="0"/>
              <a:t>Forced Law</a:t>
            </a:r>
          </a:p>
          <a:p>
            <a:pPr marL="0" indent="0">
              <a:buNone/>
            </a:pPr>
            <a:r>
              <a:rPr lang="en-US" sz="2400" dirty="0"/>
              <a:t>Utilization Law</a:t>
            </a:r>
          </a:p>
          <a:p>
            <a:pPr marL="0" indent="0">
              <a:buNone/>
            </a:pPr>
            <a:r>
              <a:rPr lang="en-US" sz="2400" dirty="0"/>
              <a:t>Asymptotic  Bounds</a:t>
            </a:r>
          </a:p>
          <a:p>
            <a:pPr marL="0" indent="0">
              <a:buNone/>
            </a:pPr>
            <a:endParaRPr sz="2400" dirty="0"/>
          </a:p>
        </p:txBody>
      </p:sp>
      <p:pic>
        <p:nvPicPr>
          <p:cNvPr id="105" name="Google Shape;105;p14" descr="cat_bn.jpg"/>
          <p:cNvPicPr preferRelativeResize="0"/>
          <p:nvPr/>
        </p:nvPicPr>
        <p:blipFill rotWithShape="1">
          <a:blip r:embed="rId3">
            <a:alphaModFix/>
          </a:blip>
          <a:srcRect l="41832" r="32044" b="1419"/>
          <a:stretch/>
        </p:blipFill>
        <p:spPr>
          <a:xfrm>
            <a:off x="10400500" y="21353"/>
            <a:ext cx="1791500" cy="6760724"/>
          </a:xfrm>
          <a:prstGeom prst="rect">
            <a:avLst/>
          </a:prstGeom>
          <a:noFill/>
          <a:ln>
            <a:noFill/>
          </a:ln>
        </p:spPr>
      </p:pic>
      <p:sp>
        <p:nvSpPr>
          <p:cNvPr id="106" name="Google Shape;106;p14"/>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CC8E5-B73A-AD4E-980A-BCFFDFDE9A41}"/>
              </a:ext>
            </a:extLst>
          </p:cNvPr>
          <p:cNvSpPr>
            <a:spLocks noGrp="1"/>
          </p:cNvSpPr>
          <p:nvPr>
            <p:ph type="ctrTitle"/>
          </p:nvPr>
        </p:nvSpPr>
        <p:spPr/>
        <p:txBody>
          <a:bodyPr/>
          <a:lstStyle/>
          <a:p>
            <a:r>
              <a:rPr lang="en-US" dirty="0"/>
              <a:t>Queueing network</a:t>
            </a:r>
          </a:p>
        </p:txBody>
      </p:sp>
      <p:sp>
        <p:nvSpPr>
          <p:cNvPr id="3" name="Subtitle 2">
            <a:extLst>
              <a:ext uri="{FF2B5EF4-FFF2-40B4-BE49-F238E27FC236}">
                <a16:creationId xmlns:a16="http://schemas.microsoft.com/office/drawing/2014/main" id="{DF235A31-2F8A-BA4A-BE61-FE24545ED9B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142BE77-FEF6-0740-A6C0-97B19A66DC0A}"/>
              </a:ext>
            </a:extLst>
          </p:cNvPr>
          <p:cNvSpPr>
            <a:spLocks noGrp="1"/>
          </p:cNvSpPr>
          <p:nvPr>
            <p:ph type="sldNum" idx="12"/>
          </p:nvPr>
        </p:nvSpPr>
        <p:spPr/>
        <p:txBody>
          <a:bodyPr/>
          <a:lstStyle/>
          <a:p>
            <a:fld id="{00000000-1234-1234-1234-123412341234}" type="slidenum">
              <a:rPr lang="en" smtClean="0"/>
              <a:pPr/>
              <a:t>40</a:t>
            </a:fld>
            <a:endParaRPr lang="en"/>
          </a:p>
        </p:txBody>
      </p:sp>
      <p:sp>
        <p:nvSpPr>
          <p:cNvPr id="5" name="TextBox 4">
            <a:extLst>
              <a:ext uri="{FF2B5EF4-FFF2-40B4-BE49-F238E27FC236}">
                <a16:creationId xmlns:a16="http://schemas.microsoft.com/office/drawing/2014/main" id="{E328A5D6-4840-0F4A-8DC1-3CE8531CFDFD}"/>
              </a:ext>
            </a:extLst>
          </p:cNvPr>
          <p:cNvSpPr txBox="1"/>
          <p:nvPr/>
        </p:nvSpPr>
        <p:spPr>
          <a:xfrm>
            <a:off x="3106615" y="1101969"/>
            <a:ext cx="2391508" cy="1172308"/>
          </a:xfrm>
          <a:prstGeom prst="rect">
            <a:avLst/>
          </a:prstGeom>
          <a:noFill/>
        </p:spPr>
        <p:txBody>
          <a:bodyPr wrap="square" rtlCol="0">
            <a:spAutoFit/>
          </a:bodyPr>
          <a:lstStyle/>
          <a:p>
            <a:endParaRPr lang="en-US"/>
          </a:p>
        </p:txBody>
      </p:sp>
    </p:spTree>
    <p:extLst>
      <p:ext uri="{BB962C8B-B14F-4D97-AF65-F5344CB8AC3E}">
        <p14:creationId xmlns:p14="http://schemas.microsoft.com/office/powerpoint/2010/main" val="22922576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C49BF5BB-B199-A34D-90B9-214E5CC4AFED}"/>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Open Queueing Networks</a:t>
            </a:r>
          </a:p>
        </p:txBody>
      </p:sp>
      <p:sp>
        <p:nvSpPr>
          <p:cNvPr id="7170" name="Rectangle 3">
            <a:extLst>
              <a:ext uri="{FF2B5EF4-FFF2-40B4-BE49-F238E27FC236}">
                <a16:creationId xmlns:a16="http://schemas.microsoft.com/office/drawing/2014/main" id="{D01B6AE8-D283-0B4C-887B-1D7AE06FA74B}"/>
              </a:ext>
            </a:extLst>
          </p:cNvPr>
          <p:cNvSpPr txBox="1">
            <a:spLocks noGrp="1" noChangeArrowheads="1"/>
          </p:cNvSpPr>
          <p:nvPr>
            <p:ph idx="1"/>
          </p:nvPr>
        </p:nvSpPr>
        <p:spPr>
          <a:xfrm>
            <a:off x="1191599" y="1591607"/>
            <a:ext cx="10395797" cy="4736400"/>
          </a:xfrm>
        </p:spPr>
        <p:txBody>
          <a:bodyPr/>
          <a:lstStyle/>
          <a:p>
            <a:r>
              <a:rPr lang="en-US" altLang="zh-CN" sz="2400" b="1" dirty="0">
                <a:solidFill>
                  <a:schemeClr val="accent2"/>
                </a:solidFill>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Queueing Network</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model in which jobs departing from one queue arrive at  another queue (or possibly the same queue)</a:t>
            </a:r>
          </a:p>
          <a:p>
            <a:r>
              <a:rPr lang="en-US" altLang="zh-CN" sz="2400" b="1" dirty="0">
                <a:solidFill>
                  <a:schemeClr val="accent2"/>
                </a:solidFill>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Open queueing network</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external arrivals and departures </a:t>
            </a:r>
          </a:p>
          <a:p>
            <a:pPr lvl="1">
              <a:buFont typeface="Courier New" panose="02070309020205020404" pitchFamily="49" charset="0"/>
              <a:buChar char="o"/>
            </a:pPr>
            <a:r>
              <a:rPr lang="en-US" altLang="zh-CN"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Number of jobs  in the system varies with time. </a:t>
            </a:r>
          </a:p>
          <a:p>
            <a:pPr lvl="1">
              <a:buFont typeface="Courier New" panose="02070309020205020404" pitchFamily="49" charset="0"/>
              <a:buChar char="o"/>
            </a:pPr>
            <a:r>
              <a:rPr lang="en-US" altLang="zh-CN"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Throughput = arrival rate </a:t>
            </a:r>
          </a:p>
          <a:p>
            <a:pPr lvl="1">
              <a:buFont typeface="Courier New" panose="02070309020205020404" pitchFamily="49" charset="0"/>
              <a:buChar char="o"/>
            </a:pPr>
            <a:r>
              <a:rPr lang="en-US" altLang="zh-CN"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Goal: To characterize the distribution of number of jobs n the system. </a:t>
            </a:r>
          </a:p>
        </p:txBody>
      </p:sp>
      <p:pic>
        <p:nvPicPr>
          <p:cNvPr id="7171" name="Picture 5" descr="F:\perf\fignew\png\fig32_1.png">
            <a:extLst>
              <a:ext uri="{FF2B5EF4-FFF2-40B4-BE49-F238E27FC236}">
                <a16:creationId xmlns:a16="http://schemas.microsoft.com/office/drawing/2014/main" id="{7396E2BA-D69D-C949-A2A3-54F7B2B33B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202" y="3906584"/>
            <a:ext cx="4530197" cy="301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4757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5">
            <a:extLst>
              <a:ext uri="{FF2B5EF4-FFF2-40B4-BE49-F238E27FC236}">
                <a16:creationId xmlns:a16="http://schemas.microsoft.com/office/drawing/2014/main" id="{FBE7FB4F-96B9-6D4D-AD6D-5B896C6CC2A1}"/>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Closed Queueing Networks</a:t>
            </a:r>
          </a:p>
        </p:txBody>
      </p:sp>
      <p:sp>
        <p:nvSpPr>
          <p:cNvPr id="9218" name="Rectangle 6">
            <a:extLst>
              <a:ext uri="{FF2B5EF4-FFF2-40B4-BE49-F238E27FC236}">
                <a16:creationId xmlns:a16="http://schemas.microsoft.com/office/drawing/2014/main" id="{77C05A1C-58C9-0944-B374-7B90616F5946}"/>
              </a:ext>
            </a:extLst>
          </p:cNvPr>
          <p:cNvSpPr txBox="1">
            <a:spLocks noGrp="1" noChangeArrowheads="1"/>
          </p:cNvSpPr>
          <p:nvPr>
            <p:ph idx="1"/>
          </p:nvPr>
        </p:nvSpPr>
        <p:spPr>
          <a:xfrm>
            <a:off x="1191600" y="1696539"/>
            <a:ext cx="10110985" cy="4736400"/>
          </a:xfrm>
        </p:spPr>
        <p:txBody>
          <a:bodyPr/>
          <a:lstStyle/>
          <a:p>
            <a:r>
              <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Closed queueing network: No external arrivals or departures</a:t>
            </a:r>
          </a:p>
          <a:p>
            <a:pPr lvl="1"/>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Total number of jobs in the system is constant</a:t>
            </a:r>
          </a:p>
          <a:p>
            <a:pPr lvl="1"/>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`OUT' is connected back to `IN.' </a:t>
            </a:r>
          </a:p>
          <a:p>
            <a:pPr lvl="1"/>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Throughput = flow of jobs in the OUT-to-IN link</a:t>
            </a:r>
          </a:p>
          <a:p>
            <a:pPr lvl="1"/>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Number of jobs is given, determine the </a:t>
            </a:r>
            <a:r>
              <a:rPr lang="en-US" altLang="zh-CN"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throughput</a:t>
            </a:r>
          </a:p>
        </p:txBody>
      </p:sp>
      <p:pic>
        <p:nvPicPr>
          <p:cNvPr id="5" name="Picture 5" descr="F:\perf\fignew\png\fig32_1.png">
            <a:extLst>
              <a:ext uri="{FF2B5EF4-FFF2-40B4-BE49-F238E27FC236}">
                <a16:creationId xmlns:a16="http://schemas.microsoft.com/office/drawing/2014/main" id="{6F584203-25D6-F44D-9F3B-8DC900EE90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8202" y="3906584"/>
            <a:ext cx="4530197" cy="3010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728685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5">
            <a:extLst>
              <a:ext uri="{FF2B5EF4-FFF2-40B4-BE49-F238E27FC236}">
                <a16:creationId xmlns:a16="http://schemas.microsoft.com/office/drawing/2014/main" id="{17E7856E-53D1-CD45-B504-6FEF9C1ABFAB}"/>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Mixed Queueing Networks</a:t>
            </a:r>
          </a:p>
        </p:txBody>
      </p:sp>
      <p:sp>
        <p:nvSpPr>
          <p:cNvPr id="11266" name="Rectangle 6">
            <a:extLst>
              <a:ext uri="{FF2B5EF4-FFF2-40B4-BE49-F238E27FC236}">
                <a16:creationId xmlns:a16="http://schemas.microsoft.com/office/drawing/2014/main" id="{CFF00A6A-2126-C041-9EB6-E50BE53766C8}"/>
              </a:ext>
            </a:extLst>
          </p:cNvPr>
          <p:cNvSpPr txBox="1">
            <a:spLocks noGrp="1" noChangeArrowheads="1"/>
          </p:cNvSpPr>
          <p:nvPr>
            <p:ph idx="1"/>
          </p:nvPr>
        </p:nvSpPr>
        <p:spPr>
          <a:xfrm>
            <a:off x="1191600" y="1632157"/>
            <a:ext cx="9961082" cy="4736400"/>
          </a:xfrm>
        </p:spPr>
        <p:txBody>
          <a:bodyPr/>
          <a:lstStyle/>
          <a:p>
            <a:r>
              <a:rPr lang="en-US" altLang="zh-CN" sz="2400" b="1" dirty="0">
                <a:solidFill>
                  <a:schemeClr val="accent2"/>
                </a:solidFill>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Mixed queueing networks</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Open for  some workloads and closed for others </a:t>
            </a:r>
            <a:r>
              <a:rPr lang="en-US" altLang="zh-CN" sz="2400" dirty="0" err="1">
                <a:latin typeface="Symbol" pitchFamily="2" charset="2"/>
                <a:ea typeface="Arial Unicode MS" panose="020B0604020202020204" pitchFamily="34" charset="-128"/>
                <a:cs typeface="Arial Unicode MS" panose="020B0604020202020204" pitchFamily="34" charset="-128"/>
                <a:sym typeface="Lato" panose="020F0502020204030203" pitchFamily="34" charset="77"/>
              </a:rPr>
              <a:t>Þ</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Two classes of jobs. </a:t>
            </a:r>
            <a:r>
              <a:rPr lang="en-US" altLang="zh-CN" sz="2400" b="1" dirty="0">
                <a:solidFill>
                  <a:schemeClr val="accent2"/>
                </a:solidFill>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Class</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 types of jobs. </a:t>
            </a:r>
            <a:b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b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All jobs of a single class have the same service demands  and transition probabilities. Within each class, the jobs are indistinguishable. </a:t>
            </a:r>
          </a:p>
        </p:txBody>
      </p:sp>
      <p:pic>
        <p:nvPicPr>
          <p:cNvPr id="11267" name="Picture 4" descr="F:\perf\fignew\png\fig32_3.png">
            <a:extLst>
              <a:ext uri="{FF2B5EF4-FFF2-40B4-BE49-F238E27FC236}">
                <a16:creationId xmlns:a16="http://schemas.microsoft.com/office/drawing/2014/main" id="{FACC8D4C-1B2E-9F4B-AC4C-3676CE3202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4269" y="3334235"/>
            <a:ext cx="46482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784119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a:extLst>
              <a:ext uri="{FF2B5EF4-FFF2-40B4-BE49-F238E27FC236}">
                <a16:creationId xmlns:a16="http://schemas.microsoft.com/office/drawing/2014/main" id="{DBA9ADE7-18C1-CB4A-871B-ABEAB7BD4496}"/>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Series Networks</a:t>
            </a:r>
          </a:p>
        </p:txBody>
      </p:sp>
      <p:sp>
        <p:nvSpPr>
          <p:cNvPr id="13314" name="Rectangle 3">
            <a:extLst>
              <a:ext uri="{FF2B5EF4-FFF2-40B4-BE49-F238E27FC236}">
                <a16:creationId xmlns:a16="http://schemas.microsoft.com/office/drawing/2014/main" id="{2E28CA89-5598-5143-ACCD-901D2728454F}"/>
              </a:ext>
            </a:extLst>
          </p:cNvPr>
          <p:cNvSpPr txBox="1">
            <a:spLocks noGrp="1" noChangeArrowheads="1"/>
          </p:cNvSpPr>
          <p:nvPr>
            <p:ph idx="1"/>
          </p:nvPr>
        </p:nvSpPr>
        <p:spPr>
          <a:xfrm>
            <a:off x="1004341" y="2438401"/>
            <a:ext cx="10283251" cy="3667125"/>
          </a:xfrm>
        </p:spPr>
        <p:txBody>
          <a:bodyPr/>
          <a:lstStyle/>
          <a:p>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k</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M/M/1</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queues in series</a:t>
            </a:r>
          </a:p>
          <a:p>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Each individual  queue can be analyzed independently of other  queues</a:t>
            </a:r>
          </a:p>
          <a:p>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Arrival rate</a:t>
            </a:r>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r>
              <a:rPr lang="en-US" altLang="zh-CN" sz="2400" dirty="0">
                <a:latin typeface="Symbol" pitchFamily="2" charset="2"/>
                <a:ea typeface="Arial Unicode MS" panose="020B0604020202020204" pitchFamily="34" charset="-128"/>
                <a:cs typeface="Arial Unicode MS" panose="020B0604020202020204" pitchFamily="34" charset="-128"/>
                <a:sym typeface="Lato" panose="020F0502020204030203" pitchFamily="34" charset="77"/>
              </a:rPr>
              <a:t>l. </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If </a:t>
            </a:r>
            <a:r>
              <a:rPr lang="en-US" altLang="zh-CN" sz="2400" dirty="0">
                <a:latin typeface="Symbol" pitchFamily="2" charset="2"/>
                <a:ea typeface="Arial Unicode MS" panose="020B0604020202020204" pitchFamily="34" charset="-128"/>
                <a:cs typeface="Arial Unicode MS" panose="020B0604020202020204" pitchFamily="34" charset="-128"/>
                <a:sym typeface="Lato" panose="020F0502020204030203" pitchFamily="34" charset="77"/>
              </a:rPr>
              <a:t>m</a:t>
            </a:r>
            <a:r>
              <a:rPr lang="en-US" altLang="zh-CN" sz="2400" i="1" baseline="-25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is the service rate for </a:t>
            </a:r>
            <a:r>
              <a:rPr lang="en-US" altLang="zh-CN" sz="2400" i="1" dirty="0" err="1">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a:t>
            </a:r>
            <a:r>
              <a:rPr lang="en-US" altLang="zh-CN" sz="2400" i="1" baseline="30000" dirty="0" err="1">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th</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server:</a:t>
            </a:r>
          </a:p>
          <a:p>
            <a:endPar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endPar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Joint probability of queue lengths:</a:t>
            </a:r>
          </a:p>
          <a:p>
            <a:endPar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p:txBody>
      </p:sp>
      <p:pic>
        <p:nvPicPr>
          <p:cNvPr id="13315" name="Picture 5" descr="D:\perf\TP_tmp.png">
            <a:extLst>
              <a:ext uri="{FF2B5EF4-FFF2-40B4-BE49-F238E27FC236}">
                <a16:creationId xmlns:a16="http://schemas.microsoft.com/office/drawing/2014/main" id="{71C6C358-880D-484F-A22F-6D06F7FFCE97}"/>
              </a:ext>
            </a:extLst>
          </p:cNvPr>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2592386" y="4348610"/>
            <a:ext cx="43973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6" descr="F:\perf\fignew\png\fig32_4.png">
            <a:extLst>
              <a:ext uri="{FF2B5EF4-FFF2-40B4-BE49-F238E27FC236}">
                <a16:creationId xmlns:a16="http://schemas.microsoft.com/office/drawing/2014/main" id="{02B3413A-23C7-B445-8466-FC18A451D8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599" y="1557059"/>
            <a:ext cx="7924800"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7" descr="D:\perf\TP_tmp.png">
            <a:extLst>
              <a:ext uri="{FF2B5EF4-FFF2-40B4-BE49-F238E27FC236}">
                <a16:creationId xmlns:a16="http://schemas.microsoft.com/office/drawing/2014/main" id="{C2B49F7E-21EB-F54C-93F2-93EC1403CC5C}"/>
              </a:ext>
            </a:extLst>
          </p:cNvPr>
          <p:cNvPicPr>
            <a:picLocks noChangeAspect="1" noChangeArrowheads="1"/>
          </p:cNvPicPr>
          <p:nvPr>
            <p:custDataLst>
              <p:tags r:id="rId2"/>
            </p:custDataLst>
          </p:nvPr>
        </p:nvPicPr>
        <p:blipFill>
          <a:blip r:embed="rId8">
            <a:extLst>
              <a:ext uri="{28A0092B-C50C-407E-A947-70E740481C1C}">
                <a14:useLocalDpi xmlns:a14="http://schemas.microsoft.com/office/drawing/2010/main" val="0"/>
              </a:ext>
            </a:extLst>
          </a:blip>
          <a:srcRect/>
          <a:stretch>
            <a:fillRect/>
          </a:stretch>
        </p:blipFill>
        <p:spPr bwMode="auto">
          <a:xfrm>
            <a:off x="2592386" y="3846513"/>
            <a:ext cx="7007225" cy="425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descr="D:\perf\TP_tmp.png">
            <a:extLst>
              <a:ext uri="{FF2B5EF4-FFF2-40B4-BE49-F238E27FC236}">
                <a16:creationId xmlns:a16="http://schemas.microsoft.com/office/drawing/2014/main" id="{140762A2-0024-744A-849A-141FFEAE1DD0}"/>
              </a:ext>
            </a:extLst>
          </p:cNvPr>
          <p:cNvPicPr>
            <a:picLocks noChangeAspect="1" noChangeArrowheads="1"/>
          </p:cNvPicPr>
          <p:nvPr>
            <p:custDataLst>
              <p:tags r:id="rId3"/>
            </p:custDataLst>
          </p:nvPr>
        </p:nvPicPr>
        <p:blipFill>
          <a:blip r:embed="rId9">
            <a:extLst>
              <a:ext uri="{28A0092B-C50C-407E-A947-70E740481C1C}">
                <a14:useLocalDpi xmlns:a14="http://schemas.microsoft.com/office/drawing/2010/main" val="0"/>
              </a:ext>
            </a:extLst>
          </a:blip>
          <a:srcRect/>
          <a:stretch>
            <a:fillRect/>
          </a:stretch>
        </p:blipFill>
        <p:spPr bwMode="auto">
          <a:xfrm>
            <a:off x="2288497" y="5380814"/>
            <a:ext cx="6946900" cy="1065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0774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a:extLst>
              <a:ext uri="{FF2B5EF4-FFF2-40B4-BE49-F238E27FC236}">
                <a16:creationId xmlns:a16="http://schemas.microsoft.com/office/drawing/2014/main" id="{FE80FC27-10BF-EA49-BCDC-8FE7DD066654}"/>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Product-Form Network</a:t>
            </a:r>
          </a:p>
        </p:txBody>
      </p:sp>
      <p:sp>
        <p:nvSpPr>
          <p:cNvPr id="17410" name="Rectangle 3">
            <a:extLst>
              <a:ext uri="{FF2B5EF4-FFF2-40B4-BE49-F238E27FC236}">
                <a16:creationId xmlns:a16="http://schemas.microsoft.com/office/drawing/2014/main" id="{79B74007-FEC9-7548-A275-A14ACB209AAE}"/>
              </a:ext>
            </a:extLst>
          </p:cNvPr>
          <p:cNvSpPr txBox="1">
            <a:spLocks noGrp="1" noChangeArrowheads="1"/>
          </p:cNvSpPr>
          <p:nvPr>
            <p:ph idx="1"/>
          </p:nvPr>
        </p:nvSpPr>
        <p:spPr/>
        <p:txBody>
          <a:bodyPr/>
          <a:lstStyle/>
          <a:p>
            <a:r>
              <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Any queueing network in which:</a:t>
            </a:r>
          </a:p>
          <a:p>
            <a:endPar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endPar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endPar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r>
              <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When </a:t>
            </a:r>
            <a:r>
              <a:rPr lang="en-US" altLang="zh-CN" sz="28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f</a:t>
            </a:r>
            <a:r>
              <a:rPr lang="en-US" altLang="zh-CN" sz="2800" i="1" baseline="-25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a:t>
            </a:r>
            <a:r>
              <a:rPr lang="en-US" altLang="zh-CN" sz="28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t>
            </a:r>
            <a:r>
              <a:rPr lang="en-US" altLang="zh-CN" sz="2800" i="1" dirty="0" err="1">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a:t>
            </a:r>
            <a:r>
              <a:rPr lang="en-US" altLang="zh-CN" sz="2800" i="1" baseline="-25000" dirty="0" err="1">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a:t>
            </a:r>
            <a:r>
              <a:rPr lang="en-US" altLang="zh-CN" sz="28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t>
            </a:r>
            <a:r>
              <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is some function of the number of jobs at  the </a:t>
            </a:r>
            <a:r>
              <a:rPr lang="en-US" altLang="zh-CN" sz="2800" dirty="0" err="1">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ith</a:t>
            </a:r>
            <a:r>
              <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facility,  </a:t>
            </a:r>
            <a:r>
              <a:rPr lang="en-US" altLang="zh-CN" sz="28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G(N)</a:t>
            </a:r>
            <a:r>
              <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is a normalizing constant and is a  function of the total number of jobs in the system.</a:t>
            </a:r>
          </a:p>
        </p:txBody>
      </p:sp>
      <p:pic>
        <p:nvPicPr>
          <p:cNvPr id="17411" name="Picture 4" descr="D:\perf\TP_tmp.png">
            <a:extLst>
              <a:ext uri="{FF2B5EF4-FFF2-40B4-BE49-F238E27FC236}">
                <a16:creationId xmlns:a16="http://schemas.microsoft.com/office/drawing/2014/main" id="{90123980-04A2-2242-AD6E-2412BA39135F}"/>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393830" y="2696309"/>
            <a:ext cx="4872038"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49108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9D44D253-0EE7-B444-BF39-4953EF8F6E35}"/>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Example</a:t>
            </a:r>
          </a:p>
        </p:txBody>
      </p:sp>
      <p:sp>
        <p:nvSpPr>
          <p:cNvPr id="19458" name="Rectangle 3">
            <a:extLst>
              <a:ext uri="{FF2B5EF4-FFF2-40B4-BE49-F238E27FC236}">
                <a16:creationId xmlns:a16="http://schemas.microsoft.com/office/drawing/2014/main" id="{1FB33012-EC57-E147-829E-018893019727}"/>
              </a:ext>
            </a:extLst>
          </p:cNvPr>
          <p:cNvSpPr txBox="1">
            <a:spLocks noGrp="1" noChangeArrowheads="1"/>
          </p:cNvSpPr>
          <p:nvPr>
            <p:ph idx="1"/>
          </p:nvPr>
        </p:nvSpPr>
        <p:spPr>
          <a:xfrm>
            <a:off x="1903414" y="2286001"/>
            <a:ext cx="8307387" cy="3819525"/>
          </a:xfrm>
        </p:spPr>
        <p:txBody>
          <a:bodyPr/>
          <a:lstStyle/>
          <a:p>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Consider a closed system with two queues and N jobs circulating among the queues:</a:t>
            </a:r>
          </a:p>
          <a:p>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Both servers have an exponentially distributed service time. The mean service times are 2 and 3, respectively.   The probability of having </a:t>
            </a:r>
            <a:r>
              <a:rPr lang="en-US" altLang="zh-CN" sz="20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a:t>
            </a:r>
            <a:r>
              <a:rPr lang="en-US" altLang="zh-CN" sz="2000" i="1" baseline="-25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1</a:t>
            </a: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jobs in the first queue and </a:t>
            </a:r>
            <a:r>
              <a:rPr lang="en-US" altLang="zh-CN" sz="20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a:t>
            </a:r>
            <a:r>
              <a:rPr lang="en-US" altLang="zh-CN" sz="2000" i="1" baseline="-25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2</a:t>
            </a:r>
            <a:r>
              <a:rPr lang="en-US" altLang="zh-CN" sz="20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=N-n</a:t>
            </a:r>
            <a:r>
              <a:rPr lang="en-US" altLang="zh-CN" sz="2000" i="1" baseline="-25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1</a:t>
            </a: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jobs in the second queue can be shown to be:</a:t>
            </a:r>
          </a:p>
          <a:p>
            <a:endPar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endPar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In this case, the normalizing constant </a:t>
            </a:r>
            <a:r>
              <a:rPr lang="en-US" altLang="zh-CN" sz="20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G(N)</a:t>
            </a: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is </a:t>
            </a:r>
            <a:r>
              <a:rPr lang="en-US" altLang="zh-CN" sz="20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3</a:t>
            </a:r>
            <a:r>
              <a:rPr lang="en-US" altLang="zh-CN" sz="2000" i="1" baseline="30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N+1</a:t>
            </a:r>
            <a:r>
              <a:rPr lang="en-US" altLang="zh-CN" sz="20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-2</a:t>
            </a:r>
            <a:r>
              <a:rPr lang="en-US" altLang="zh-CN" sz="2000" i="1" baseline="30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N+1</a:t>
            </a:r>
            <a:r>
              <a:rPr lang="en-US" altLang="zh-CN" sz="20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t>
            </a: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p>
          <a:p>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The state probabilities are products  of functions of the number of jobs in the queues.   Thus, this is a </a:t>
            </a:r>
            <a:r>
              <a:rPr lang="en-US" altLang="zh-CN" sz="2000" b="1"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product form network</a:t>
            </a: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p>
        </p:txBody>
      </p:sp>
      <p:pic>
        <p:nvPicPr>
          <p:cNvPr id="19459" name="Picture 4" descr="D:\perf\TP_tmp.png">
            <a:extLst>
              <a:ext uri="{FF2B5EF4-FFF2-40B4-BE49-F238E27FC236}">
                <a16:creationId xmlns:a16="http://schemas.microsoft.com/office/drawing/2014/main" id="{8547F5C6-2FFD-834C-98E2-6229E3D58C14}"/>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3505201" y="4495801"/>
            <a:ext cx="5027613" cy="64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5" descr="F:\perf\fignew\png\fig32_5.png">
            <a:extLst>
              <a:ext uri="{FF2B5EF4-FFF2-40B4-BE49-F238E27FC236}">
                <a16:creationId xmlns:a16="http://schemas.microsoft.com/office/drawing/2014/main" id="{D24F2592-84E8-854E-8417-86931154F9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1" y="1066801"/>
            <a:ext cx="3698875"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34092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a:extLst>
              <a:ext uri="{FF2B5EF4-FFF2-40B4-BE49-F238E27FC236}">
                <a16:creationId xmlns:a16="http://schemas.microsoft.com/office/drawing/2014/main" id="{2F4577A7-CE17-CD40-8306-3B51DD12899D}"/>
              </a:ext>
            </a:extLst>
          </p:cNvPr>
          <p:cNvSpPr txBox="1">
            <a:spLocks noGrp="1" noChangeArrowheads="1"/>
          </p:cNvSpPr>
          <p:nvPr>
            <p:ph type="title"/>
          </p:nvPr>
        </p:nvSpPr>
        <p:spPr>
          <a:xfrm>
            <a:off x="1191599" y="274650"/>
            <a:ext cx="10156339" cy="1143000"/>
          </a:xfrm>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General Open Network of Queues (Jackson)</a:t>
            </a:r>
          </a:p>
        </p:txBody>
      </p:sp>
      <p:sp>
        <p:nvSpPr>
          <p:cNvPr id="21506" name="Rectangle 3">
            <a:extLst>
              <a:ext uri="{FF2B5EF4-FFF2-40B4-BE49-F238E27FC236}">
                <a16:creationId xmlns:a16="http://schemas.microsoft.com/office/drawing/2014/main" id="{ED909305-85A6-D748-98AB-F3DA713E344B}"/>
              </a:ext>
            </a:extLst>
          </p:cNvPr>
          <p:cNvSpPr txBox="1">
            <a:spLocks noGrp="1" noChangeArrowheads="1"/>
          </p:cNvSpPr>
          <p:nvPr>
            <p:ph idx="1"/>
          </p:nvPr>
        </p:nvSpPr>
        <p:spPr>
          <a:xfrm>
            <a:off x="1094031" y="1417650"/>
            <a:ext cx="10003938" cy="5587745"/>
          </a:xfrm>
        </p:spPr>
        <p:txBody>
          <a:bodyPr/>
          <a:lstStyle/>
          <a:p>
            <a:pPr>
              <a:lnSpc>
                <a:spcPct val="90000"/>
              </a:lnSpc>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If all queues  are single-server queues, the queue length distribution is:</a:t>
            </a:r>
          </a:p>
          <a:p>
            <a:pPr>
              <a:lnSpc>
                <a:spcPct val="90000"/>
              </a:lnSpc>
            </a:pPr>
            <a:endPar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pPr>
              <a:lnSpc>
                <a:spcPct val="90000"/>
              </a:lnSpc>
            </a:pPr>
            <a:endPar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pPr>
              <a:lnSpc>
                <a:spcPct val="90000"/>
              </a:lnSpc>
            </a:pPr>
            <a:endPar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pPr>
              <a:lnSpc>
                <a:spcPct val="90000"/>
              </a:lnSpc>
            </a:pPr>
            <a:endPar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pPr>
              <a:lnSpc>
                <a:spcPct val="90000"/>
              </a:lnSpc>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Note: Queues are not independent </a:t>
            </a:r>
            <a:r>
              <a:rPr lang="en-US" altLang="zh-CN" sz="20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M/M/1</a:t>
            </a: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queues with a Poisson arrival process. </a:t>
            </a:r>
          </a:p>
          <a:p>
            <a:pPr>
              <a:lnSpc>
                <a:spcPct val="90000"/>
              </a:lnSpc>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In general,  the internal flow in such networks is not Poisson. Particularly, if there is any feedback in the network, so that jobs can return to previously  visited service centers, the internal flows are not Poisson. </a:t>
            </a:r>
          </a:p>
          <a:p>
            <a:endPar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pPr>
              <a:buFont typeface="Lato" panose="020F0502020204030203" pitchFamily="34" charset="77"/>
              <a:buChar char="▷"/>
            </a:pPr>
            <a:endPar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p:txBody>
      </p:sp>
      <p:grpSp>
        <p:nvGrpSpPr>
          <p:cNvPr id="21507" name="Group 7">
            <a:extLst>
              <a:ext uri="{FF2B5EF4-FFF2-40B4-BE49-F238E27FC236}">
                <a16:creationId xmlns:a16="http://schemas.microsoft.com/office/drawing/2014/main" id="{658E7F07-3F2D-5E43-9ABB-04ABF0CEE940}"/>
              </a:ext>
            </a:extLst>
          </p:cNvPr>
          <p:cNvGrpSpPr>
            <a:grpSpLocks/>
          </p:cNvGrpSpPr>
          <p:nvPr/>
        </p:nvGrpSpPr>
        <p:grpSpPr bwMode="auto">
          <a:xfrm>
            <a:off x="5005754" y="4675419"/>
            <a:ext cx="6588369" cy="1907931"/>
            <a:chOff x="384" y="880"/>
            <a:chExt cx="4983" cy="1424"/>
          </a:xfrm>
        </p:grpSpPr>
        <p:pic>
          <p:nvPicPr>
            <p:cNvPr id="21508" name="Picture 5" descr="F:\perf\fignew\png\fig32_06-1.png">
              <a:extLst>
                <a:ext uri="{FF2B5EF4-FFF2-40B4-BE49-F238E27FC236}">
                  <a16:creationId xmlns:a16="http://schemas.microsoft.com/office/drawing/2014/main" id="{8818B235-D1EA-5A43-B50A-0C66CBEE7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880"/>
              <a:ext cx="4983"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Line 6">
              <a:extLst>
                <a:ext uri="{FF2B5EF4-FFF2-40B4-BE49-F238E27FC236}">
                  <a16:creationId xmlns:a16="http://schemas.microsoft.com/office/drawing/2014/main" id="{3938D626-F12C-5340-A99D-D9968526C2EC}"/>
                </a:ext>
              </a:extLst>
            </p:cNvPr>
            <p:cNvSpPr>
              <a:spLocks noChangeShapeType="1"/>
            </p:cNvSpPr>
            <p:nvPr/>
          </p:nvSpPr>
          <p:spPr bwMode="auto">
            <a:xfrm>
              <a:off x="658" y="1664"/>
              <a:ext cx="33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7" name="Picture 4" descr="D:\perf\TP_tmp.png">
            <a:extLst>
              <a:ext uri="{FF2B5EF4-FFF2-40B4-BE49-F238E27FC236}">
                <a16:creationId xmlns:a16="http://schemas.microsoft.com/office/drawing/2014/main" id="{59ECB12B-2F52-EC4D-B35D-79BA67D3E8BE}"/>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2295944" y="2093407"/>
            <a:ext cx="6088109" cy="934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6441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a:extLst>
              <a:ext uri="{FF2B5EF4-FFF2-40B4-BE49-F238E27FC236}">
                <a16:creationId xmlns:a16="http://schemas.microsoft.com/office/drawing/2014/main" id="{917AF912-0BE7-F143-890D-79C0FC89F15E}"/>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Closed Product-Form Networks (BCMP)</a:t>
            </a:r>
          </a:p>
        </p:txBody>
      </p:sp>
      <p:sp>
        <p:nvSpPr>
          <p:cNvPr id="25602" name="Rectangle 3">
            <a:extLst>
              <a:ext uri="{FF2B5EF4-FFF2-40B4-BE49-F238E27FC236}">
                <a16:creationId xmlns:a16="http://schemas.microsoft.com/office/drawing/2014/main" id="{B0552E70-49F1-7A48-9549-D304DA87E166}"/>
              </a:ext>
            </a:extLst>
          </p:cNvPr>
          <p:cNvSpPr txBox="1">
            <a:spLocks noGrp="1" noChangeArrowheads="1"/>
          </p:cNvSpPr>
          <p:nvPr>
            <p:ph idx="1"/>
          </p:nvPr>
        </p:nvSpPr>
        <p:spPr>
          <a:xfrm>
            <a:off x="1191600" y="2274277"/>
            <a:ext cx="10214954" cy="4736400"/>
          </a:xfrm>
        </p:spPr>
        <p:txBody>
          <a:bodyPr/>
          <a:lstStyle/>
          <a:p>
            <a:pPr indent="-457200">
              <a:lnSpc>
                <a:spcPct val="90000"/>
              </a:lnSpc>
              <a:buFont typeface="Wingdings" pitchFamily="2" charset="2"/>
              <a:buAutoNum type="arabicPeriod"/>
            </a:pPr>
            <a:r>
              <a:rPr lang="en-US" altLang="zh-CN" sz="2000" b="1" dirty="0">
                <a:solidFill>
                  <a:schemeClr val="accent2"/>
                </a:solidFill>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Service Disciplines</a:t>
            </a: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p>
          <a:p>
            <a:pPr marL="914400" lvl="1" indent="-457200">
              <a:lnSpc>
                <a:spcPct val="90000"/>
              </a:lnSpc>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First-come-first-served (FCFS), </a:t>
            </a:r>
          </a:p>
          <a:p>
            <a:pPr marL="914400" lvl="1" indent="-457200">
              <a:lnSpc>
                <a:spcPct val="90000"/>
              </a:lnSpc>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Processor sharing (PS),  </a:t>
            </a:r>
          </a:p>
          <a:p>
            <a:pPr marL="914400" lvl="1" indent="-457200">
              <a:lnSpc>
                <a:spcPct val="90000"/>
              </a:lnSpc>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Infinite servers (IS or delay centers), and </a:t>
            </a:r>
          </a:p>
          <a:p>
            <a:pPr marL="914400" lvl="1" indent="-457200">
              <a:lnSpc>
                <a:spcPct val="90000"/>
              </a:lnSpc>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Last-come-first-served-preemptive-resume (LCFS-PR</a:t>
            </a:r>
            <a:r>
              <a:rPr lang="en-US" altLang="zh-CN" sz="16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p>
          <a:p>
            <a:pPr indent="-457200">
              <a:lnSpc>
                <a:spcPct val="90000"/>
              </a:lnSpc>
              <a:buNone/>
            </a:pPr>
            <a:r>
              <a:rPr lang="en-US" altLang="zh-CN" sz="2000" b="1" dirty="0">
                <a:solidFill>
                  <a:schemeClr val="accent2"/>
                </a:solidFill>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2. Job Classes</a:t>
            </a: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The jobs  belong to a single class while awaiting or receiving service  at a service center, but may change classes and service centers according to fixed probabilities at the completion of a service request.</a:t>
            </a:r>
          </a:p>
          <a:p>
            <a:pPr indent="-457200">
              <a:lnSpc>
                <a:spcPct val="90000"/>
              </a:lnSpc>
              <a:buNone/>
            </a:pPr>
            <a:r>
              <a:rPr lang="en-US" altLang="zh-CN" sz="2000" b="1" dirty="0">
                <a:solidFill>
                  <a:schemeClr val="accent2"/>
                </a:solidFill>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3. Service Time Distributions</a:t>
            </a: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p>
          <a:p>
            <a:pPr marL="914400" lvl="1" indent="-457200">
              <a:lnSpc>
                <a:spcPct val="90000"/>
              </a:lnSpc>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At FCFS service centers, the service time distributions must be identical and exponential for all classes of  jobs.</a:t>
            </a:r>
          </a:p>
          <a:p>
            <a:pPr marL="914400" lvl="1" indent="-381000">
              <a:lnSpc>
                <a:spcPct val="90000"/>
              </a:lnSpc>
              <a:buFont typeface="Lato" panose="020F0502020204030203" pitchFamily="34" charset="77"/>
              <a:buChar char="○"/>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At other service centers, where the service times should have  probability distributions with rational Laplace transforms;</a:t>
            </a:r>
          </a:p>
          <a:p>
            <a:pPr marL="914400" lvl="1" indent="-381000">
              <a:lnSpc>
                <a:spcPct val="90000"/>
              </a:lnSpc>
              <a:buFont typeface="Lato" panose="020F0502020204030203" pitchFamily="34" charset="77"/>
              <a:buChar char="○"/>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Different classes of jobs may have different distributions. </a:t>
            </a:r>
          </a:p>
        </p:txBody>
      </p:sp>
      <p:grpSp>
        <p:nvGrpSpPr>
          <p:cNvPr id="25603" name="Group 4">
            <a:extLst>
              <a:ext uri="{FF2B5EF4-FFF2-40B4-BE49-F238E27FC236}">
                <a16:creationId xmlns:a16="http://schemas.microsoft.com/office/drawing/2014/main" id="{5BC8F8DD-5E7A-4449-9DF7-376E0B1371E8}"/>
              </a:ext>
            </a:extLst>
          </p:cNvPr>
          <p:cNvGrpSpPr>
            <a:grpSpLocks/>
          </p:cNvGrpSpPr>
          <p:nvPr/>
        </p:nvGrpSpPr>
        <p:grpSpPr bwMode="auto">
          <a:xfrm>
            <a:off x="5619508" y="1547446"/>
            <a:ext cx="6572492" cy="1856154"/>
            <a:chOff x="384" y="880"/>
            <a:chExt cx="4983" cy="1424"/>
          </a:xfrm>
        </p:grpSpPr>
        <p:pic>
          <p:nvPicPr>
            <p:cNvPr id="25609" name="Picture 5" descr="F:\perf\fignew\png\fig32_06-1.png">
              <a:extLst>
                <a:ext uri="{FF2B5EF4-FFF2-40B4-BE49-F238E27FC236}">
                  <a16:creationId xmlns:a16="http://schemas.microsoft.com/office/drawing/2014/main" id="{D638C451-1A02-8C4C-822D-3965A576D0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 y="880"/>
              <a:ext cx="4983" cy="1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0" name="Line 6">
              <a:extLst>
                <a:ext uri="{FF2B5EF4-FFF2-40B4-BE49-F238E27FC236}">
                  <a16:creationId xmlns:a16="http://schemas.microsoft.com/office/drawing/2014/main" id="{EA1F2ADC-A49B-8B4E-8427-2D3574BD1F30}"/>
                </a:ext>
              </a:extLst>
            </p:cNvPr>
            <p:cNvSpPr>
              <a:spLocks noChangeShapeType="1"/>
            </p:cNvSpPr>
            <p:nvPr/>
          </p:nvSpPr>
          <p:spPr bwMode="auto">
            <a:xfrm>
              <a:off x="658" y="1664"/>
              <a:ext cx="33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6455844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044668EE-F818-B246-8879-05553805D81A}"/>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BCMP Networks(Cont)</a:t>
            </a:r>
          </a:p>
        </p:txBody>
      </p:sp>
      <p:sp>
        <p:nvSpPr>
          <p:cNvPr id="31746" name="Rectangle 3">
            <a:extLst>
              <a:ext uri="{FF2B5EF4-FFF2-40B4-BE49-F238E27FC236}">
                <a16:creationId xmlns:a16="http://schemas.microsoft.com/office/drawing/2014/main" id="{5E46B316-FA77-5440-BD2D-62CAA1FB63E3}"/>
              </a:ext>
            </a:extLst>
          </p:cNvPr>
          <p:cNvSpPr txBox="1">
            <a:spLocks noGrp="1" noChangeArrowheads="1"/>
          </p:cNvSpPr>
          <p:nvPr>
            <p:ph idx="1"/>
          </p:nvPr>
        </p:nvSpPr>
        <p:spPr/>
        <p:txBody>
          <a:bodyPr/>
          <a:lstStyle/>
          <a:p>
            <a:pPr>
              <a:lnSpc>
                <a:spcPct val="90000"/>
              </a:lnSpc>
              <a:buNone/>
            </a:pPr>
            <a:r>
              <a:rPr lang="en-US" altLang="zh-CN" sz="2400" b="1" dirty="0">
                <a:solidFill>
                  <a:schemeClr val="accent2"/>
                </a:solidFill>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4. State Dependent Service</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p>
          <a:p>
            <a:pPr marL="914400" lvl="1" indent="-381000">
              <a:lnSpc>
                <a:spcPct val="90000"/>
              </a:lnSpc>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The service time at a  FCFS service center can depend only on the total queue length of the center. </a:t>
            </a:r>
          </a:p>
          <a:p>
            <a:pPr marL="914400" lvl="1" indent="-381000">
              <a:lnSpc>
                <a:spcPct val="90000"/>
              </a:lnSpc>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The service  time for a class at PS, LCFS-PR, and IS center can also depend on the  queue length for that class, but not on the queue length of other classes. </a:t>
            </a:r>
          </a:p>
          <a:p>
            <a:pPr marL="914400" lvl="1" indent="-381000">
              <a:lnSpc>
                <a:spcPct val="90000"/>
              </a:lnSpc>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Moreover,  the overall service rate of a subnetwork can depend on the total number of jobs in the subnetwork</a:t>
            </a:r>
            <a:endParaRPr lang="en-US" altLang="zh-CN" sz="1800" b="1" dirty="0">
              <a:solidFill>
                <a:schemeClr val="accent2"/>
              </a:solidFill>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pPr>
              <a:buNone/>
            </a:pPr>
            <a:r>
              <a:rPr lang="en-US" altLang="zh-CN" sz="2400" b="1" dirty="0">
                <a:solidFill>
                  <a:schemeClr val="accent2"/>
                </a:solidFill>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5. Arrival Processes</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p>
          <a:p>
            <a:pPr marL="914400" lvl="1" indent="-381000">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In open networks,  the time between successive arrivals of a class should be exponentially distributed. </a:t>
            </a:r>
          </a:p>
          <a:p>
            <a:pPr marL="914400" lvl="1" indent="-381000">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No bulk arrivals are permitted. </a:t>
            </a:r>
          </a:p>
          <a:p>
            <a:pPr marL="914400" lvl="1" indent="-381000">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The arrival rates may be state dependent. </a:t>
            </a:r>
          </a:p>
          <a:p>
            <a:pPr marL="914400" lvl="1" indent="-381000">
              <a:buFont typeface="Lato" panose="020F0502020204030203" pitchFamily="34" charset="77"/>
              <a:buChar char="○"/>
            </a:pP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 network may be open with respect to some classes of jobs  and closed with respect to other classes of jobs.</a:t>
            </a:r>
            <a:r>
              <a:rPr lang="en-US" altLang="zh-CN"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t>
            </a:r>
          </a:p>
        </p:txBody>
      </p:sp>
    </p:spTree>
    <p:extLst>
      <p:ext uri="{BB962C8B-B14F-4D97-AF65-F5344CB8AC3E}">
        <p14:creationId xmlns:p14="http://schemas.microsoft.com/office/powerpoint/2010/main" val="102672884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3" name="Google Shape;113;p15"/>
          <p:cNvSpPr txBox="1">
            <a:spLocks noGrp="1"/>
          </p:cNvSpPr>
          <p:nvPr>
            <p:ph type="sldNum" idx="12"/>
          </p:nvPr>
        </p:nvSpPr>
        <p:spPr>
          <a:xfrm>
            <a:off x="1523875" y="6440375"/>
            <a:ext cx="9144000" cy="417900"/>
          </a:xfrm>
          <a:prstGeom prst="rect">
            <a:avLst/>
          </a:prstGeom>
        </p:spPr>
        <p:txBody>
          <a:bodyPr spcFirstLastPara="1" wrap="square" lIns="91425" tIns="91425" rIns="91425" bIns="91425" anchor="t" anchorCtr="0">
            <a:noAutofit/>
          </a:bodyPr>
          <a:lstStyle/>
          <a:p>
            <a:fld id="{00000000-1234-1234-1234-123412341234}" type="slidenum">
              <a:rPr lang="en"/>
              <a:pPr/>
              <a:t>5</a:t>
            </a:fld>
            <a:endParaRPr/>
          </a:p>
        </p:txBody>
      </p:sp>
      <p:sp>
        <p:nvSpPr>
          <p:cNvPr id="3" name="Title 2">
            <a:extLst>
              <a:ext uri="{FF2B5EF4-FFF2-40B4-BE49-F238E27FC236}">
                <a16:creationId xmlns:a16="http://schemas.microsoft.com/office/drawing/2014/main" id="{68ADF0EE-21DA-ED4D-A76A-B056469F12C3}"/>
              </a:ext>
            </a:extLst>
          </p:cNvPr>
          <p:cNvSpPr>
            <a:spLocks noGrp="1"/>
          </p:cNvSpPr>
          <p:nvPr>
            <p:ph type="ctrTitle"/>
          </p:nvPr>
        </p:nvSpPr>
        <p:spPr/>
        <p:txBody>
          <a:bodyPr/>
          <a:lstStyle/>
          <a:p>
            <a:r>
              <a:rPr lang="en-US" dirty="0"/>
              <a:t>Terminology</a:t>
            </a:r>
          </a:p>
        </p:txBody>
      </p:sp>
      <p:sp>
        <p:nvSpPr>
          <p:cNvPr id="5" name="Subtitle 4">
            <a:extLst>
              <a:ext uri="{FF2B5EF4-FFF2-40B4-BE49-F238E27FC236}">
                <a16:creationId xmlns:a16="http://schemas.microsoft.com/office/drawing/2014/main" id="{FDBA82CD-9F20-E045-86D6-A0C2CEF96154}"/>
              </a:ext>
            </a:extLst>
          </p:cNvPr>
          <p:cNvSpPr>
            <a:spLocks noGrp="1"/>
          </p:cNvSpPr>
          <p:nvPr>
            <p:ph type="subTitle" idx="1"/>
          </p:nvPr>
        </p:nvSpPr>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28A81-CA26-7444-96A1-BBE7FBE21091}"/>
              </a:ext>
            </a:extLst>
          </p:cNvPr>
          <p:cNvSpPr>
            <a:spLocks noGrp="1"/>
          </p:cNvSpPr>
          <p:nvPr>
            <p:ph type="title"/>
          </p:nvPr>
        </p:nvSpPr>
        <p:spPr/>
        <p:txBody>
          <a:bodyPr/>
          <a:lstStyle/>
          <a:p>
            <a:r>
              <a:rPr lang="en-US" dirty="0"/>
              <a:t>Example of QN</a:t>
            </a:r>
          </a:p>
        </p:txBody>
      </p:sp>
      <p:sp>
        <p:nvSpPr>
          <p:cNvPr id="3" name="Content Placeholder 2">
            <a:extLst>
              <a:ext uri="{FF2B5EF4-FFF2-40B4-BE49-F238E27FC236}">
                <a16:creationId xmlns:a16="http://schemas.microsoft.com/office/drawing/2014/main" id="{5B56961B-93D0-674C-B211-5E30A74F93CF}"/>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95AEC8EF-6D5E-A24E-86FA-ECA74E046190}"/>
              </a:ext>
            </a:extLst>
          </p:cNvPr>
          <p:cNvSpPr>
            <a:spLocks noGrp="1"/>
          </p:cNvSpPr>
          <p:nvPr>
            <p:ph type="sldNum" idx="12"/>
          </p:nvPr>
        </p:nvSpPr>
        <p:spPr/>
        <p:txBody>
          <a:bodyPr/>
          <a:lstStyle/>
          <a:p>
            <a:fld id="{00000000-1234-1234-1234-123412341234}" type="slidenum">
              <a:rPr lang="en" smtClean="0"/>
              <a:pPr/>
              <a:t>50</a:t>
            </a:fld>
            <a:endParaRPr lang="en"/>
          </a:p>
        </p:txBody>
      </p:sp>
    </p:spTree>
    <p:extLst>
      <p:ext uri="{BB962C8B-B14F-4D97-AF65-F5344CB8AC3E}">
        <p14:creationId xmlns:p14="http://schemas.microsoft.com/office/powerpoint/2010/main" val="1177667937"/>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a:extLst>
              <a:ext uri="{FF2B5EF4-FFF2-40B4-BE49-F238E27FC236}">
                <a16:creationId xmlns:a16="http://schemas.microsoft.com/office/drawing/2014/main" id="{6E350D1F-C2F6-B542-8A36-9E6D8B1D788F}"/>
              </a:ext>
            </a:extLst>
          </p:cNvPr>
          <p:cNvSpPr txBox="1">
            <a:spLocks noGrp="1" noChangeArrowheads="1"/>
          </p:cNvSpPr>
          <p:nvPr>
            <p:ph type="title"/>
          </p:nvPr>
        </p:nvSpPr>
        <p:spPr>
          <a:noFill/>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Summary</a:t>
            </a:r>
          </a:p>
        </p:txBody>
      </p:sp>
      <p:sp>
        <p:nvSpPr>
          <p:cNvPr id="46083" name="Rectangle 4">
            <a:extLst>
              <a:ext uri="{FF2B5EF4-FFF2-40B4-BE49-F238E27FC236}">
                <a16:creationId xmlns:a16="http://schemas.microsoft.com/office/drawing/2014/main" id="{6BCD98FF-E7EC-FE41-8083-663B8011CEF4}"/>
              </a:ext>
            </a:extLst>
          </p:cNvPr>
          <p:cNvSpPr txBox="1">
            <a:spLocks noGrp="1" noChangeArrowheads="1"/>
          </p:cNvSpPr>
          <p:nvPr>
            <p:ph idx="1"/>
          </p:nvPr>
        </p:nvSpPr>
        <p:spPr>
          <a:xfrm>
            <a:off x="1903414" y="4333876"/>
            <a:ext cx="8307387" cy="2066925"/>
          </a:xfrm>
        </p:spPr>
        <p:txBody>
          <a:bodyPr/>
          <a:lstStyle/>
          <a:p>
            <a:pPr>
              <a:lnSpc>
                <a:spcPct val="90000"/>
              </a:lnSpc>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Product form networks: Any network in which the system state probability is a product of device state probabilities</a:t>
            </a:r>
          </a:p>
          <a:p>
            <a:pPr>
              <a:lnSpc>
                <a:spcPct val="90000"/>
              </a:lnSpc>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Jackson: Network of M/M/</a:t>
            </a:r>
            <a:r>
              <a:rPr lang="en-US" altLang="zh-CN" sz="2400" dirty="0">
                <a:solidFill>
                  <a:schemeClr val="accent1"/>
                </a:solidFill>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m</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queues</a:t>
            </a:r>
          </a:p>
          <a:p>
            <a:pPr>
              <a:lnSpc>
                <a:spcPct val="90000"/>
              </a:lnSpc>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BCMP: More general conditions</a:t>
            </a:r>
          </a:p>
          <a:p>
            <a:pPr>
              <a:lnSpc>
                <a:spcPct val="90000"/>
              </a:lnSpc>
            </a:pP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Denning and </a:t>
            </a:r>
            <a:r>
              <a:rPr lang="en-US" altLang="zh-CN" sz="2400" dirty="0" err="1">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Buzen</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Even more general conditions</a:t>
            </a:r>
          </a:p>
        </p:txBody>
      </p:sp>
      <p:grpSp>
        <p:nvGrpSpPr>
          <p:cNvPr id="46084" name="Group 12">
            <a:extLst>
              <a:ext uri="{FF2B5EF4-FFF2-40B4-BE49-F238E27FC236}">
                <a16:creationId xmlns:a16="http://schemas.microsoft.com/office/drawing/2014/main" id="{24EB6C11-17E0-9B47-ADA8-C6ECF89241F7}"/>
              </a:ext>
            </a:extLst>
          </p:cNvPr>
          <p:cNvGrpSpPr>
            <a:grpSpLocks/>
          </p:cNvGrpSpPr>
          <p:nvPr/>
        </p:nvGrpSpPr>
        <p:grpSpPr bwMode="auto">
          <a:xfrm>
            <a:off x="3733800" y="1143000"/>
            <a:ext cx="5105400" cy="2895600"/>
            <a:chOff x="2016" y="720"/>
            <a:chExt cx="3216" cy="1824"/>
          </a:xfrm>
        </p:grpSpPr>
        <p:sp>
          <p:nvSpPr>
            <p:cNvPr id="46085" name="Oval 5">
              <a:extLst>
                <a:ext uri="{FF2B5EF4-FFF2-40B4-BE49-F238E27FC236}">
                  <a16:creationId xmlns:a16="http://schemas.microsoft.com/office/drawing/2014/main" id="{F544994E-0AC3-B744-9C9F-F8ABCF214308}"/>
                </a:ext>
              </a:extLst>
            </p:cNvPr>
            <p:cNvSpPr>
              <a:spLocks noChangeAspect="1" noChangeArrowheads="1"/>
            </p:cNvSpPr>
            <p:nvPr/>
          </p:nvSpPr>
          <p:spPr bwMode="auto">
            <a:xfrm>
              <a:off x="3251" y="1872"/>
              <a:ext cx="746" cy="273"/>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en-US"/>
                <a:t>Jackson</a:t>
              </a:r>
            </a:p>
          </p:txBody>
        </p:sp>
        <p:sp>
          <p:nvSpPr>
            <p:cNvPr id="46086" name="Oval 6">
              <a:extLst>
                <a:ext uri="{FF2B5EF4-FFF2-40B4-BE49-F238E27FC236}">
                  <a16:creationId xmlns:a16="http://schemas.microsoft.com/office/drawing/2014/main" id="{5B89A914-2B61-7140-92DE-FF6673E4C3B1}"/>
                </a:ext>
              </a:extLst>
            </p:cNvPr>
            <p:cNvSpPr>
              <a:spLocks noChangeArrowheads="1"/>
            </p:cNvSpPr>
            <p:nvPr/>
          </p:nvSpPr>
          <p:spPr bwMode="auto">
            <a:xfrm>
              <a:off x="2724" y="1440"/>
              <a:ext cx="1800" cy="908"/>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6087" name="Oval 7">
              <a:extLst>
                <a:ext uri="{FF2B5EF4-FFF2-40B4-BE49-F238E27FC236}">
                  <a16:creationId xmlns:a16="http://schemas.microsoft.com/office/drawing/2014/main" id="{222C5DBC-5C10-2944-B03B-D24BD9FF47E4}"/>
                </a:ext>
              </a:extLst>
            </p:cNvPr>
            <p:cNvSpPr>
              <a:spLocks noChangeArrowheads="1"/>
            </p:cNvSpPr>
            <p:nvPr/>
          </p:nvSpPr>
          <p:spPr bwMode="auto">
            <a:xfrm>
              <a:off x="2400" y="1152"/>
              <a:ext cx="2448" cy="1296"/>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6088" name="Text Box 8">
              <a:extLst>
                <a:ext uri="{FF2B5EF4-FFF2-40B4-BE49-F238E27FC236}">
                  <a16:creationId xmlns:a16="http://schemas.microsoft.com/office/drawing/2014/main" id="{18EB1323-FC54-5948-99B9-CEA5AD558189}"/>
                </a:ext>
              </a:extLst>
            </p:cNvPr>
            <p:cNvSpPr txBox="1">
              <a:spLocks noChangeArrowheads="1"/>
            </p:cNvSpPr>
            <p:nvPr/>
          </p:nvSpPr>
          <p:spPr bwMode="auto">
            <a:xfrm>
              <a:off x="3299" y="1488"/>
              <a:ext cx="44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BCMP</a:t>
              </a:r>
            </a:p>
          </p:txBody>
        </p:sp>
        <p:sp>
          <p:nvSpPr>
            <p:cNvPr id="46089" name="Text Box 9">
              <a:extLst>
                <a:ext uri="{FF2B5EF4-FFF2-40B4-BE49-F238E27FC236}">
                  <a16:creationId xmlns:a16="http://schemas.microsoft.com/office/drawing/2014/main" id="{D2F5142B-4669-1246-B9C2-96598222DC82}"/>
                </a:ext>
              </a:extLst>
            </p:cNvPr>
            <p:cNvSpPr txBox="1">
              <a:spLocks noChangeArrowheads="1"/>
            </p:cNvSpPr>
            <p:nvPr/>
          </p:nvSpPr>
          <p:spPr bwMode="auto">
            <a:xfrm>
              <a:off x="3433" y="1152"/>
              <a:ext cx="274"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DB</a:t>
              </a:r>
            </a:p>
          </p:txBody>
        </p:sp>
        <p:sp>
          <p:nvSpPr>
            <p:cNvPr id="46090" name="Oval 10">
              <a:extLst>
                <a:ext uri="{FF2B5EF4-FFF2-40B4-BE49-F238E27FC236}">
                  <a16:creationId xmlns:a16="http://schemas.microsoft.com/office/drawing/2014/main" id="{5A450143-8D23-264A-BE3A-333F76C65FCC}"/>
                </a:ext>
              </a:extLst>
            </p:cNvPr>
            <p:cNvSpPr>
              <a:spLocks noChangeArrowheads="1"/>
            </p:cNvSpPr>
            <p:nvPr/>
          </p:nvSpPr>
          <p:spPr bwMode="auto">
            <a:xfrm>
              <a:off x="2016" y="720"/>
              <a:ext cx="3216" cy="1824"/>
            </a:xfrm>
            <a:prstGeom prst="ellipse">
              <a:avLst/>
            </a:pr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46091" name="Text Box 11">
              <a:extLst>
                <a:ext uri="{FF2B5EF4-FFF2-40B4-BE49-F238E27FC236}">
                  <a16:creationId xmlns:a16="http://schemas.microsoft.com/office/drawing/2014/main" id="{AEAAF6D2-7F7B-BF4A-A597-91CA4A51FC89}"/>
                </a:ext>
              </a:extLst>
            </p:cNvPr>
            <p:cNvSpPr txBox="1">
              <a:spLocks noChangeArrowheads="1"/>
            </p:cNvSpPr>
            <p:nvPr/>
          </p:nvSpPr>
          <p:spPr bwMode="auto">
            <a:xfrm>
              <a:off x="2638" y="864"/>
              <a:ext cx="130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r>
                <a:rPr lang="en-US" altLang="en-US"/>
                <a:t>Product Form Networks</a:t>
              </a:r>
            </a:p>
          </p:txBody>
        </p:sp>
      </p:grpSp>
    </p:spTree>
    <p:extLst>
      <p:ext uri="{BB962C8B-B14F-4D97-AF65-F5344CB8AC3E}">
        <p14:creationId xmlns:p14="http://schemas.microsoft.com/office/powerpoint/2010/main" val="3472966839"/>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1"/>
          <p:cNvSpPr txBox="1">
            <a:spLocks noGrp="1"/>
          </p:cNvSpPr>
          <p:nvPr>
            <p:ph type="title"/>
          </p:nvPr>
        </p:nvSpPr>
        <p:spPr>
          <a:xfrm>
            <a:off x="1443339" y="840430"/>
            <a:ext cx="4537736" cy="874500"/>
          </a:xfrm>
          <a:prstGeom prst="rect">
            <a:avLst/>
          </a:prstGeom>
        </p:spPr>
        <p:txBody>
          <a:bodyPr spcFirstLastPara="1" wrap="square" lIns="91425" tIns="91425" rIns="91425" bIns="91425" anchor="b" anchorCtr="0">
            <a:noAutofit/>
          </a:bodyPr>
          <a:lstStyle/>
          <a:p>
            <a:r>
              <a:rPr lang="en" sz="2400" dirty="0"/>
              <a:t>Bonus </a:t>
            </a:r>
            <a:r>
              <a:rPr lang="en-US" sz="2400" dirty="0"/>
              <a:t>quiz</a:t>
            </a:r>
            <a:endParaRPr sz="2400" dirty="0"/>
          </a:p>
        </p:txBody>
      </p:sp>
      <p:sp>
        <p:nvSpPr>
          <p:cNvPr id="164" name="Google Shape;164;p21"/>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52</a:t>
            </a:fld>
            <a:endParaRPr/>
          </a:p>
        </p:txBody>
      </p:sp>
      <p:pic>
        <p:nvPicPr>
          <p:cNvPr id="5" name="Picture 4">
            <a:extLst>
              <a:ext uri="{FF2B5EF4-FFF2-40B4-BE49-F238E27FC236}">
                <a16:creationId xmlns:a16="http://schemas.microsoft.com/office/drawing/2014/main" id="{216E8058-43ED-374F-AB99-44EC204D4C2E}"/>
              </a:ext>
            </a:extLst>
          </p:cNvPr>
          <p:cNvPicPr>
            <a:picLocks noChangeAspect="1"/>
          </p:cNvPicPr>
          <p:nvPr/>
        </p:nvPicPr>
        <p:blipFill>
          <a:blip r:embed="rId3"/>
          <a:stretch>
            <a:fillRect/>
          </a:stretch>
        </p:blipFill>
        <p:spPr>
          <a:xfrm>
            <a:off x="7249458" y="134815"/>
            <a:ext cx="5510234" cy="6588369"/>
          </a:xfrm>
          <a:prstGeom prst="rect">
            <a:avLst/>
          </a:prstGeom>
        </p:spPr>
      </p:pic>
    </p:spTree>
    <p:extLst>
      <p:ext uri="{BB962C8B-B14F-4D97-AF65-F5344CB8AC3E}">
        <p14:creationId xmlns:p14="http://schemas.microsoft.com/office/powerpoint/2010/main" val="3946299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2417700" y="3550"/>
            <a:ext cx="3232500" cy="3125400"/>
          </a:xfrm>
          <a:prstGeom prst="rect">
            <a:avLst/>
          </a:prstGeom>
          <a:solidFill>
            <a:srgbClr val="7ECEFD"/>
          </a:solidFill>
          <a:ln>
            <a:noFill/>
          </a:ln>
        </p:spPr>
        <p:txBody>
          <a:bodyPr spcFirstLastPara="1" wrap="square" lIns="91425" tIns="91425" rIns="91425" bIns="91425" anchor="ctr" anchorCtr="0">
            <a:noAutofit/>
          </a:bodyPr>
          <a:lstStyle/>
          <a:p>
            <a:endParaRPr/>
          </a:p>
        </p:txBody>
      </p:sp>
      <p:sp>
        <p:nvSpPr>
          <p:cNvPr id="139" name="Google Shape;139;p18"/>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53</a:t>
            </a:fld>
            <a:endParaRPr/>
          </a:p>
        </p:txBody>
      </p:sp>
      <p:sp>
        <p:nvSpPr>
          <p:cNvPr id="132" name="Google Shape;132;p18"/>
          <p:cNvSpPr txBox="1">
            <a:spLocks noGrp="1"/>
          </p:cNvSpPr>
          <p:nvPr>
            <p:ph type="ctrTitle" idx="4294967295"/>
          </p:nvPr>
        </p:nvSpPr>
        <p:spPr>
          <a:xfrm>
            <a:off x="0" y="3178175"/>
            <a:ext cx="6623050" cy="1546225"/>
          </a:xfrm>
          <a:prstGeom prst="rect">
            <a:avLst/>
          </a:prstGeom>
        </p:spPr>
        <p:txBody>
          <a:bodyPr spcFirstLastPara="1" wrap="square" lIns="91425" tIns="91425" rIns="91425" bIns="91425" anchor="b" anchorCtr="0">
            <a:noAutofit/>
          </a:bodyPr>
          <a:lstStyle/>
          <a:p>
            <a:r>
              <a:rPr lang="en" sz="4400" dirty="0">
                <a:solidFill>
                  <a:srgbClr val="FFFFFF"/>
                </a:solidFill>
              </a:rPr>
              <a:t>Next lecture: </a:t>
            </a:r>
            <a:endParaRPr sz="4400" dirty="0">
              <a:solidFill>
                <a:srgbClr val="FFFFFF"/>
              </a:solidFill>
            </a:endParaRPr>
          </a:p>
        </p:txBody>
      </p:sp>
      <p:sp>
        <p:nvSpPr>
          <p:cNvPr id="133" name="Google Shape;133;p18"/>
          <p:cNvSpPr txBox="1">
            <a:spLocks noGrp="1"/>
          </p:cNvSpPr>
          <p:nvPr>
            <p:ph type="subTitle" idx="4294967295"/>
          </p:nvPr>
        </p:nvSpPr>
        <p:spPr>
          <a:xfrm>
            <a:off x="0" y="4929188"/>
            <a:ext cx="6623050" cy="1047750"/>
          </a:xfrm>
          <a:prstGeom prst="rect">
            <a:avLst/>
          </a:prstGeom>
        </p:spPr>
        <p:txBody>
          <a:bodyPr spcFirstLastPara="1" wrap="square" lIns="91425" tIns="91425" rIns="91425" bIns="91425" anchor="t" anchorCtr="0">
            <a:noAutofit/>
          </a:bodyPr>
          <a:lstStyle/>
          <a:p>
            <a:pPr marL="0" indent="0">
              <a:buNone/>
            </a:pPr>
            <a:endParaRPr sz="4800" dirty="0">
              <a:solidFill>
                <a:schemeClr val="lt1"/>
              </a:solidFill>
            </a:endParaRPr>
          </a:p>
        </p:txBody>
      </p:sp>
      <p:grpSp>
        <p:nvGrpSpPr>
          <p:cNvPr id="134" name="Google Shape;134;p18"/>
          <p:cNvGrpSpPr/>
          <p:nvPr/>
        </p:nvGrpSpPr>
        <p:grpSpPr>
          <a:xfrm>
            <a:off x="2916061" y="448355"/>
            <a:ext cx="2235784" cy="2235777"/>
            <a:chOff x="570875" y="4322250"/>
            <a:chExt cx="443300" cy="443325"/>
          </a:xfrm>
        </p:grpSpPr>
        <p:sp>
          <p:nvSpPr>
            <p:cNvPr id="135" name="Google Shape;135;p1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6" name="Google Shape;136;p1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7" name="Google Shape;137;p1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138" name="Google Shape;138;p1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4579632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40" name="Google Shape;340;p35"/>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54</a:t>
            </a:fld>
            <a:endParaRPr/>
          </a:p>
        </p:txBody>
      </p:sp>
      <p:sp>
        <p:nvSpPr>
          <p:cNvPr id="337" name="Google Shape;337;p35"/>
          <p:cNvSpPr txBox="1">
            <a:spLocks noGrp="1"/>
          </p:cNvSpPr>
          <p:nvPr>
            <p:ph type="ctrTitle" idx="4294967295"/>
          </p:nvPr>
        </p:nvSpPr>
        <p:spPr>
          <a:xfrm>
            <a:off x="82062" y="944928"/>
            <a:ext cx="5561013" cy="1546225"/>
          </a:xfrm>
          <a:prstGeom prst="rect">
            <a:avLst/>
          </a:prstGeom>
        </p:spPr>
        <p:txBody>
          <a:bodyPr spcFirstLastPara="1" wrap="square" lIns="91425" tIns="91425" rIns="91425" bIns="91425" anchor="b" anchorCtr="0">
            <a:noAutofit/>
          </a:bodyPr>
          <a:lstStyle/>
          <a:p>
            <a:r>
              <a:rPr lang="en" sz="6000" dirty="0">
                <a:solidFill>
                  <a:srgbClr val="7ECEFD"/>
                </a:solidFill>
              </a:rPr>
              <a:t>Thanks!</a:t>
            </a:r>
            <a:endParaRPr sz="6000" dirty="0">
              <a:solidFill>
                <a:srgbClr val="7ECEFD"/>
              </a:solidFill>
            </a:endParaRPr>
          </a:p>
        </p:txBody>
      </p:sp>
      <p:sp>
        <p:nvSpPr>
          <p:cNvPr id="338" name="Google Shape;338;p35"/>
          <p:cNvSpPr txBox="1">
            <a:spLocks noGrp="1"/>
          </p:cNvSpPr>
          <p:nvPr>
            <p:ph type="subTitle" idx="4294967295"/>
          </p:nvPr>
        </p:nvSpPr>
        <p:spPr>
          <a:xfrm>
            <a:off x="0" y="2338388"/>
            <a:ext cx="5561013" cy="1047750"/>
          </a:xfrm>
          <a:prstGeom prst="rect">
            <a:avLst/>
          </a:prstGeom>
        </p:spPr>
        <p:txBody>
          <a:bodyPr spcFirstLastPara="1" wrap="square" lIns="91425" tIns="91425" rIns="91425" bIns="91425" anchor="t" anchorCtr="0">
            <a:noAutofit/>
          </a:bodyPr>
          <a:lstStyle/>
          <a:p>
            <a:pPr marL="0" indent="0">
              <a:buNone/>
            </a:pPr>
            <a:r>
              <a:rPr lang="en" sz="4800" b="1">
                <a:solidFill>
                  <a:srgbClr val="FFFFFF"/>
                </a:solidFill>
              </a:rPr>
              <a:t>Any questions?</a:t>
            </a:r>
            <a:endParaRPr sz="4800" b="1">
              <a:solidFill>
                <a:srgbClr val="FFFFFF"/>
              </a:solidFill>
            </a:endParaRPr>
          </a:p>
        </p:txBody>
      </p:sp>
      <p:sp>
        <p:nvSpPr>
          <p:cNvPr id="339" name="Google Shape;339;p35"/>
          <p:cNvSpPr txBox="1">
            <a:spLocks noGrp="1"/>
          </p:cNvSpPr>
          <p:nvPr>
            <p:ph type="body" idx="4294967295"/>
          </p:nvPr>
        </p:nvSpPr>
        <p:spPr>
          <a:xfrm>
            <a:off x="2247900" y="3703527"/>
            <a:ext cx="5561013" cy="2660650"/>
          </a:xfrm>
          <a:prstGeom prst="rect">
            <a:avLst/>
          </a:prstGeom>
        </p:spPr>
        <p:txBody>
          <a:bodyPr spcFirstLastPara="1" wrap="square" lIns="91425" tIns="91425" rIns="91425" bIns="91425" anchor="t" anchorCtr="0">
            <a:noAutofit/>
          </a:bodyPr>
          <a:lstStyle/>
          <a:p>
            <a:pPr marL="0" indent="0">
              <a:buNone/>
            </a:pPr>
            <a:r>
              <a:rPr lang="en-US" sz="2400" dirty="0">
                <a:solidFill>
                  <a:srgbClr val="FFFFFF"/>
                </a:solidFill>
                <a:hlinkClick r:id="rId3"/>
              </a:rPr>
              <a:t>y.chen-10@tudelf.nl</a:t>
            </a:r>
            <a:endParaRPr lang="en-US" sz="2400" dirty="0">
              <a:solidFill>
                <a:srgbClr val="FFFFFF"/>
              </a:solidFill>
            </a:endParaRPr>
          </a:p>
          <a:p>
            <a:pPr marL="0" indent="0">
              <a:buNone/>
            </a:pPr>
            <a:r>
              <a:rPr lang="en-US" sz="2400" dirty="0" err="1">
                <a:solidFill>
                  <a:srgbClr val="FFFFFF"/>
                </a:solidFill>
              </a:rPr>
              <a:t>lydiaychen@ieee.org</a:t>
            </a:r>
            <a:endParaRPr lang="en-US" sz="2400" dirty="0">
              <a:solidFill>
                <a:srgbClr val="FFFFFF"/>
              </a:solidFill>
            </a:endParaRPr>
          </a:p>
        </p:txBody>
      </p:sp>
    </p:spTree>
    <p:extLst>
      <p:ext uri="{BB962C8B-B14F-4D97-AF65-F5344CB8AC3E}">
        <p14:creationId xmlns:p14="http://schemas.microsoft.com/office/powerpoint/2010/main" val="1214954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a:extLst>
              <a:ext uri="{FF2B5EF4-FFF2-40B4-BE49-F238E27FC236}">
                <a16:creationId xmlns:a16="http://schemas.microsoft.com/office/drawing/2014/main" id="{37F5250C-DF14-E44F-ABF3-82A3D3F5060E}"/>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Results for M/M/1 Queue(</a:t>
            </a:r>
            <a:r>
              <a:rPr lang="en-US" altLang="zh-CN" dirty="0" err="1">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Cont</a:t>
            </a: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a:t>
            </a:r>
          </a:p>
        </p:txBody>
      </p:sp>
      <p:sp>
        <p:nvSpPr>
          <p:cNvPr id="19458" name="Rectangle 3">
            <a:extLst>
              <a:ext uri="{FF2B5EF4-FFF2-40B4-BE49-F238E27FC236}">
                <a16:creationId xmlns:a16="http://schemas.microsoft.com/office/drawing/2014/main" id="{F3DB0ACE-C232-B348-B9E9-185FF6FD0CC9}"/>
              </a:ext>
            </a:extLst>
          </p:cNvPr>
          <p:cNvSpPr txBox="1">
            <a:spLocks noGrp="1" noChangeArrowheads="1"/>
          </p:cNvSpPr>
          <p:nvPr>
            <p:ph idx="1"/>
          </p:nvPr>
        </p:nvSpPr>
        <p:spPr>
          <a:xfrm>
            <a:off x="1191599" y="1831450"/>
            <a:ext cx="10066013" cy="4736400"/>
          </a:xfrm>
        </p:spPr>
        <p:txBody>
          <a:bodyPr/>
          <a:lstStyle/>
          <a:p>
            <a:r>
              <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Mean number of jobs in the queue:</a:t>
            </a:r>
            <a:br>
              <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br>
            <a:endPar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endPar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endParaRPr>
          </a:p>
          <a:p>
            <a:r>
              <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Idle </a:t>
            </a:r>
            <a:r>
              <a:rPr lang="en-US" altLang="zh-CN" dirty="0">
                <a:latin typeface="Symbol" pitchFamily="2" charset="2"/>
                <a:ea typeface="宋体" panose="02010600030101010101" pitchFamily="2" charset="-122"/>
                <a:cs typeface="Lato" panose="020F0502020204030203" pitchFamily="34" charset="77"/>
                <a:sym typeface="Symbol" pitchFamily="2" charset="2"/>
              </a:rPr>
              <a:t></a:t>
            </a:r>
            <a:r>
              <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 there are no jobs in the system </a:t>
            </a:r>
          </a:p>
          <a:p>
            <a:r>
              <a:rPr lang="en-US" altLang="zh-CN" dirty="0">
                <a:latin typeface="Lato" panose="020F0502020204030203" pitchFamily="34" charset="77"/>
                <a:ea typeface="宋体" panose="02010600030101010101" pitchFamily="2" charset="-122"/>
                <a:cs typeface="Lato" panose="020F0502020204030203" pitchFamily="34" charset="77"/>
                <a:sym typeface="Lato" panose="020F0502020204030203" pitchFamily="34" charset="77"/>
              </a:rPr>
              <a:t>The time interval between two successive idle intervals   </a:t>
            </a:r>
          </a:p>
        </p:txBody>
      </p:sp>
      <p:pic>
        <p:nvPicPr>
          <p:cNvPr id="19459" name="Picture 4" descr="D:\perf\TP_tmp.png">
            <a:extLst>
              <a:ext uri="{FF2B5EF4-FFF2-40B4-BE49-F238E27FC236}">
                <a16:creationId xmlns:a16="http://schemas.microsoft.com/office/drawing/2014/main" id="{7EAC749D-B34A-384B-9D3B-C472AE41200C}"/>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2383600" y="2597150"/>
            <a:ext cx="6858000" cy="83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67429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1"/>
          </p:nvPr>
        </p:nvSpPr>
        <p:spPr/>
        <p:txBody>
          <a:bodyPr/>
          <a:lstStyle/>
          <a:p>
            <a:pPr>
              <a:defRPr/>
            </a:pPr>
            <a:fld id="{0A747A86-D8B7-447B-A3A5-116CA8292072}" type="slidenum">
              <a:rPr lang="en-US"/>
              <a:pPr>
                <a:defRPr/>
              </a:pPr>
              <a:t>56</a:t>
            </a:fld>
            <a:endParaRPr lang="en-US"/>
          </a:p>
        </p:txBody>
      </p:sp>
      <p:grpSp>
        <p:nvGrpSpPr>
          <p:cNvPr id="2" name="Group 1"/>
          <p:cNvGrpSpPr/>
          <p:nvPr/>
        </p:nvGrpSpPr>
        <p:grpSpPr>
          <a:xfrm>
            <a:off x="2226324" y="1738277"/>
            <a:ext cx="6622237" cy="2053453"/>
            <a:chOff x="202722" y="1132764"/>
            <a:chExt cx="7374061" cy="2561920"/>
          </a:xfrm>
        </p:grpSpPr>
        <p:sp>
          <p:nvSpPr>
            <p:cNvPr id="34" name="AutoShape 119"/>
            <p:cNvSpPr>
              <a:spLocks noChangeArrowheads="1"/>
            </p:cNvSpPr>
            <p:nvPr/>
          </p:nvSpPr>
          <p:spPr bwMode="auto">
            <a:xfrm rot="5400000" flipH="1" flipV="1">
              <a:off x="3232708" y="2143680"/>
              <a:ext cx="339179" cy="676380"/>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6" name="Group 5"/>
            <p:cNvGrpSpPr/>
            <p:nvPr/>
          </p:nvGrpSpPr>
          <p:grpSpPr>
            <a:xfrm>
              <a:off x="4788102" y="1132764"/>
              <a:ext cx="2759111" cy="908266"/>
              <a:chOff x="2017604" y="855023"/>
              <a:chExt cx="3137368" cy="1090473"/>
            </a:xfrm>
          </p:grpSpPr>
          <p:sp>
            <p:nvSpPr>
              <p:cNvPr id="41" name="Text Box 142"/>
              <p:cNvSpPr txBox="1">
                <a:spLocks noChangeArrowheads="1"/>
              </p:cNvSpPr>
              <p:nvPr/>
            </p:nvSpPr>
            <p:spPr bwMode="auto">
              <a:xfrm>
                <a:off x="3530580" y="1066053"/>
                <a:ext cx="1086733" cy="7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m=2</a:t>
                </a:r>
                <a:endParaRPr lang="en-US" b="0" baseline="-24000" dirty="0"/>
              </a:p>
            </p:txBody>
          </p:sp>
          <p:sp>
            <p:nvSpPr>
              <p:cNvPr id="26" name="Line 91"/>
              <p:cNvSpPr>
                <a:spLocks noChangeShapeType="1"/>
              </p:cNvSpPr>
              <p:nvPr/>
            </p:nvSpPr>
            <p:spPr bwMode="auto">
              <a:xfrm>
                <a:off x="2017604" y="915249"/>
                <a:ext cx="1392669"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92"/>
              <p:cNvSpPr>
                <a:spLocks noChangeShapeType="1"/>
              </p:cNvSpPr>
              <p:nvPr/>
            </p:nvSpPr>
            <p:spPr bwMode="auto">
              <a:xfrm flipH="1">
                <a:off x="3406733" y="898393"/>
                <a:ext cx="3948" cy="906764"/>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93"/>
              <p:cNvSpPr>
                <a:spLocks noChangeShapeType="1"/>
              </p:cNvSpPr>
              <p:nvPr/>
            </p:nvSpPr>
            <p:spPr bwMode="auto">
              <a:xfrm>
                <a:off x="2017604" y="1790446"/>
                <a:ext cx="1392669"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94"/>
              <p:cNvSpPr>
                <a:spLocks noChangeShapeType="1"/>
              </p:cNvSpPr>
              <p:nvPr/>
            </p:nvSpPr>
            <p:spPr bwMode="auto">
              <a:xfrm>
                <a:off x="3069211"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95"/>
              <p:cNvSpPr>
                <a:spLocks noChangeShapeType="1"/>
              </p:cNvSpPr>
              <p:nvPr/>
            </p:nvSpPr>
            <p:spPr bwMode="auto">
              <a:xfrm>
                <a:off x="2718676"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96"/>
              <p:cNvSpPr>
                <a:spLocks noChangeShapeType="1"/>
              </p:cNvSpPr>
              <p:nvPr/>
            </p:nvSpPr>
            <p:spPr bwMode="auto">
              <a:xfrm>
                <a:off x="2368140"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Oval 97"/>
              <p:cNvSpPr>
                <a:spLocks noChangeArrowheads="1"/>
              </p:cNvSpPr>
              <p:nvPr/>
            </p:nvSpPr>
            <p:spPr bwMode="auto">
              <a:xfrm>
                <a:off x="3412773" y="855023"/>
                <a:ext cx="1233531" cy="1090473"/>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33" name="Line 98"/>
              <p:cNvSpPr>
                <a:spLocks noChangeShapeType="1"/>
              </p:cNvSpPr>
              <p:nvPr/>
            </p:nvSpPr>
            <p:spPr bwMode="auto">
              <a:xfrm>
                <a:off x="4662673" y="1391319"/>
                <a:ext cx="492299" cy="443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 name="Rectangle 145" descr="Purple mesh"/>
              <p:cNvSpPr>
                <a:spLocks noChangeArrowheads="1"/>
              </p:cNvSpPr>
              <p:nvPr/>
            </p:nvSpPr>
            <p:spPr bwMode="auto">
              <a:xfrm rot="5400000">
                <a:off x="2289476" y="1335398"/>
                <a:ext cx="508714" cy="14146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6" name="Rectangle 174" descr="Purple mesh"/>
              <p:cNvSpPr>
                <a:spLocks noChangeArrowheads="1"/>
              </p:cNvSpPr>
              <p:nvPr/>
            </p:nvSpPr>
            <p:spPr bwMode="auto">
              <a:xfrm rot="5400000">
                <a:off x="2575542" y="1258959"/>
                <a:ext cx="660117" cy="14293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37" name="Rectangle 175" descr="Purple mesh"/>
              <p:cNvSpPr>
                <a:spLocks noChangeArrowheads="1"/>
              </p:cNvSpPr>
              <p:nvPr/>
            </p:nvSpPr>
            <p:spPr bwMode="auto">
              <a:xfrm rot="5400000">
                <a:off x="3093880" y="1412796"/>
                <a:ext cx="301293" cy="15472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grpSp>
          <p:nvGrpSpPr>
            <p:cNvPr id="5" name="Group 4"/>
            <p:cNvGrpSpPr/>
            <p:nvPr/>
          </p:nvGrpSpPr>
          <p:grpSpPr>
            <a:xfrm>
              <a:off x="202722" y="1651577"/>
              <a:ext cx="2578139" cy="1497549"/>
              <a:chOff x="-970986" y="2879875"/>
              <a:chExt cx="2578139" cy="1497549"/>
            </a:xfrm>
          </p:grpSpPr>
          <p:grpSp>
            <p:nvGrpSpPr>
              <p:cNvPr id="4" name="Group 3"/>
              <p:cNvGrpSpPr/>
              <p:nvPr/>
            </p:nvGrpSpPr>
            <p:grpSpPr>
              <a:xfrm>
                <a:off x="510221" y="3695551"/>
                <a:ext cx="906366" cy="650929"/>
                <a:chOff x="1069779" y="3818380"/>
                <a:chExt cx="906366" cy="650929"/>
              </a:xfrm>
            </p:grpSpPr>
            <p:cxnSp>
              <p:nvCxnSpPr>
                <p:cNvPr id="22" name="Straight Connector 21"/>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23" name="TextBox 22"/>
                <p:cNvSpPr txBox="1"/>
                <p:nvPr/>
              </p:nvSpPr>
              <p:spPr>
                <a:xfrm>
                  <a:off x="1416376" y="3910306"/>
                  <a:ext cx="559769" cy="338554"/>
                </a:xfrm>
                <a:prstGeom prst="rect">
                  <a:avLst/>
                </a:prstGeom>
                <a:noFill/>
              </p:spPr>
              <p:txBody>
                <a:bodyPr wrap="none" rtlCol="0">
                  <a:spAutoFit/>
                </a:bodyPr>
                <a:lstStyle/>
                <a:p>
                  <a:r>
                    <a:rPr lang="en-US" sz="1600" dirty="0"/>
                    <a:t>jobs</a:t>
                  </a:r>
                </a:p>
              </p:txBody>
            </p:sp>
            <p:sp>
              <p:nvSpPr>
                <p:cNvPr id="24" name="TextBox 23"/>
                <p:cNvSpPr txBox="1"/>
                <p:nvPr/>
              </p:nvSpPr>
              <p:spPr>
                <a:xfrm>
                  <a:off x="1453746" y="4130755"/>
                  <a:ext cx="502061" cy="338554"/>
                </a:xfrm>
                <a:prstGeom prst="rect">
                  <a:avLst/>
                </a:prstGeom>
                <a:noFill/>
              </p:spPr>
              <p:txBody>
                <a:bodyPr wrap="none" rtlCol="0">
                  <a:spAutoFit/>
                </a:bodyPr>
                <a:lstStyle/>
                <a:p>
                  <a:r>
                    <a:rPr lang="en-US" sz="1600" dirty="0"/>
                    <a:t>sec</a:t>
                  </a:r>
                  <a:endParaRPr lang="en-US" sz="1800" dirty="0"/>
                </a:p>
              </p:txBody>
            </p:sp>
            <p:sp>
              <p:nvSpPr>
                <p:cNvPr id="25" name="Text Box 142"/>
                <p:cNvSpPr txBox="1">
                  <a:spLocks noChangeArrowheads="1"/>
                </p:cNvSpPr>
                <p:nvPr/>
              </p:nvSpPr>
              <p:spPr bwMode="auto">
                <a:xfrm>
                  <a:off x="1069779" y="3818380"/>
                  <a:ext cx="4379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600" dirty="0">
                      <a:latin typeface="Symbol" panose="05050102010706020507" pitchFamily="18" charset="2"/>
                    </a:rPr>
                    <a:t>l</a:t>
                  </a:r>
                  <a:endParaRPr lang="en-US" sz="3200" b="0" baseline="-24000" dirty="0"/>
                </a:p>
              </p:txBody>
            </p:sp>
          </p:grpSp>
          <p:sp>
            <p:nvSpPr>
              <p:cNvPr id="3" name="TextBox 2"/>
              <p:cNvSpPr txBox="1"/>
              <p:nvPr/>
            </p:nvSpPr>
            <p:spPr>
              <a:xfrm>
                <a:off x="-970986" y="2879875"/>
                <a:ext cx="2578139" cy="1497549"/>
              </a:xfrm>
              <a:prstGeom prst="rect">
                <a:avLst/>
              </a:prstGeom>
              <a:noFill/>
            </p:spPr>
            <p:txBody>
              <a:bodyPr wrap="square" rtlCol="0">
                <a:spAutoFit/>
              </a:bodyPr>
              <a:lstStyle/>
              <a:p>
                <a:r>
                  <a:rPr lang="en-US" sz="2400" dirty="0"/>
                  <a:t>Poisson</a:t>
                </a:r>
              </a:p>
              <a:p>
                <a:r>
                  <a:rPr lang="en-US" sz="2400" dirty="0"/>
                  <a:t>process</a:t>
                </a:r>
              </a:p>
              <a:p>
                <a:r>
                  <a:rPr lang="en-US" sz="2400" dirty="0"/>
                  <a:t>with rate</a:t>
                </a:r>
              </a:p>
            </p:txBody>
          </p:sp>
        </p:grpSp>
        <p:grpSp>
          <p:nvGrpSpPr>
            <p:cNvPr id="43" name="Group 42"/>
            <p:cNvGrpSpPr/>
            <p:nvPr/>
          </p:nvGrpSpPr>
          <p:grpSpPr>
            <a:xfrm>
              <a:off x="4817672" y="2786418"/>
              <a:ext cx="2759111" cy="908266"/>
              <a:chOff x="2017604" y="855023"/>
              <a:chExt cx="3137368" cy="1090473"/>
            </a:xfrm>
          </p:grpSpPr>
          <p:sp>
            <p:nvSpPr>
              <p:cNvPr id="44" name="Text Box 142"/>
              <p:cNvSpPr txBox="1">
                <a:spLocks noChangeArrowheads="1"/>
              </p:cNvSpPr>
              <p:nvPr/>
            </p:nvSpPr>
            <p:spPr bwMode="auto">
              <a:xfrm>
                <a:off x="3530580" y="1066053"/>
                <a:ext cx="1086733" cy="7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m=1</a:t>
                </a:r>
                <a:endParaRPr lang="en-US" b="0" baseline="-24000" dirty="0"/>
              </a:p>
            </p:txBody>
          </p:sp>
          <p:sp>
            <p:nvSpPr>
              <p:cNvPr id="45" name="Line 91"/>
              <p:cNvSpPr>
                <a:spLocks noChangeShapeType="1"/>
              </p:cNvSpPr>
              <p:nvPr/>
            </p:nvSpPr>
            <p:spPr bwMode="auto">
              <a:xfrm>
                <a:off x="2017604" y="915249"/>
                <a:ext cx="1392669"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6" name="Line 92"/>
              <p:cNvSpPr>
                <a:spLocks noChangeShapeType="1"/>
              </p:cNvSpPr>
              <p:nvPr/>
            </p:nvSpPr>
            <p:spPr bwMode="auto">
              <a:xfrm flipH="1">
                <a:off x="3406733" y="898393"/>
                <a:ext cx="3948" cy="906764"/>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93"/>
              <p:cNvSpPr>
                <a:spLocks noChangeShapeType="1"/>
              </p:cNvSpPr>
              <p:nvPr/>
            </p:nvSpPr>
            <p:spPr bwMode="auto">
              <a:xfrm>
                <a:off x="2017604" y="1790446"/>
                <a:ext cx="1392669"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94"/>
              <p:cNvSpPr>
                <a:spLocks noChangeShapeType="1"/>
              </p:cNvSpPr>
              <p:nvPr/>
            </p:nvSpPr>
            <p:spPr bwMode="auto">
              <a:xfrm>
                <a:off x="3069211"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Line 95"/>
              <p:cNvSpPr>
                <a:spLocks noChangeShapeType="1"/>
              </p:cNvSpPr>
              <p:nvPr/>
            </p:nvSpPr>
            <p:spPr bwMode="auto">
              <a:xfrm>
                <a:off x="2718676"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 name="Line 96"/>
              <p:cNvSpPr>
                <a:spLocks noChangeShapeType="1"/>
              </p:cNvSpPr>
              <p:nvPr/>
            </p:nvSpPr>
            <p:spPr bwMode="auto">
              <a:xfrm>
                <a:off x="2368140"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 name="Oval 97"/>
              <p:cNvSpPr>
                <a:spLocks noChangeArrowheads="1"/>
              </p:cNvSpPr>
              <p:nvPr/>
            </p:nvSpPr>
            <p:spPr bwMode="auto">
              <a:xfrm>
                <a:off x="3412773" y="855023"/>
                <a:ext cx="1233531" cy="1090473"/>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52" name="Line 98"/>
              <p:cNvSpPr>
                <a:spLocks noChangeShapeType="1"/>
              </p:cNvSpPr>
              <p:nvPr/>
            </p:nvSpPr>
            <p:spPr bwMode="auto">
              <a:xfrm>
                <a:off x="4662673" y="1391319"/>
                <a:ext cx="492299" cy="443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3" name="Rectangle 145" descr="Purple mesh"/>
              <p:cNvSpPr>
                <a:spLocks noChangeArrowheads="1"/>
              </p:cNvSpPr>
              <p:nvPr/>
            </p:nvSpPr>
            <p:spPr bwMode="auto">
              <a:xfrm rot="5400000">
                <a:off x="2289476" y="1335398"/>
                <a:ext cx="508714" cy="14146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4" name="Rectangle 174" descr="Purple mesh"/>
              <p:cNvSpPr>
                <a:spLocks noChangeArrowheads="1"/>
              </p:cNvSpPr>
              <p:nvPr/>
            </p:nvSpPr>
            <p:spPr bwMode="auto">
              <a:xfrm rot="5400000">
                <a:off x="2575542" y="1258959"/>
                <a:ext cx="660117" cy="14293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55" name="Rectangle 175" descr="Purple mesh"/>
              <p:cNvSpPr>
                <a:spLocks noChangeArrowheads="1"/>
              </p:cNvSpPr>
              <p:nvPr/>
            </p:nvSpPr>
            <p:spPr bwMode="auto">
              <a:xfrm rot="5400000">
                <a:off x="3093880" y="1412796"/>
                <a:ext cx="301293" cy="15472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cxnSp>
          <p:nvCxnSpPr>
            <p:cNvPr id="8" name="Straight Arrow Connector 7"/>
            <p:cNvCxnSpPr/>
            <p:nvPr/>
          </p:nvCxnSpPr>
          <p:spPr bwMode="auto">
            <a:xfrm flipV="1">
              <a:off x="3821374" y="1610436"/>
              <a:ext cx="1078173" cy="682388"/>
            </a:xfrm>
            <a:prstGeom prst="straightConnector1">
              <a:avLst/>
            </a:prstGeom>
            <a:noFill/>
            <a:ln w="38100" cap="flat" cmpd="sng" algn="ctr">
              <a:solidFill>
                <a:schemeClr val="accent6">
                  <a:lumMod val="75000"/>
                </a:schemeClr>
              </a:solidFill>
              <a:prstDash val="solid"/>
              <a:round/>
              <a:headEnd type="none" w="med" len="med"/>
              <a:tailEnd type="triangle" w="lg" len="med"/>
            </a:ln>
            <a:effectLst/>
          </p:spPr>
        </p:cxnSp>
        <p:cxnSp>
          <p:nvCxnSpPr>
            <p:cNvPr id="58" name="Straight Arrow Connector 57"/>
            <p:cNvCxnSpPr/>
            <p:nvPr/>
          </p:nvCxnSpPr>
          <p:spPr bwMode="auto">
            <a:xfrm>
              <a:off x="3823649" y="2554406"/>
              <a:ext cx="1103193" cy="721057"/>
            </a:xfrm>
            <a:prstGeom prst="straightConnector1">
              <a:avLst/>
            </a:prstGeom>
            <a:noFill/>
            <a:ln w="38100" cap="flat" cmpd="sng" algn="ctr">
              <a:solidFill>
                <a:schemeClr val="accent6">
                  <a:lumMod val="75000"/>
                </a:schemeClr>
              </a:solidFill>
              <a:prstDash val="solid"/>
              <a:round/>
              <a:headEnd type="none" w="med" len="med"/>
              <a:tailEnd type="triangle" w="lg" len="med"/>
            </a:ln>
            <a:effectLst/>
          </p:spPr>
        </p:cxnSp>
        <p:sp>
          <p:nvSpPr>
            <p:cNvPr id="56" name="TextBox 55"/>
            <p:cNvSpPr txBox="1"/>
            <p:nvPr/>
          </p:nvSpPr>
          <p:spPr>
            <a:xfrm>
              <a:off x="4012442" y="1460311"/>
              <a:ext cx="412292" cy="584775"/>
            </a:xfrm>
            <a:prstGeom prst="rect">
              <a:avLst/>
            </a:prstGeom>
            <a:noFill/>
          </p:spPr>
          <p:txBody>
            <a:bodyPr wrap="none" rtlCol="0">
              <a:spAutoFit/>
            </a:bodyPr>
            <a:lstStyle/>
            <a:p>
              <a:r>
                <a:rPr lang="en-US" sz="3200" dirty="0">
                  <a:solidFill>
                    <a:srgbClr val="FF0000"/>
                  </a:solidFill>
                </a:rPr>
                <a:t>p</a:t>
              </a:r>
            </a:p>
          </p:txBody>
        </p:sp>
        <p:sp>
          <p:nvSpPr>
            <p:cNvPr id="60" name="TextBox 59"/>
            <p:cNvSpPr txBox="1"/>
            <p:nvPr/>
          </p:nvSpPr>
          <p:spPr>
            <a:xfrm>
              <a:off x="3796352" y="2759123"/>
              <a:ext cx="776175" cy="584775"/>
            </a:xfrm>
            <a:prstGeom prst="rect">
              <a:avLst/>
            </a:prstGeom>
            <a:noFill/>
          </p:spPr>
          <p:txBody>
            <a:bodyPr wrap="none" rtlCol="0">
              <a:spAutoFit/>
            </a:bodyPr>
            <a:lstStyle/>
            <a:p>
              <a:r>
                <a:rPr lang="en-US" sz="3200" dirty="0">
                  <a:solidFill>
                    <a:srgbClr val="FF0000"/>
                  </a:solidFill>
                </a:rPr>
                <a:t>1-p</a:t>
              </a:r>
            </a:p>
          </p:txBody>
        </p:sp>
      </p:grpSp>
      <p:sp>
        <p:nvSpPr>
          <p:cNvPr id="65" name="Text Box 23"/>
          <p:cNvSpPr txBox="1">
            <a:spLocks noChangeArrowheads="1"/>
          </p:cNvSpPr>
          <p:nvPr/>
        </p:nvSpPr>
        <p:spPr bwMode="auto">
          <a:xfrm>
            <a:off x="2110854" y="4221007"/>
            <a:ext cx="7983940" cy="1354217"/>
          </a:xfrm>
          <a:prstGeom prst="rect">
            <a:avLst/>
          </a:prstGeom>
          <a:noFill/>
          <a:ln w="28575" algn="ctr">
            <a:solidFill>
              <a:srgbClr val="FF2D55"/>
            </a:solidFill>
            <a:miter lim="800000"/>
            <a:headEnd/>
            <a:tailEnd/>
          </a:ln>
        </p:spPr>
        <p:txBody>
          <a:bodyPr wrap="squar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2400" dirty="0">
                <a:solidFill>
                  <a:schemeClr val="tx1"/>
                </a:solidFill>
              </a:rPr>
              <a:t>QUESTION</a:t>
            </a:r>
            <a:r>
              <a:rPr lang="en-US" sz="2000" b="0" dirty="0">
                <a:solidFill>
                  <a:schemeClr val="tx1"/>
                </a:solidFill>
              </a:rPr>
              <a:t>:  </a:t>
            </a:r>
            <a:r>
              <a:rPr lang="en-US" sz="2400" b="0" dirty="0">
                <a:solidFill>
                  <a:schemeClr val="tx1"/>
                </a:solidFill>
              </a:rPr>
              <a:t>What is the optimal </a:t>
            </a:r>
            <a:r>
              <a:rPr lang="en-US" b="0" dirty="0">
                <a:solidFill>
                  <a:srgbClr val="FF0000"/>
                </a:solidFill>
              </a:rPr>
              <a:t>p</a:t>
            </a:r>
            <a:r>
              <a:rPr lang="en-US" sz="2400" b="0" dirty="0">
                <a:solidFill>
                  <a:schemeClr val="tx1"/>
                </a:solidFill>
              </a:rPr>
              <a:t> to minimize </a:t>
            </a:r>
            <a:r>
              <a:rPr lang="en-US" dirty="0">
                <a:solidFill>
                  <a:schemeClr val="tx1"/>
                </a:solidFill>
                <a:latin typeface="+mj-lt"/>
              </a:rPr>
              <a:t>E[T]</a:t>
            </a:r>
            <a:r>
              <a:rPr lang="en-US" sz="2400" b="0" dirty="0">
                <a:solidFill>
                  <a:schemeClr val="tx1"/>
                </a:solidFill>
              </a:rPr>
              <a:t>?</a:t>
            </a:r>
          </a:p>
          <a:p>
            <a:endParaRPr lang="en-US" sz="2400" b="0" dirty="0">
              <a:solidFill>
                <a:schemeClr val="tx1"/>
              </a:solidFill>
              <a:latin typeface="Symbol" panose="05050102010706020507" pitchFamily="18" charset="2"/>
            </a:endParaRPr>
          </a:p>
          <a:p>
            <a:r>
              <a:rPr lang="en-US" sz="2400" b="0" dirty="0">
                <a:solidFill>
                  <a:schemeClr val="tx1"/>
                </a:solidFill>
              </a:rPr>
              <a:t>(a)                      	(b)             		(c) </a:t>
            </a:r>
          </a:p>
          <a:p>
            <a:endParaRPr lang="en-US" sz="600" b="0" dirty="0">
              <a:solidFill>
                <a:schemeClr val="tx1"/>
              </a:solidFill>
            </a:endParaRPr>
          </a:p>
        </p:txBody>
      </p:sp>
      <p:graphicFrame>
        <p:nvGraphicFramePr>
          <p:cNvPr id="63" name="Object 62"/>
          <p:cNvGraphicFramePr>
            <a:graphicFrameLocks noChangeAspect="1"/>
          </p:cNvGraphicFramePr>
          <p:nvPr/>
        </p:nvGraphicFramePr>
        <p:xfrm>
          <a:off x="2691357" y="4863414"/>
          <a:ext cx="1302888" cy="744873"/>
        </p:xfrm>
        <a:graphic>
          <a:graphicData uri="http://schemas.openxmlformats.org/presentationml/2006/ole">
            <mc:AlternateContent xmlns:mc="http://schemas.openxmlformats.org/markup-compatibility/2006">
              <mc:Choice xmlns:v="urn:schemas-microsoft-com:vml" Requires="v">
                <p:oleObj spid="_x0000_s120881" name="Equation" r:id="rId5" imgW="482400" imgH="304560" progId="Equation.DSMT4">
                  <p:embed/>
                </p:oleObj>
              </mc:Choice>
              <mc:Fallback>
                <p:oleObj name="Equation" r:id="rId5" imgW="482400" imgH="304560" progId="Equation.DSMT4">
                  <p:embed/>
                  <p:pic>
                    <p:nvPicPr>
                      <p:cNvPr id="63" name="Object 62"/>
                      <p:cNvPicPr/>
                      <p:nvPr/>
                    </p:nvPicPr>
                    <p:blipFill>
                      <a:blip r:embed="rId6"/>
                      <a:stretch>
                        <a:fillRect/>
                      </a:stretch>
                    </p:blipFill>
                    <p:spPr>
                      <a:xfrm>
                        <a:off x="2691357" y="4863414"/>
                        <a:ext cx="1302888" cy="744873"/>
                      </a:xfrm>
                      <a:prstGeom prst="rect">
                        <a:avLst/>
                      </a:prstGeom>
                    </p:spPr>
                  </p:pic>
                </p:oleObj>
              </mc:Fallback>
            </mc:AlternateContent>
          </a:graphicData>
        </a:graphic>
      </p:graphicFrame>
      <p:graphicFrame>
        <p:nvGraphicFramePr>
          <p:cNvPr id="67" name="Object 66"/>
          <p:cNvGraphicFramePr>
            <a:graphicFrameLocks noChangeAspect="1"/>
          </p:cNvGraphicFramePr>
          <p:nvPr/>
        </p:nvGraphicFramePr>
        <p:xfrm>
          <a:off x="8314235" y="4843886"/>
          <a:ext cx="1302888" cy="744873"/>
        </p:xfrm>
        <a:graphic>
          <a:graphicData uri="http://schemas.openxmlformats.org/presentationml/2006/ole">
            <mc:AlternateContent xmlns:mc="http://schemas.openxmlformats.org/markup-compatibility/2006">
              <mc:Choice xmlns:v="urn:schemas-microsoft-com:vml" Requires="v">
                <p:oleObj spid="_x0000_s120882" name="Equation" r:id="rId7" imgW="482400" imgH="304560" progId="Equation.DSMT4">
                  <p:embed/>
                </p:oleObj>
              </mc:Choice>
              <mc:Fallback>
                <p:oleObj name="Equation" r:id="rId7" imgW="482400" imgH="304560" progId="Equation.DSMT4">
                  <p:embed/>
                  <p:pic>
                    <p:nvPicPr>
                      <p:cNvPr id="67" name="Object 66"/>
                      <p:cNvPicPr/>
                      <p:nvPr/>
                    </p:nvPicPr>
                    <p:blipFill>
                      <a:blip r:embed="rId8"/>
                      <a:stretch>
                        <a:fillRect/>
                      </a:stretch>
                    </p:blipFill>
                    <p:spPr>
                      <a:xfrm>
                        <a:off x="8314235" y="4843886"/>
                        <a:ext cx="1302888" cy="744873"/>
                      </a:xfrm>
                      <a:prstGeom prst="rect">
                        <a:avLst/>
                      </a:prstGeom>
                    </p:spPr>
                  </p:pic>
                </p:oleObj>
              </mc:Fallback>
            </mc:AlternateContent>
          </a:graphicData>
        </a:graphic>
      </p:graphicFrame>
      <p:graphicFrame>
        <p:nvGraphicFramePr>
          <p:cNvPr id="68" name="Object 67"/>
          <p:cNvGraphicFramePr>
            <a:graphicFrameLocks noChangeAspect="1"/>
          </p:cNvGraphicFramePr>
          <p:nvPr/>
        </p:nvGraphicFramePr>
        <p:xfrm>
          <a:off x="5475339" y="4841980"/>
          <a:ext cx="1302888" cy="744873"/>
        </p:xfrm>
        <a:graphic>
          <a:graphicData uri="http://schemas.openxmlformats.org/presentationml/2006/ole">
            <mc:AlternateContent xmlns:mc="http://schemas.openxmlformats.org/markup-compatibility/2006">
              <mc:Choice xmlns:v="urn:schemas-microsoft-com:vml" Requires="v">
                <p:oleObj spid="_x0000_s120883" name="Equation" r:id="rId9" imgW="482400" imgH="304560" progId="Equation.DSMT4">
                  <p:embed/>
                </p:oleObj>
              </mc:Choice>
              <mc:Fallback>
                <p:oleObj name="Equation" r:id="rId9" imgW="482400" imgH="304560" progId="Equation.DSMT4">
                  <p:embed/>
                  <p:pic>
                    <p:nvPicPr>
                      <p:cNvPr id="68" name="Object 67"/>
                      <p:cNvPicPr/>
                      <p:nvPr/>
                    </p:nvPicPr>
                    <p:blipFill>
                      <a:blip r:embed="rId10"/>
                      <a:stretch>
                        <a:fillRect/>
                      </a:stretch>
                    </p:blipFill>
                    <p:spPr>
                      <a:xfrm>
                        <a:off x="5475339" y="4841980"/>
                        <a:ext cx="1302888" cy="744873"/>
                      </a:xfrm>
                      <a:prstGeom prst="rect">
                        <a:avLst/>
                      </a:prstGeom>
                    </p:spPr>
                  </p:pic>
                </p:oleObj>
              </mc:Fallback>
            </mc:AlternateContent>
          </a:graphicData>
        </a:graphic>
      </p:graphicFrame>
      <p:pic>
        <p:nvPicPr>
          <p:cNvPr id="191494" name="Picture 6" descr="C:\Users\harchol\AppData\Local\Microsoft\Windows\Temporary Internet Files\Content.IE5\R8PM78PR\1_lecture6_pic2[1].gif"/>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83311" y="5991936"/>
            <a:ext cx="2426472" cy="866064"/>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2">
            <a:extLst>
              <a:ext uri="{FF2B5EF4-FFF2-40B4-BE49-F238E27FC236}">
                <a16:creationId xmlns:a16="http://schemas.microsoft.com/office/drawing/2014/main" id="{4667EBDC-207B-1C4D-B2FA-4C80BF9BADC8}"/>
              </a:ext>
            </a:extLst>
          </p:cNvPr>
          <p:cNvSpPr txBox="1">
            <a:spLocks noChangeArrowheads="1"/>
          </p:cNvSpPr>
          <p:nvPr/>
        </p:nvSpPr>
        <p:spPr>
          <a:xfrm>
            <a:off x="1191600" y="274650"/>
            <a:ext cx="8616800"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pPr>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Load balancing</a:t>
            </a:r>
          </a:p>
        </p:txBody>
      </p:sp>
    </p:spTree>
    <p:extLst>
      <p:ext uri="{BB962C8B-B14F-4D97-AF65-F5344CB8AC3E}">
        <p14:creationId xmlns:p14="http://schemas.microsoft.com/office/powerpoint/2010/main" val="132212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1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4"/>
          <p:cNvSpPr>
            <a:spLocks noGrp="1"/>
          </p:cNvSpPr>
          <p:nvPr>
            <p:ph type="sldNum" sz="quarter" idx="11"/>
          </p:nvPr>
        </p:nvSpPr>
        <p:spPr/>
        <p:txBody>
          <a:bodyPr/>
          <a:lstStyle/>
          <a:p>
            <a:pPr>
              <a:defRPr/>
            </a:pPr>
            <a:fld id="{0A747A86-D8B7-447B-A3A5-116CA8292072}" type="slidenum">
              <a:rPr lang="en-US"/>
              <a:pPr>
                <a:defRPr/>
              </a:pPr>
              <a:t>57</a:t>
            </a:fld>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12415" y="1962482"/>
            <a:ext cx="2779044" cy="1713109"/>
          </a:xfrm>
          <a:prstGeom prst="rect">
            <a:avLst/>
          </a:prstGeom>
        </p:spPr>
      </p:pic>
      <p:sp>
        <p:nvSpPr>
          <p:cNvPr id="14" name="TextBox 13"/>
          <p:cNvSpPr txBox="1"/>
          <p:nvPr/>
        </p:nvSpPr>
        <p:spPr>
          <a:xfrm>
            <a:off x="5816827" y="6165120"/>
            <a:ext cx="890649" cy="584775"/>
          </a:xfrm>
          <a:prstGeom prst="rect">
            <a:avLst/>
          </a:prstGeom>
          <a:noFill/>
        </p:spPr>
        <p:txBody>
          <a:bodyPr wrap="square" rtlCol="0">
            <a:spAutoFit/>
          </a:bodyPr>
          <a:lstStyle/>
          <a:p>
            <a:r>
              <a:rPr lang="en-US" sz="3200" dirty="0">
                <a:solidFill>
                  <a:schemeClr val="accent6">
                    <a:lumMod val="75000"/>
                  </a:schemeClr>
                </a:solidFill>
                <a:latin typeface="Symbol" panose="05050102010706020507" pitchFamily="18" charset="2"/>
              </a:rPr>
              <a:t>l</a:t>
            </a:r>
          </a:p>
        </p:txBody>
      </p:sp>
      <p:sp>
        <p:nvSpPr>
          <p:cNvPr id="108" name="Rectangle 2">
            <a:extLst>
              <a:ext uri="{FF2B5EF4-FFF2-40B4-BE49-F238E27FC236}">
                <a16:creationId xmlns:a16="http://schemas.microsoft.com/office/drawing/2014/main" id="{94EF8F51-889E-AA46-99B1-15727B316F0F}"/>
              </a:ext>
            </a:extLst>
          </p:cNvPr>
          <p:cNvSpPr txBox="1">
            <a:spLocks noChangeArrowheads="1"/>
          </p:cNvSpPr>
          <p:nvPr/>
        </p:nvSpPr>
        <p:spPr>
          <a:xfrm>
            <a:off x="1191600" y="274650"/>
            <a:ext cx="8616800" cy="11430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1pPr>
            <a:lvl2pPr marR="0" lvl="1"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2pPr>
            <a:lvl3pPr marR="0" lvl="2"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3pPr>
            <a:lvl4pPr marR="0" lvl="3"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4pPr>
            <a:lvl5pPr marR="0" lvl="4"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5pPr>
            <a:lvl6pPr marR="0" lvl="5"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6pPr>
            <a:lvl7pPr marR="0" lvl="6"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7pPr>
            <a:lvl8pPr marR="0" lvl="7"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8pPr>
            <a:lvl9pPr marR="0" lvl="8" algn="l" rtl="0" eaLnBrk="1" hangingPunct="1">
              <a:lnSpc>
                <a:spcPct val="100000"/>
              </a:lnSpc>
              <a:spcBef>
                <a:spcPts val="0"/>
              </a:spcBef>
              <a:spcAft>
                <a:spcPts val="0"/>
              </a:spcAft>
              <a:buClr>
                <a:srgbClr val="97ABBC"/>
              </a:buClr>
              <a:buSzPts val="3600"/>
              <a:buFont typeface="Raleway"/>
              <a:buNone/>
              <a:defRPr sz="3600" b="0" i="0" u="none" strike="noStrike" cap="none">
                <a:solidFill>
                  <a:srgbClr val="97ABBC"/>
                </a:solidFill>
                <a:latin typeface="Raleway"/>
                <a:ea typeface="Raleway"/>
                <a:cs typeface="Raleway"/>
                <a:sym typeface="Raleway"/>
              </a:defRPr>
            </a:lvl9pPr>
          </a:lstStyle>
          <a:p>
            <a:pPr>
              <a:buFont typeface="Raleway" panose="020B0503030101060003" pitchFamily="34" charset="77"/>
              <a:buNone/>
            </a:pPr>
            <a:r>
              <a:rPr lang="en-US" altLang="zh-CN" dirty="0">
                <a:latin typeface="Raleway" panose="020B0503030101060003" pitchFamily="34" charset="77"/>
                <a:ea typeface="宋体" panose="02010600030101010101" pitchFamily="2" charset="-122"/>
                <a:cs typeface="Raleway" panose="020B0503030101060003" pitchFamily="34" charset="77"/>
                <a:sym typeface="Raleway" panose="020B0503030101060003" pitchFamily="34" charset="77"/>
              </a:rPr>
              <a:t>Load balancing</a:t>
            </a:r>
          </a:p>
        </p:txBody>
      </p:sp>
      <p:grpSp>
        <p:nvGrpSpPr>
          <p:cNvPr id="109" name="Group 108">
            <a:extLst>
              <a:ext uri="{FF2B5EF4-FFF2-40B4-BE49-F238E27FC236}">
                <a16:creationId xmlns:a16="http://schemas.microsoft.com/office/drawing/2014/main" id="{C95640DB-952B-9A44-94C3-B7416A491ECB}"/>
              </a:ext>
            </a:extLst>
          </p:cNvPr>
          <p:cNvGrpSpPr/>
          <p:nvPr/>
        </p:nvGrpSpPr>
        <p:grpSpPr>
          <a:xfrm>
            <a:off x="2227677" y="1680806"/>
            <a:ext cx="6622237" cy="2053453"/>
            <a:chOff x="202722" y="1132764"/>
            <a:chExt cx="7374061" cy="2561920"/>
          </a:xfrm>
        </p:grpSpPr>
        <p:sp>
          <p:nvSpPr>
            <p:cNvPr id="110" name="AutoShape 119">
              <a:extLst>
                <a:ext uri="{FF2B5EF4-FFF2-40B4-BE49-F238E27FC236}">
                  <a16:creationId xmlns:a16="http://schemas.microsoft.com/office/drawing/2014/main" id="{C0B9326F-8FF7-924E-9CE1-3B88A7326015}"/>
                </a:ext>
              </a:extLst>
            </p:cNvPr>
            <p:cNvSpPr>
              <a:spLocks noChangeArrowheads="1"/>
            </p:cNvSpPr>
            <p:nvPr/>
          </p:nvSpPr>
          <p:spPr bwMode="auto">
            <a:xfrm rot="5400000" flipH="1" flipV="1">
              <a:off x="3232708" y="2143680"/>
              <a:ext cx="339179" cy="676380"/>
            </a:xfrm>
            <a:prstGeom prst="downArrow">
              <a:avLst>
                <a:gd name="adj1" fmla="val 50000"/>
                <a:gd name="adj2" fmla="val 47566"/>
              </a:avLst>
            </a:prstGeom>
            <a:noFill/>
            <a:ln w="285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nvGrpSpPr>
            <p:cNvPr id="111" name="Group 110">
              <a:extLst>
                <a:ext uri="{FF2B5EF4-FFF2-40B4-BE49-F238E27FC236}">
                  <a16:creationId xmlns:a16="http://schemas.microsoft.com/office/drawing/2014/main" id="{7AC9103D-F8D4-7545-A209-6592E948758F}"/>
                </a:ext>
              </a:extLst>
            </p:cNvPr>
            <p:cNvGrpSpPr/>
            <p:nvPr/>
          </p:nvGrpSpPr>
          <p:grpSpPr>
            <a:xfrm>
              <a:off x="4788102" y="1132764"/>
              <a:ext cx="2759111" cy="908266"/>
              <a:chOff x="2017604" y="855023"/>
              <a:chExt cx="3137368" cy="1090473"/>
            </a:xfrm>
          </p:grpSpPr>
          <p:sp>
            <p:nvSpPr>
              <p:cNvPr id="136" name="Text Box 142">
                <a:extLst>
                  <a:ext uri="{FF2B5EF4-FFF2-40B4-BE49-F238E27FC236}">
                    <a16:creationId xmlns:a16="http://schemas.microsoft.com/office/drawing/2014/main" id="{48C42A5A-388C-1944-AAF7-2FBF00F37382}"/>
                  </a:ext>
                </a:extLst>
              </p:cNvPr>
              <p:cNvSpPr txBox="1">
                <a:spLocks noChangeArrowheads="1"/>
              </p:cNvSpPr>
              <p:nvPr/>
            </p:nvSpPr>
            <p:spPr bwMode="auto">
              <a:xfrm>
                <a:off x="3530580" y="1066053"/>
                <a:ext cx="1086733" cy="7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m=2</a:t>
                </a:r>
                <a:endParaRPr lang="en-US" b="0" baseline="-24000" dirty="0"/>
              </a:p>
            </p:txBody>
          </p:sp>
          <p:sp>
            <p:nvSpPr>
              <p:cNvPr id="137" name="Line 91">
                <a:extLst>
                  <a:ext uri="{FF2B5EF4-FFF2-40B4-BE49-F238E27FC236}">
                    <a16:creationId xmlns:a16="http://schemas.microsoft.com/office/drawing/2014/main" id="{0796BDF7-6CF4-F743-BF0B-2AC0E3E1C27D}"/>
                  </a:ext>
                </a:extLst>
              </p:cNvPr>
              <p:cNvSpPr>
                <a:spLocks noChangeShapeType="1"/>
              </p:cNvSpPr>
              <p:nvPr/>
            </p:nvSpPr>
            <p:spPr bwMode="auto">
              <a:xfrm>
                <a:off x="2017604" y="915249"/>
                <a:ext cx="1392669"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92">
                <a:extLst>
                  <a:ext uri="{FF2B5EF4-FFF2-40B4-BE49-F238E27FC236}">
                    <a16:creationId xmlns:a16="http://schemas.microsoft.com/office/drawing/2014/main" id="{F736FBDF-521F-FA44-A41B-04D755E0430E}"/>
                  </a:ext>
                </a:extLst>
              </p:cNvPr>
              <p:cNvSpPr>
                <a:spLocks noChangeShapeType="1"/>
              </p:cNvSpPr>
              <p:nvPr/>
            </p:nvSpPr>
            <p:spPr bwMode="auto">
              <a:xfrm flipH="1">
                <a:off x="3406733" y="898393"/>
                <a:ext cx="3948" cy="906764"/>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Line 93">
                <a:extLst>
                  <a:ext uri="{FF2B5EF4-FFF2-40B4-BE49-F238E27FC236}">
                    <a16:creationId xmlns:a16="http://schemas.microsoft.com/office/drawing/2014/main" id="{B445C001-3AC9-3F48-A586-5F599E953556}"/>
                  </a:ext>
                </a:extLst>
              </p:cNvPr>
              <p:cNvSpPr>
                <a:spLocks noChangeShapeType="1"/>
              </p:cNvSpPr>
              <p:nvPr/>
            </p:nvSpPr>
            <p:spPr bwMode="auto">
              <a:xfrm>
                <a:off x="2017604" y="1790446"/>
                <a:ext cx="1392669"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0" name="Line 94">
                <a:extLst>
                  <a:ext uri="{FF2B5EF4-FFF2-40B4-BE49-F238E27FC236}">
                    <a16:creationId xmlns:a16="http://schemas.microsoft.com/office/drawing/2014/main" id="{19CC55E6-7D46-B94E-86CE-37660EB191B6}"/>
                  </a:ext>
                </a:extLst>
              </p:cNvPr>
              <p:cNvSpPr>
                <a:spLocks noChangeShapeType="1"/>
              </p:cNvSpPr>
              <p:nvPr/>
            </p:nvSpPr>
            <p:spPr bwMode="auto">
              <a:xfrm>
                <a:off x="3069211"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95">
                <a:extLst>
                  <a:ext uri="{FF2B5EF4-FFF2-40B4-BE49-F238E27FC236}">
                    <a16:creationId xmlns:a16="http://schemas.microsoft.com/office/drawing/2014/main" id="{D5F8438F-DF99-8344-806D-5C547CD48282}"/>
                  </a:ext>
                </a:extLst>
              </p:cNvPr>
              <p:cNvSpPr>
                <a:spLocks noChangeShapeType="1"/>
              </p:cNvSpPr>
              <p:nvPr/>
            </p:nvSpPr>
            <p:spPr bwMode="auto">
              <a:xfrm>
                <a:off x="2718676"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96">
                <a:extLst>
                  <a:ext uri="{FF2B5EF4-FFF2-40B4-BE49-F238E27FC236}">
                    <a16:creationId xmlns:a16="http://schemas.microsoft.com/office/drawing/2014/main" id="{36F7BD8F-D948-5B40-8BB9-7651C05F7D3B}"/>
                  </a:ext>
                </a:extLst>
              </p:cNvPr>
              <p:cNvSpPr>
                <a:spLocks noChangeShapeType="1"/>
              </p:cNvSpPr>
              <p:nvPr/>
            </p:nvSpPr>
            <p:spPr bwMode="auto">
              <a:xfrm>
                <a:off x="2368140"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Oval 97">
                <a:extLst>
                  <a:ext uri="{FF2B5EF4-FFF2-40B4-BE49-F238E27FC236}">
                    <a16:creationId xmlns:a16="http://schemas.microsoft.com/office/drawing/2014/main" id="{9AB267EE-4B16-714E-87B5-D5CE52F4F886}"/>
                  </a:ext>
                </a:extLst>
              </p:cNvPr>
              <p:cNvSpPr>
                <a:spLocks noChangeArrowheads="1"/>
              </p:cNvSpPr>
              <p:nvPr/>
            </p:nvSpPr>
            <p:spPr bwMode="auto">
              <a:xfrm>
                <a:off x="3412773" y="855023"/>
                <a:ext cx="1233531" cy="1090473"/>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44" name="Line 98">
                <a:extLst>
                  <a:ext uri="{FF2B5EF4-FFF2-40B4-BE49-F238E27FC236}">
                    <a16:creationId xmlns:a16="http://schemas.microsoft.com/office/drawing/2014/main" id="{0C3346C6-0224-814B-9C79-7099216E7690}"/>
                  </a:ext>
                </a:extLst>
              </p:cNvPr>
              <p:cNvSpPr>
                <a:spLocks noChangeShapeType="1"/>
              </p:cNvSpPr>
              <p:nvPr/>
            </p:nvSpPr>
            <p:spPr bwMode="auto">
              <a:xfrm>
                <a:off x="4662673" y="1391319"/>
                <a:ext cx="492299" cy="443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5" name="Rectangle 145" descr="Purple mesh">
                <a:extLst>
                  <a:ext uri="{FF2B5EF4-FFF2-40B4-BE49-F238E27FC236}">
                    <a16:creationId xmlns:a16="http://schemas.microsoft.com/office/drawing/2014/main" id="{5BDB6066-BADD-1646-BE2A-6AD0E0BEB14B}"/>
                  </a:ext>
                </a:extLst>
              </p:cNvPr>
              <p:cNvSpPr>
                <a:spLocks noChangeArrowheads="1"/>
              </p:cNvSpPr>
              <p:nvPr/>
            </p:nvSpPr>
            <p:spPr bwMode="auto">
              <a:xfrm rot="5400000">
                <a:off x="2289476" y="1335398"/>
                <a:ext cx="508714" cy="14146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46" name="Rectangle 174" descr="Purple mesh">
                <a:extLst>
                  <a:ext uri="{FF2B5EF4-FFF2-40B4-BE49-F238E27FC236}">
                    <a16:creationId xmlns:a16="http://schemas.microsoft.com/office/drawing/2014/main" id="{51712E52-5525-A747-9625-B52C78AB7920}"/>
                  </a:ext>
                </a:extLst>
              </p:cNvPr>
              <p:cNvSpPr>
                <a:spLocks noChangeArrowheads="1"/>
              </p:cNvSpPr>
              <p:nvPr/>
            </p:nvSpPr>
            <p:spPr bwMode="auto">
              <a:xfrm rot="5400000">
                <a:off x="2575542" y="1258959"/>
                <a:ext cx="660117" cy="14293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47" name="Rectangle 175" descr="Purple mesh">
                <a:extLst>
                  <a:ext uri="{FF2B5EF4-FFF2-40B4-BE49-F238E27FC236}">
                    <a16:creationId xmlns:a16="http://schemas.microsoft.com/office/drawing/2014/main" id="{DCF9A204-682A-EF47-A938-6FAE07DB3416}"/>
                  </a:ext>
                </a:extLst>
              </p:cNvPr>
              <p:cNvSpPr>
                <a:spLocks noChangeArrowheads="1"/>
              </p:cNvSpPr>
              <p:nvPr/>
            </p:nvSpPr>
            <p:spPr bwMode="auto">
              <a:xfrm rot="5400000">
                <a:off x="3093880" y="1412796"/>
                <a:ext cx="301293" cy="15472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grpSp>
          <p:nvGrpSpPr>
            <p:cNvPr id="112" name="Group 111">
              <a:extLst>
                <a:ext uri="{FF2B5EF4-FFF2-40B4-BE49-F238E27FC236}">
                  <a16:creationId xmlns:a16="http://schemas.microsoft.com/office/drawing/2014/main" id="{9AA9AEB6-E0FD-414A-8704-85BFA77CC58F}"/>
                </a:ext>
              </a:extLst>
            </p:cNvPr>
            <p:cNvGrpSpPr/>
            <p:nvPr/>
          </p:nvGrpSpPr>
          <p:grpSpPr>
            <a:xfrm>
              <a:off x="202722" y="1651577"/>
              <a:ext cx="2578139" cy="1497549"/>
              <a:chOff x="-970986" y="2879875"/>
              <a:chExt cx="2578139" cy="1497549"/>
            </a:xfrm>
          </p:grpSpPr>
          <p:grpSp>
            <p:nvGrpSpPr>
              <p:cNvPr id="130" name="Group 129">
                <a:extLst>
                  <a:ext uri="{FF2B5EF4-FFF2-40B4-BE49-F238E27FC236}">
                    <a16:creationId xmlns:a16="http://schemas.microsoft.com/office/drawing/2014/main" id="{F7D18303-5BC6-D046-B781-635AEB9A87B2}"/>
                  </a:ext>
                </a:extLst>
              </p:cNvPr>
              <p:cNvGrpSpPr/>
              <p:nvPr/>
            </p:nvGrpSpPr>
            <p:grpSpPr>
              <a:xfrm>
                <a:off x="510221" y="3695551"/>
                <a:ext cx="906366" cy="650929"/>
                <a:chOff x="1069779" y="3818380"/>
                <a:chExt cx="906366" cy="650929"/>
              </a:xfrm>
            </p:grpSpPr>
            <p:cxnSp>
              <p:nvCxnSpPr>
                <p:cNvPr id="132" name="Straight Connector 131">
                  <a:extLst>
                    <a:ext uri="{FF2B5EF4-FFF2-40B4-BE49-F238E27FC236}">
                      <a16:creationId xmlns:a16="http://schemas.microsoft.com/office/drawing/2014/main" id="{60483E27-75A3-2443-BECA-B98DA1956491}"/>
                    </a:ext>
                  </a:extLst>
                </p:cNvPr>
                <p:cNvCxnSpPr/>
                <p:nvPr/>
              </p:nvCxnSpPr>
              <p:spPr bwMode="auto">
                <a:xfrm>
                  <a:off x="1471398" y="4185958"/>
                  <a:ext cx="441203" cy="4317"/>
                </a:xfrm>
                <a:prstGeom prst="line">
                  <a:avLst/>
                </a:prstGeom>
                <a:noFill/>
                <a:ln w="28575" cap="flat" cmpd="sng" algn="ctr">
                  <a:solidFill>
                    <a:schemeClr val="accent2"/>
                  </a:solidFill>
                  <a:prstDash val="solid"/>
                  <a:round/>
                  <a:headEnd type="none" w="med" len="med"/>
                  <a:tailEnd type="none" w="med" len="med"/>
                </a:ln>
                <a:effectLst/>
              </p:spPr>
            </p:cxnSp>
            <p:sp>
              <p:nvSpPr>
                <p:cNvPr id="133" name="TextBox 132">
                  <a:extLst>
                    <a:ext uri="{FF2B5EF4-FFF2-40B4-BE49-F238E27FC236}">
                      <a16:creationId xmlns:a16="http://schemas.microsoft.com/office/drawing/2014/main" id="{95374AE2-4A2E-7F46-AC01-5C23F6D995F9}"/>
                    </a:ext>
                  </a:extLst>
                </p:cNvPr>
                <p:cNvSpPr txBox="1"/>
                <p:nvPr/>
              </p:nvSpPr>
              <p:spPr>
                <a:xfrm>
                  <a:off x="1416376" y="3910306"/>
                  <a:ext cx="559769" cy="338554"/>
                </a:xfrm>
                <a:prstGeom prst="rect">
                  <a:avLst/>
                </a:prstGeom>
                <a:noFill/>
              </p:spPr>
              <p:txBody>
                <a:bodyPr wrap="none" rtlCol="0">
                  <a:spAutoFit/>
                </a:bodyPr>
                <a:lstStyle/>
                <a:p>
                  <a:r>
                    <a:rPr lang="en-US" sz="1600" dirty="0"/>
                    <a:t>jobs</a:t>
                  </a:r>
                </a:p>
              </p:txBody>
            </p:sp>
            <p:sp>
              <p:nvSpPr>
                <p:cNvPr id="134" name="TextBox 133">
                  <a:extLst>
                    <a:ext uri="{FF2B5EF4-FFF2-40B4-BE49-F238E27FC236}">
                      <a16:creationId xmlns:a16="http://schemas.microsoft.com/office/drawing/2014/main" id="{A63D1571-2034-A24E-9495-DE3070D3699D}"/>
                    </a:ext>
                  </a:extLst>
                </p:cNvPr>
                <p:cNvSpPr txBox="1"/>
                <p:nvPr/>
              </p:nvSpPr>
              <p:spPr>
                <a:xfrm>
                  <a:off x="1453746" y="4130755"/>
                  <a:ext cx="502061" cy="338554"/>
                </a:xfrm>
                <a:prstGeom prst="rect">
                  <a:avLst/>
                </a:prstGeom>
                <a:noFill/>
              </p:spPr>
              <p:txBody>
                <a:bodyPr wrap="none" rtlCol="0">
                  <a:spAutoFit/>
                </a:bodyPr>
                <a:lstStyle/>
                <a:p>
                  <a:r>
                    <a:rPr lang="en-US" sz="1600" dirty="0"/>
                    <a:t>sec</a:t>
                  </a:r>
                  <a:endParaRPr lang="en-US" sz="1800" dirty="0"/>
                </a:p>
              </p:txBody>
            </p:sp>
            <p:sp>
              <p:nvSpPr>
                <p:cNvPr id="135" name="Text Box 142">
                  <a:extLst>
                    <a:ext uri="{FF2B5EF4-FFF2-40B4-BE49-F238E27FC236}">
                      <a16:creationId xmlns:a16="http://schemas.microsoft.com/office/drawing/2014/main" id="{E70B1F45-08CD-0C49-BEED-283A0677CF2E}"/>
                    </a:ext>
                  </a:extLst>
                </p:cNvPr>
                <p:cNvSpPr txBox="1">
                  <a:spLocks noChangeArrowheads="1"/>
                </p:cNvSpPr>
                <p:nvPr/>
              </p:nvSpPr>
              <p:spPr bwMode="auto">
                <a:xfrm>
                  <a:off x="1069779" y="3818380"/>
                  <a:ext cx="43794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600" dirty="0">
                      <a:latin typeface="Symbol" panose="05050102010706020507" pitchFamily="18" charset="2"/>
                    </a:rPr>
                    <a:t>l</a:t>
                  </a:r>
                  <a:endParaRPr lang="en-US" sz="3200" b="0" baseline="-24000" dirty="0"/>
                </a:p>
              </p:txBody>
            </p:sp>
          </p:grpSp>
          <p:sp>
            <p:nvSpPr>
              <p:cNvPr id="131" name="TextBox 130">
                <a:extLst>
                  <a:ext uri="{FF2B5EF4-FFF2-40B4-BE49-F238E27FC236}">
                    <a16:creationId xmlns:a16="http://schemas.microsoft.com/office/drawing/2014/main" id="{B76FB3B3-9CA5-484C-9255-2B170D94C777}"/>
                  </a:ext>
                </a:extLst>
              </p:cNvPr>
              <p:cNvSpPr txBox="1"/>
              <p:nvPr/>
            </p:nvSpPr>
            <p:spPr>
              <a:xfrm>
                <a:off x="-970986" y="2879875"/>
                <a:ext cx="2578139" cy="1497549"/>
              </a:xfrm>
              <a:prstGeom prst="rect">
                <a:avLst/>
              </a:prstGeom>
              <a:noFill/>
            </p:spPr>
            <p:txBody>
              <a:bodyPr wrap="square" rtlCol="0">
                <a:spAutoFit/>
              </a:bodyPr>
              <a:lstStyle/>
              <a:p>
                <a:r>
                  <a:rPr lang="en-US" sz="2400" dirty="0"/>
                  <a:t>Poisson</a:t>
                </a:r>
              </a:p>
              <a:p>
                <a:r>
                  <a:rPr lang="en-US" sz="2400" dirty="0"/>
                  <a:t>process</a:t>
                </a:r>
              </a:p>
              <a:p>
                <a:r>
                  <a:rPr lang="en-US" sz="2400" dirty="0"/>
                  <a:t>with rate</a:t>
                </a:r>
              </a:p>
            </p:txBody>
          </p:sp>
        </p:grpSp>
        <p:grpSp>
          <p:nvGrpSpPr>
            <p:cNvPr id="113" name="Group 112">
              <a:extLst>
                <a:ext uri="{FF2B5EF4-FFF2-40B4-BE49-F238E27FC236}">
                  <a16:creationId xmlns:a16="http://schemas.microsoft.com/office/drawing/2014/main" id="{D0E662C2-3483-DA4A-8E66-669147F0E1C2}"/>
                </a:ext>
              </a:extLst>
            </p:cNvPr>
            <p:cNvGrpSpPr/>
            <p:nvPr/>
          </p:nvGrpSpPr>
          <p:grpSpPr>
            <a:xfrm>
              <a:off x="4817672" y="2786418"/>
              <a:ext cx="2759111" cy="908266"/>
              <a:chOff x="2017604" y="855023"/>
              <a:chExt cx="3137368" cy="1090473"/>
            </a:xfrm>
          </p:grpSpPr>
          <p:sp>
            <p:nvSpPr>
              <p:cNvPr id="118" name="Text Box 142">
                <a:extLst>
                  <a:ext uri="{FF2B5EF4-FFF2-40B4-BE49-F238E27FC236}">
                    <a16:creationId xmlns:a16="http://schemas.microsoft.com/office/drawing/2014/main" id="{6D2BA297-104C-784A-B40B-85ED7E1A6A74}"/>
                  </a:ext>
                </a:extLst>
              </p:cNvPr>
              <p:cNvSpPr txBox="1">
                <a:spLocks noChangeArrowheads="1"/>
              </p:cNvSpPr>
              <p:nvPr/>
            </p:nvSpPr>
            <p:spPr bwMode="auto">
              <a:xfrm>
                <a:off x="3530580" y="1066053"/>
                <a:ext cx="1086733" cy="70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a14:hiddenLine>
                </a:ext>
              </a:extLst>
            </p:spPr>
            <p:txBody>
              <a:bodyPr wrap="none">
                <a:spAutoFit/>
              </a:bodyPr>
              <a:lstStyle>
                <a:lvl1pPr>
                  <a:defRPr sz="2800" b="1">
                    <a:solidFill>
                      <a:schemeClr val="accent2"/>
                    </a:solidFill>
                    <a:latin typeface="Comic Sans MS" pitchFamily="66" charset="0"/>
                  </a:defRPr>
                </a:lvl1pPr>
                <a:lvl2pPr marL="742950" indent="-285750">
                  <a:defRPr sz="2800" b="1">
                    <a:solidFill>
                      <a:schemeClr val="accent2"/>
                    </a:solidFill>
                    <a:latin typeface="Comic Sans MS" pitchFamily="66" charset="0"/>
                  </a:defRPr>
                </a:lvl2pPr>
                <a:lvl3pPr marL="1143000" indent="-228600">
                  <a:defRPr sz="2800" b="1">
                    <a:solidFill>
                      <a:schemeClr val="accent2"/>
                    </a:solidFill>
                    <a:latin typeface="Comic Sans MS" pitchFamily="66" charset="0"/>
                  </a:defRPr>
                </a:lvl3pPr>
                <a:lvl4pPr marL="1600200" indent="-228600">
                  <a:defRPr sz="2800" b="1">
                    <a:solidFill>
                      <a:schemeClr val="accent2"/>
                    </a:solidFill>
                    <a:latin typeface="Comic Sans MS" pitchFamily="66" charset="0"/>
                  </a:defRPr>
                </a:lvl4pPr>
                <a:lvl5pPr marL="2057400" indent="-228600">
                  <a:defRPr sz="2800" b="1">
                    <a:solidFill>
                      <a:schemeClr val="accent2"/>
                    </a:solidFill>
                    <a:latin typeface="Comic Sans MS" pitchFamily="66" charset="0"/>
                  </a:defRPr>
                </a:lvl5pPr>
                <a:lvl6pPr marL="2514600" indent="-228600" eaLnBrk="0" fontAlgn="base" hangingPunct="0">
                  <a:spcBef>
                    <a:spcPct val="0"/>
                  </a:spcBef>
                  <a:spcAft>
                    <a:spcPct val="0"/>
                  </a:spcAft>
                  <a:defRPr sz="2800" b="1">
                    <a:solidFill>
                      <a:schemeClr val="accent2"/>
                    </a:solidFill>
                    <a:latin typeface="Comic Sans MS" pitchFamily="66" charset="0"/>
                  </a:defRPr>
                </a:lvl6pPr>
                <a:lvl7pPr marL="2971800" indent="-228600" eaLnBrk="0" fontAlgn="base" hangingPunct="0">
                  <a:spcBef>
                    <a:spcPct val="0"/>
                  </a:spcBef>
                  <a:spcAft>
                    <a:spcPct val="0"/>
                  </a:spcAft>
                  <a:defRPr sz="2800" b="1">
                    <a:solidFill>
                      <a:schemeClr val="accent2"/>
                    </a:solidFill>
                    <a:latin typeface="Comic Sans MS" pitchFamily="66" charset="0"/>
                  </a:defRPr>
                </a:lvl7pPr>
                <a:lvl8pPr marL="3429000" indent="-228600" eaLnBrk="0" fontAlgn="base" hangingPunct="0">
                  <a:spcBef>
                    <a:spcPct val="0"/>
                  </a:spcBef>
                  <a:spcAft>
                    <a:spcPct val="0"/>
                  </a:spcAft>
                  <a:defRPr sz="2800" b="1">
                    <a:solidFill>
                      <a:schemeClr val="accent2"/>
                    </a:solidFill>
                    <a:latin typeface="Comic Sans MS" pitchFamily="66" charset="0"/>
                  </a:defRPr>
                </a:lvl8pPr>
                <a:lvl9pPr marL="3886200" indent="-228600" eaLnBrk="0" fontAlgn="base" hangingPunct="0">
                  <a:spcBef>
                    <a:spcPct val="0"/>
                  </a:spcBef>
                  <a:spcAft>
                    <a:spcPct val="0"/>
                  </a:spcAft>
                  <a:defRPr sz="2800" b="1">
                    <a:solidFill>
                      <a:schemeClr val="accent2"/>
                    </a:solidFill>
                    <a:latin typeface="Comic Sans MS" pitchFamily="66" charset="0"/>
                  </a:defRPr>
                </a:lvl9pPr>
              </a:lstStyle>
              <a:p>
                <a:r>
                  <a:rPr lang="en-US" sz="3200" dirty="0">
                    <a:latin typeface="Symbol" panose="05050102010706020507" pitchFamily="18" charset="2"/>
                  </a:rPr>
                  <a:t> m=1</a:t>
                </a:r>
                <a:endParaRPr lang="en-US" b="0" baseline="-24000" dirty="0"/>
              </a:p>
            </p:txBody>
          </p:sp>
          <p:sp>
            <p:nvSpPr>
              <p:cNvPr id="119" name="Line 91">
                <a:extLst>
                  <a:ext uri="{FF2B5EF4-FFF2-40B4-BE49-F238E27FC236}">
                    <a16:creationId xmlns:a16="http://schemas.microsoft.com/office/drawing/2014/main" id="{B63C2868-A990-A041-9049-1DDDC67472CB}"/>
                  </a:ext>
                </a:extLst>
              </p:cNvPr>
              <p:cNvSpPr>
                <a:spLocks noChangeShapeType="1"/>
              </p:cNvSpPr>
              <p:nvPr/>
            </p:nvSpPr>
            <p:spPr bwMode="auto">
              <a:xfrm>
                <a:off x="2017604" y="915249"/>
                <a:ext cx="1392669"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0" name="Line 92">
                <a:extLst>
                  <a:ext uri="{FF2B5EF4-FFF2-40B4-BE49-F238E27FC236}">
                    <a16:creationId xmlns:a16="http://schemas.microsoft.com/office/drawing/2014/main" id="{B3C03B56-2412-044F-8889-7FD333C1E24B}"/>
                  </a:ext>
                </a:extLst>
              </p:cNvPr>
              <p:cNvSpPr>
                <a:spLocks noChangeShapeType="1"/>
              </p:cNvSpPr>
              <p:nvPr/>
            </p:nvSpPr>
            <p:spPr bwMode="auto">
              <a:xfrm flipH="1">
                <a:off x="3406733" y="898393"/>
                <a:ext cx="3948" cy="906764"/>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1" name="Line 93">
                <a:extLst>
                  <a:ext uri="{FF2B5EF4-FFF2-40B4-BE49-F238E27FC236}">
                    <a16:creationId xmlns:a16="http://schemas.microsoft.com/office/drawing/2014/main" id="{9E4B8CA6-11C0-5E4F-AF4D-3052217C9DEA}"/>
                  </a:ext>
                </a:extLst>
              </p:cNvPr>
              <p:cNvSpPr>
                <a:spLocks noChangeShapeType="1"/>
              </p:cNvSpPr>
              <p:nvPr/>
            </p:nvSpPr>
            <p:spPr bwMode="auto">
              <a:xfrm>
                <a:off x="2017604" y="1790446"/>
                <a:ext cx="1392669"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2" name="Line 94">
                <a:extLst>
                  <a:ext uri="{FF2B5EF4-FFF2-40B4-BE49-F238E27FC236}">
                    <a16:creationId xmlns:a16="http://schemas.microsoft.com/office/drawing/2014/main" id="{9973B186-B7B4-8F45-B7FA-61AF28069BBB}"/>
                  </a:ext>
                </a:extLst>
              </p:cNvPr>
              <p:cNvSpPr>
                <a:spLocks noChangeShapeType="1"/>
              </p:cNvSpPr>
              <p:nvPr/>
            </p:nvSpPr>
            <p:spPr bwMode="auto">
              <a:xfrm>
                <a:off x="3069211"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3" name="Line 95">
                <a:extLst>
                  <a:ext uri="{FF2B5EF4-FFF2-40B4-BE49-F238E27FC236}">
                    <a16:creationId xmlns:a16="http://schemas.microsoft.com/office/drawing/2014/main" id="{AD329136-60C8-154B-BBC3-F39AC18700CF}"/>
                  </a:ext>
                </a:extLst>
              </p:cNvPr>
              <p:cNvSpPr>
                <a:spLocks noChangeShapeType="1"/>
              </p:cNvSpPr>
              <p:nvPr/>
            </p:nvSpPr>
            <p:spPr bwMode="auto">
              <a:xfrm>
                <a:off x="2718676"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4" name="Line 96">
                <a:extLst>
                  <a:ext uri="{FF2B5EF4-FFF2-40B4-BE49-F238E27FC236}">
                    <a16:creationId xmlns:a16="http://schemas.microsoft.com/office/drawing/2014/main" id="{8302223D-D183-8E41-A929-686881B819A5}"/>
                  </a:ext>
                </a:extLst>
              </p:cNvPr>
              <p:cNvSpPr>
                <a:spLocks noChangeShapeType="1"/>
              </p:cNvSpPr>
              <p:nvPr/>
            </p:nvSpPr>
            <p:spPr bwMode="auto">
              <a:xfrm>
                <a:off x="2368140" y="915249"/>
                <a:ext cx="0" cy="875197"/>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5" name="Oval 97">
                <a:extLst>
                  <a:ext uri="{FF2B5EF4-FFF2-40B4-BE49-F238E27FC236}">
                    <a16:creationId xmlns:a16="http://schemas.microsoft.com/office/drawing/2014/main" id="{E242B65B-2555-4042-8924-B658728B1308}"/>
                  </a:ext>
                </a:extLst>
              </p:cNvPr>
              <p:cNvSpPr>
                <a:spLocks noChangeArrowheads="1"/>
              </p:cNvSpPr>
              <p:nvPr/>
            </p:nvSpPr>
            <p:spPr bwMode="auto">
              <a:xfrm>
                <a:off x="3412773" y="855023"/>
                <a:ext cx="1233531" cy="1090473"/>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en-US" sz="2400"/>
              </a:p>
            </p:txBody>
          </p:sp>
          <p:sp>
            <p:nvSpPr>
              <p:cNvPr id="126" name="Line 98">
                <a:extLst>
                  <a:ext uri="{FF2B5EF4-FFF2-40B4-BE49-F238E27FC236}">
                    <a16:creationId xmlns:a16="http://schemas.microsoft.com/office/drawing/2014/main" id="{177BFB33-6119-1745-A116-4BC28A140809}"/>
                  </a:ext>
                </a:extLst>
              </p:cNvPr>
              <p:cNvSpPr>
                <a:spLocks noChangeShapeType="1"/>
              </p:cNvSpPr>
              <p:nvPr/>
            </p:nvSpPr>
            <p:spPr bwMode="auto">
              <a:xfrm>
                <a:off x="4662673" y="1391319"/>
                <a:ext cx="492299" cy="4430"/>
              </a:xfrm>
              <a:prstGeom prst="line">
                <a:avLst/>
              </a:prstGeom>
              <a:noFill/>
              <a:ln w="412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7" name="Rectangle 145" descr="Purple mesh">
                <a:extLst>
                  <a:ext uri="{FF2B5EF4-FFF2-40B4-BE49-F238E27FC236}">
                    <a16:creationId xmlns:a16="http://schemas.microsoft.com/office/drawing/2014/main" id="{327397FC-FD6A-DC4C-86F6-79FA3C27D60D}"/>
                  </a:ext>
                </a:extLst>
              </p:cNvPr>
              <p:cNvSpPr>
                <a:spLocks noChangeArrowheads="1"/>
              </p:cNvSpPr>
              <p:nvPr/>
            </p:nvSpPr>
            <p:spPr bwMode="auto">
              <a:xfrm rot="5400000">
                <a:off x="2289476" y="1335398"/>
                <a:ext cx="508714" cy="141465"/>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28" name="Rectangle 174" descr="Purple mesh">
                <a:extLst>
                  <a:ext uri="{FF2B5EF4-FFF2-40B4-BE49-F238E27FC236}">
                    <a16:creationId xmlns:a16="http://schemas.microsoft.com/office/drawing/2014/main" id="{13B694A5-CE5A-3840-A429-466332AE44D4}"/>
                  </a:ext>
                </a:extLst>
              </p:cNvPr>
              <p:cNvSpPr>
                <a:spLocks noChangeArrowheads="1"/>
              </p:cNvSpPr>
              <p:nvPr/>
            </p:nvSpPr>
            <p:spPr bwMode="auto">
              <a:xfrm rot="5400000">
                <a:off x="2575542" y="1258959"/>
                <a:ext cx="660117" cy="142938"/>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sp>
            <p:nvSpPr>
              <p:cNvPr id="129" name="Rectangle 175" descr="Purple mesh">
                <a:extLst>
                  <a:ext uri="{FF2B5EF4-FFF2-40B4-BE49-F238E27FC236}">
                    <a16:creationId xmlns:a16="http://schemas.microsoft.com/office/drawing/2014/main" id="{7B5BFD8B-99CD-FF40-8EF0-395A03C2B3C3}"/>
                  </a:ext>
                </a:extLst>
              </p:cNvPr>
              <p:cNvSpPr>
                <a:spLocks noChangeArrowheads="1"/>
              </p:cNvSpPr>
              <p:nvPr/>
            </p:nvSpPr>
            <p:spPr bwMode="auto">
              <a:xfrm rot="5400000">
                <a:off x="3093880" y="1412796"/>
                <a:ext cx="301293" cy="154727"/>
              </a:xfrm>
              <a:prstGeom prst="rect">
                <a:avLst/>
              </a:prstGeom>
              <a:blipFill dpi="0" rotWithShape="0">
                <a:blip r:embed="rId4"/>
                <a:srcRect/>
                <a:tile tx="0" ty="0" sx="100000" sy="100000" flip="none" algn="tl"/>
              </a:blipFill>
              <a:ln>
                <a:noFill/>
              </a:ln>
              <a:extLst>
                <a:ext uri="{91240B29-F687-4F45-9708-019B960494DF}">
                  <a14:hiddenLine xmlns:a14="http://schemas.microsoft.com/office/drawing/2010/main" w="34925">
                    <a:solidFill>
                      <a:srgbClr val="000000"/>
                    </a:solidFill>
                    <a:miter lim="800000"/>
                    <a:headEnd/>
                    <a:tailEnd/>
                  </a14:hiddenLine>
                </a:ext>
              </a:extLst>
            </p:spPr>
            <p:txBody>
              <a:bodyPr wrap="none" anchor="ctr"/>
              <a:lstStyle/>
              <a:p>
                <a:endParaRPr lang="en-US"/>
              </a:p>
            </p:txBody>
          </p:sp>
        </p:grpSp>
        <p:cxnSp>
          <p:nvCxnSpPr>
            <p:cNvPr id="114" name="Straight Arrow Connector 113">
              <a:extLst>
                <a:ext uri="{FF2B5EF4-FFF2-40B4-BE49-F238E27FC236}">
                  <a16:creationId xmlns:a16="http://schemas.microsoft.com/office/drawing/2014/main" id="{CF7943E2-DB8B-C647-AA7D-1DD19976394D}"/>
                </a:ext>
              </a:extLst>
            </p:cNvPr>
            <p:cNvCxnSpPr/>
            <p:nvPr/>
          </p:nvCxnSpPr>
          <p:spPr bwMode="auto">
            <a:xfrm flipV="1">
              <a:off x="3821374" y="1610436"/>
              <a:ext cx="1078173" cy="682388"/>
            </a:xfrm>
            <a:prstGeom prst="straightConnector1">
              <a:avLst/>
            </a:prstGeom>
            <a:noFill/>
            <a:ln w="38100" cap="flat" cmpd="sng" algn="ctr">
              <a:solidFill>
                <a:schemeClr val="accent6">
                  <a:lumMod val="75000"/>
                </a:schemeClr>
              </a:solidFill>
              <a:prstDash val="solid"/>
              <a:round/>
              <a:headEnd type="none" w="med" len="med"/>
              <a:tailEnd type="triangle" w="lg" len="med"/>
            </a:ln>
            <a:effectLst/>
          </p:spPr>
        </p:cxnSp>
        <p:cxnSp>
          <p:nvCxnSpPr>
            <p:cNvPr id="115" name="Straight Arrow Connector 114">
              <a:extLst>
                <a:ext uri="{FF2B5EF4-FFF2-40B4-BE49-F238E27FC236}">
                  <a16:creationId xmlns:a16="http://schemas.microsoft.com/office/drawing/2014/main" id="{B475DC4C-72DE-6641-82AC-A6347E7FE5D8}"/>
                </a:ext>
              </a:extLst>
            </p:cNvPr>
            <p:cNvCxnSpPr/>
            <p:nvPr/>
          </p:nvCxnSpPr>
          <p:spPr bwMode="auto">
            <a:xfrm>
              <a:off x="3823649" y="2554406"/>
              <a:ext cx="1103193" cy="721057"/>
            </a:xfrm>
            <a:prstGeom prst="straightConnector1">
              <a:avLst/>
            </a:prstGeom>
            <a:noFill/>
            <a:ln w="38100" cap="flat" cmpd="sng" algn="ctr">
              <a:solidFill>
                <a:schemeClr val="accent6">
                  <a:lumMod val="75000"/>
                </a:schemeClr>
              </a:solidFill>
              <a:prstDash val="solid"/>
              <a:round/>
              <a:headEnd type="none" w="med" len="med"/>
              <a:tailEnd type="triangle" w="lg" len="med"/>
            </a:ln>
            <a:effectLst/>
          </p:spPr>
        </p:cxnSp>
        <p:sp>
          <p:nvSpPr>
            <p:cNvPr id="116" name="TextBox 115">
              <a:extLst>
                <a:ext uri="{FF2B5EF4-FFF2-40B4-BE49-F238E27FC236}">
                  <a16:creationId xmlns:a16="http://schemas.microsoft.com/office/drawing/2014/main" id="{EA53EB1E-D3A6-AD42-BFB5-CE6976594290}"/>
                </a:ext>
              </a:extLst>
            </p:cNvPr>
            <p:cNvSpPr txBox="1"/>
            <p:nvPr/>
          </p:nvSpPr>
          <p:spPr>
            <a:xfrm>
              <a:off x="4012442" y="1460311"/>
              <a:ext cx="412292" cy="584775"/>
            </a:xfrm>
            <a:prstGeom prst="rect">
              <a:avLst/>
            </a:prstGeom>
            <a:noFill/>
          </p:spPr>
          <p:txBody>
            <a:bodyPr wrap="none" rtlCol="0">
              <a:spAutoFit/>
            </a:bodyPr>
            <a:lstStyle/>
            <a:p>
              <a:r>
                <a:rPr lang="en-US" sz="3200" dirty="0">
                  <a:solidFill>
                    <a:srgbClr val="FF0000"/>
                  </a:solidFill>
                </a:rPr>
                <a:t>p</a:t>
              </a:r>
            </a:p>
          </p:txBody>
        </p:sp>
        <p:sp>
          <p:nvSpPr>
            <p:cNvPr id="117" name="TextBox 116">
              <a:extLst>
                <a:ext uri="{FF2B5EF4-FFF2-40B4-BE49-F238E27FC236}">
                  <a16:creationId xmlns:a16="http://schemas.microsoft.com/office/drawing/2014/main" id="{A0CDC39C-815F-0447-A02D-5EE742CBFB60}"/>
                </a:ext>
              </a:extLst>
            </p:cNvPr>
            <p:cNvSpPr txBox="1"/>
            <p:nvPr/>
          </p:nvSpPr>
          <p:spPr>
            <a:xfrm>
              <a:off x="3796352" y="2759123"/>
              <a:ext cx="776175" cy="584775"/>
            </a:xfrm>
            <a:prstGeom prst="rect">
              <a:avLst/>
            </a:prstGeom>
            <a:noFill/>
          </p:spPr>
          <p:txBody>
            <a:bodyPr wrap="none" rtlCol="0">
              <a:spAutoFit/>
            </a:bodyPr>
            <a:lstStyle/>
            <a:p>
              <a:r>
                <a:rPr lang="en-US" sz="3200" dirty="0">
                  <a:solidFill>
                    <a:srgbClr val="FF0000"/>
                  </a:solidFill>
                </a:rPr>
                <a:t>1-p</a:t>
              </a:r>
            </a:p>
          </p:txBody>
        </p:sp>
      </p:grpSp>
      <p:grpSp>
        <p:nvGrpSpPr>
          <p:cNvPr id="148" name="Group 147">
            <a:extLst>
              <a:ext uri="{FF2B5EF4-FFF2-40B4-BE49-F238E27FC236}">
                <a16:creationId xmlns:a16="http://schemas.microsoft.com/office/drawing/2014/main" id="{39BC4C62-409A-A24E-9BF4-C1BAB1EA2F43}"/>
              </a:ext>
            </a:extLst>
          </p:cNvPr>
          <p:cNvGrpSpPr/>
          <p:nvPr/>
        </p:nvGrpSpPr>
        <p:grpSpPr>
          <a:xfrm>
            <a:off x="737256" y="3894255"/>
            <a:ext cx="4666140" cy="2855640"/>
            <a:chOff x="2212887" y="3764479"/>
            <a:chExt cx="4666140" cy="2855640"/>
          </a:xfrm>
        </p:grpSpPr>
        <p:sp>
          <p:nvSpPr>
            <p:cNvPr id="149" name="TextBox 148">
              <a:extLst>
                <a:ext uri="{FF2B5EF4-FFF2-40B4-BE49-F238E27FC236}">
                  <a16:creationId xmlns:a16="http://schemas.microsoft.com/office/drawing/2014/main" id="{D525AA4A-44C4-0446-AE1D-5FCC2A7AC23A}"/>
                </a:ext>
              </a:extLst>
            </p:cNvPr>
            <p:cNvSpPr txBox="1"/>
            <p:nvPr/>
          </p:nvSpPr>
          <p:spPr>
            <a:xfrm>
              <a:off x="2212887" y="3764479"/>
              <a:ext cx="1001874" cy="436872"/>
            </a:xfrm>
            <a:prstGeom prst="rect">
              <a:avLst/>
            </a:prstGeom>
            <a:noFill/>
          </p:spPr>
          <p:txBody>
            <a:bodyPr wrap="none" rtlCol="0">
              <a:spAutoFit/>
            </a:bodyPr>
            <a:lstStyle/>
            <a:p>
              <a:r>
                <a:rPr lang="en-US" b="0" dirty="0">
                  <a:solidFill>
                    <a:srgbClr val="FF0000"/>
                  </a:solidFill>
                </a:rPr>
                <a:t>Opt p</a:t>
              </a:r>
            </a:p>
          </p:txBody>
        </p:sp>
        <p:grpSp>
          <p:nvGrpSpPr>
            <p:cNvPr id="150" name="Group 149">
              <a:extLst>
                <a:ext uri="{FF2B5EF4-FFF2-40B4-BE49-F238E27FC236}">
                  <a16:creationId xmlns:a16="http://schemas.microsoft.com/office/drawing/2014/main" id="{FC233135-B941-6249-845E-1990B3600B75}"/>
                </a:ext>
              </a:extLst>
            </p:cNvPr>
            <p:cNvGrpSpPr/>
            <p:nvPr/>
          </p:nvGrpSpPr>
          <p:grpSpPr>
            <a:xfrm>
              <a:off x="2671948" y="4202148"/>
              <a:ext cx="630539" cy="2020263"/>
              <a:chOff x="2434441" y="3990109"/>
              <a:chExt cx="496785" cy="2419571"/>
            </a:xfrm>
          </p:grpSpPr>
          <p:cxnSp>
            <p:nvCxnSpPr>
              <p:cNvPr id="158" name="Straight Arrow Connector 157">
                <a:extLst>
                  <a:ext uri="{FF2B5EF4-FFF2-40B4-BE49-F238E27FC236}">
                    <a16:creationId xmlns:a16="http://schemas.microsoft.com/office/drawing/2014/main" id="{3E2DD51D-C949-1B41-A43A-559485C790E8}"/>
                  </a:ext>
                </a:extLst>
              </p:cNvPr>
              <p:cNvCxnSpPr/>
              <p:nvPr/>
            </p:nvCxnSpPr>
            <p:spPr bwMode="auto">
              <a:xfrm flipH="1" flipV="1">
                <a:off x="2909454" y="4037610"/>
                <a:ext cx="21772" cy="2361210"/>
              </a:xfrm>
              <a:prstGeom prst="straightConnector1">
                <a:avLst/>
              </a:prstGeom>
              <a:noFill/>
              <a:ln w="57150" cap="flat" cmpd="sng" algn="ctr">
                <a:solidFill>
                  <a:schemeClr val="tx1"/>
                </a:solidFill>
                <a:prstDash val="solid"/>
                <a:round/>
                <a:headEnd type="none" w="med" len="med"/>
                <a:tailEnd type="triangle" w="med" len="med"/>
              </a:ln>
              <a:effectLst/>
            </p:spPr>
          </p:cxnSp>
          <p:sp>
            <p:nvSpPr>
              <p:cNvPr id="159" name="TextBox 158">
                <a:extLst>
                  <a:ext uri="{FF2B5EF4-FFF2-40B4-BE49-F238E27FC236}">
                    <a16:creationId xmlns:a16="http://schemas.microsoft.com/office/drawing/2014/main" id="{7BE8DA68-21EE-C64B-824E-0069C9C2DB7C}"/>
                  </a:ext>
                </a:extLst>
              </p:cNvPr>
              <p:cNvSpPr txBox="1"/>
              <p:nvPr/>
            </p:nvSpPr>
            <p:spPr>
              <a:xfrm>
                <a:off x="2434441" y="3990109"/>
                <a:ext cx="384194" cy="442331"/>
              </a:xfrm>
              <a:prstGeom prst="rect">
                <a:avLst/>
              </a:prstGeom>
              <a:noFill/>
            </p:spPr>
            <p:txBody>
              <a:bodyPr wrap="none" rtlCol="0">
                <a:spAutoFit/>
              </a:bodyPr>
              <a:lstStyle/>
              <a:p>
                <a:r>
                  <a:rPr lang="en-US" sz="1800" b="0" dirty="0">
                    <a:solidFill>
                      <a:schemeClr val="tx1"/>
                    </a:solidFill>
                  </a:rPr>
                  <a:t>1.0</a:t>
                </a:r>
              </a:p>
            </p:txBody>
          </p:sp>
          <p:sp>
            <p:nvSpPr>
              <p:cNvPr id="160" name="TextBox 159">
                <a:extLst>
                  <a:ext uri="{FF2B5EF4-FFF2-40B4-BE49-F238E27FC236}">
                    <a16:creationId xmlns:a16="http://schemas.microsoft.com/office/drawing/2014/main" id="{F3225401-C67C-E543-9105-92B7B09C77FA}"/>
                  </a:ext>
                </a:extLst>
              </p:cNvPr>
              <p:cNvSpPr txBox="1"/>
              <p:nvPr/>
            </p:nvSpPr>
            <p:spPr>
              <a:xfrm>
                <a:off x="2434441" y="4617522"/>
                <a:ext cx="413242" cy="442331"/>
              </a:xfrm>
              <a:prstGeom prst="rect">
                <a:avLst/>
              </a:prstGeom>
              <a:noFill/>
            </p:spPr>
            <p:txBody>
              <a:bodyPr wrap="none" rtlCol="0">
                <a:spAutoFit/>
              </a:bodyPr>
              <a:lstStyle/>
              <a:p>
                <a:r>
                  <a:rPr lang="en-US" sz="1800" b="0" dirty="0">
                    <a:solidFill>
                      <a:schemeClr val="tx1"/>
                    </a:solidFill>
                  </a:rPr>
                  <a:t>0.9</a:t>
                </a:r>
              </a:p>
            </p:txBody>
          </p:sp>
          <p:sp>
            <p:nvSpPr>
              <p:cNvPr id="161" name="TextBox 160">
                <a:extLst>
                  <a:ext uri="{FF2B5EF4-FFF2-40B4-BE49-F238E27FC236}">
                    <a16:creationId xmlns:a16="http://schemas.microsoft.com/office/drawing/2014/main" id="{E8CA340C-7665-1F45-9246-F6021DF7C76B}"/>
                  </a:ext>
                </a:extLst>
              </p:cNvPr>
              <p:cNvSpPr txBox="1"/>
              <p:nvPr/>
            </p:nvSpPr>
            <p:spPr>
              <a:xfrm>
                <a:off x="2434441" y="5292435"/>
                <a:ext cx="413242" cy="442331"/>
              </a:xfrm>
              <a:prstGeom prst="rect">
                <a:avLst/>
              </a:prstGeom>
              <a:noFill/>
            </p:spPr>
            <p:txBody>
              <a:bodyPr wrap="none" rtlCol="0">
                <a:spAutoFit/>
              </a:bodyPr>
              <a:lstStyle/>
              <a:p>
                <a:r>
                  <a:rPr lang="en-US" sz="1800" b="0" dirty="0">
                    <a:solidFill>
                      <a:schemeClr val="tx1"/>
                    </a:solidFill>
                  </a:rPr>
                  <a:t>0.8</a:t>
                </a:r>
              </a:p>
            </p:txBody>
          </p:sp>
          <p:sp>
            <p:nvSpPr>
              <p:cNvPr id="162" name="TextBox 161">
                <a:extLst>
                  <a:ext uri="{FF2B5EF4-FFF2-40B4-BE49-F238E27FC236}">
                    <a16:creationId xmlns:a16="http://schemas.microsoft.com/office/drawing/2014/main" id="{C4EB35BD-BBBD-9146-8BA0-D99A0E0AD3BF}"/>
                  </a:ext>
                </a:extLst>
              </p:cNvPr>
              <p:cNvSpPr txBox="1"/>
              <p:nvPr/>
            </p:nvSpPr>
            <p:spPr>
              <a:xfrm>
                <a:off x="2434441" y="5967349"/>
                <a:ext cx="413242" cy="442331"/>
              </a:xfrm>
              <a:prstGeom prst="rect">
                <a:avLst/>
              </a:prstGeom>
              <a:noFill/>
            </p:spPr>
            <p:txBody>
              <a:bodyPr wrap="none" rtlCol="0">
                <a:spAutoFit/>
              </a:bodyPr>
              <a:lstStyle/>
              <a:p>
                <a:r>
                  <a:rPr lang="en-US" sz="1800" b="0" dirty="0">
                    <a:solidFill>
                      <a:schemeClr val="tx1"/>
                    </a:solidFill>
                  </a:rPr>
                  <a:t>0.7</a:t>
                </a:r>
              </a:p>
            </p:txBody>
          </p:sp>
        </p:grpSp>
        <p:grpSp>
          <p:nvGrpSpPr>
            <p:cNvPr id="151" name="Group 150">
              <a:extLst>
                <a:ext uri="{FF2B5EF4-FFF2-40B4-BE49-F238E27FC236}">
                  <a16:creationId xmlns:a16="http://schemas.microsoft.com/office/drawing/2014/main" id="{5BF4E5A8-D8AE-C445-9861-A87382DE42A4}"/>
                </a:ext>
              </a:extLst>
            </p:cNvPr>
            <p:cNvGrpSpPr/>
            <p:nvPr/>
          </p:nvGrpSpPr>
          <p:grpSpPr>
            <a:xfrm>
              <a:off x="3268994" y="6213034"/>
              <a:ext cx="3610033" cy="407085"/>
              <a:chOff x="2945081" y="6412675"/>
              <a:chExt cx="4084836" cy="487546"/>
            </a:xfrm>
          </p:grpSpPr>
          <p:cxnSp>
            <p:nvCxnSpPr>
              <p:cNvPr id="154" name="Straight Arrow Connector 153">
                <a:extLst>
                  <a:ext uri="{FF2B5EF4-FFF2-40B4-BE49-F238E27FC236}">
                    <a16:creationId xmlns:a16="http://schemas.microsoft.com/office/drawing/2014/main" id="{9F0DABA0-079A-D14C-819A-50443C4F8C92}"/>
                  </a:ext>
                </a:extLst>
              </p:cNvPr>
              <p:cNvCxnSpPr/>
              <p:nvPr/>
            </p:nvCxnSpPr>
            <p:spPr bwMode="auto">
              <a:xfrm>
                <a:off x="2945081" y="6412675"/>
                <a:ext cx="3847605" cy="11876"/>
              </a:xfrm>
              <a:prstGeom prst="straightConnector1">
                <a:avLst/>
              </a:prstGeom>
              <a:noFill/>
              <a:ln w="57150" cap="flat" cmpd="sng" algn="ctr">
                <a:solidFill>
                  <a:schemeClr val="tx1"/>
                </a:solidFill>
                <a:prstDash val="solid"/>
                <a:round/>
                <a:headEnd type="none" w="med" len="med"/>
                <a:tailEnd type="triangle" w="med" len="med"/>
              </a:ln>
              <a:effectLst/>
            </p:spPr>
          </p:cxnSp>
          <p:sp>
            <p:nvSpPr>
              <p:cNvPr id="155" name="TextBox 154">
                <a:extLst>
                  <a:ext uri="{FF2B5EF4-FFF2-40B4-BE49-F238E27FC236}">
                    <a16:creationId xmlns:a16="http://schemas.microsoft.com/office/drawing/2014/main" id="{16452EAF-BD5B-FA4E-8E5B-32C33D77836D}"/>
                  </a:ext>
                </a:extLst>
              </p:cNvPr>
              <p:cNvSpPr txBox="1"/>
              <p:nvPr/>
            </p:nvSpPr>
            <p:spPr>
              <a:xfrm>
                <a:off x="3958444" y="6457890"/>
                <a:ext cx="551769" cy="442331"/>
              </a:xfrm>
              <a:prstGeom prst="rect">
                <a:avLst/>
              </a:prstGeom>
              <a:noFill/>
            </p:spPr>
            <p:txBody>
              <a:bodyPr wrap="none" rtlCol="0">
                <a:spAutoFit/>
              </a:bodyPr>
              <a:lstStyle/>
              <a:p>
                <a:r>
                  <a:rPr lang="en-US" sz="1800" b="0" dirty="0">
                    <a:solidFill>
                      <a:schemeClr val="tx1"/>
                    </a:solidFill>
                  </a:rPr>
                  <a:t>1.0</a:t>
                </a:r>
              </a:p>
            </p:txBody>
          </p:sp>
          <p:sp>
            <p:nvSpPr>
              <p:cNvPr id="156" name="TextBox 155">
                <a:extLst>
                  <a:ext uri="{FF2B5EF4-FFF2-40B4-BE49-F238E27FC236}">
                    <a16:creationId xmlns:a16="http://schemas.microsoft.com/office/drawing/2014/main" id="{5E2953CE-8B69-AD47-8430-04340DE7290D}"/>
                  </a:ext>
                </a:extLst>
              </p:cNvPr>
              <p:cNvSpPr txBox="1"/>
              <p:nvPr/>
            </p:nvSpPr>
            <p:spPr>
              <a:xfrm>
                <a:off x="5215250" y="6457890"/>
                <a:ext cx="593487" cy="442331"/>
              </a:xfrm>
              <a:prstGeom prst="rect">
                <a:avLst/>
              </a:prstGeom>
              <a:noFill/>
            </p:spPr>
            <p:txBody>
              <a:bodyPr wrap="none" rtlCol="0">
                <a:spAutoFit/>
              </a:bodyPr>
              <a:lstStyle/>
              <a:p>
                <a:r>
                  <a:rPr lang="en-US" sz="1800" b="0" dirty="0">
                    <a:solidFill>
                      <a:schemeClr val="tx1"/>
                    </a:solidFill>
                  </a:rPr>
                  <a:t>2.0</a:t>
                </a:r>
              </a:p>
            </p:txBody>
          </p:sp>
          <p:sp>
            <p:nvSpPr>
              <p:cNvPr id="157" name="TextBox 156">
                <a:extLst>
                  <a:ext uri="{FF2B5EF4-FFF2-40B4-BE49-F238E27FC236}">
                    <a16:creationId xmlns:a16="http://schemas.microsoft.com/office/drawing/2014/main" id="{E665AE68-7079-0D49-BC95-001B0854C857}"/>
                  </a:ext>
                </a:extLst>
              </p:cNvPr>
              <p:cNvSpPr txBox="1"/>
              <p:nvPr/>
            </p:nvSpPr>
            <p:spPr>
              <a:xfrm>
                <a:off x="6436430" y="6457890"/>
                <a:ext cx="593487" cy="442331"/>
              </a:xfrm>
              <a:prstGeom prst="rect">
                <a:avLst/>
              </a:prstGeom>
              <a:noFill/>
            </p:spPr>
            <p:txBody>
              <a:bodyPr wrap="none" rtlCol="0">
                <a:spAutoFit/>
              </a:bodyPr>
              <a:lstStyle/>
              <a:p>
                <a:r>
                  <a:rPr lang="en-US" sz="1800" b="0" dirty="0">
                    <a:solidFill>
                      <a:schemeClr val="tx1"/>
                    </a:solidFill>
                  </a:rPr>
                  <a:t>3.0</a:t>
                </a:r>
              </a:p>
            </p:txBody>
          </p:sp>
        </p:grpSp>
        <p:cxnSp>
          <p:nvCxnSpPr>
            <p:cNvPr id="152" name="Straight Connector 151">
              <a:extLst>
                <a:ext uri="{FF2B5EF4-FFF2-40B4-BE49-F238E27FC236}">
                  <a16:creationId xmlns:a16="http://schemas.microsoft.com/office/drawing/2014/main" id="{49D2CF86-5B81-4B4E-AF1F-28836493255E}"/>
                </a:ext>
              </a:extLst>
            </p:cNvPr>
            <p:cNvCxnSpPr/>
            <p:nvPr/>
          </p:nvCxnSpPr>
          <p:spPr bwMode="auto">
            <a:xfrm>
              <a:off x="3278412" y="4287904"/>
              <a:ext cx="641271" cy="1524"/>
            </a:xfrm>
            <a:prstGeom prst="line">
              <a:avLst/>
            </a:prstGeom>
            <a:noFill/>
            <a:ln w="57150" cap="flat" cmpd="sng" algn="ctr">
              <a:solidFill>
                <a:srgbClr val="FF0000"/>
              </a:solidFill>
              <a:prstDash val="solid"/>
              <a:round/>
              <a:headEnd type="none" w="med" len="med"/>
              <a:tailEnd type="none" w="med" len="med"/>
            </a:ln>
            <a:effectLst/>
          </p:spPr>
        </p:cxnSp>
        <p:sp>
          <p:nvSpPr>
            <p:cNvPr id="153" name="Freeform 152">
              <a:extLst>
                <a:ext uri="{FF2B5EF4-FFF2-40B4-BE49-F238E27FC236}">
                  <a16:creationId xmlns:a16="http://schemas.microsoft.com/office/drawing/2014/main" id="{4DA7E8BC-9E5D-9547-B29B-27884A571713}"/>
                </a:ext>
              </a:extLst>
            </p:cNvPr>
            <p:cNvSpPr/>
            <p:nvPr/>
          </p:nvSpPr>
          <p:spPr bwMode="auto">
            <a:xfrm>
              <a:off x="3909188" y="4279512"/>
              <a:ext cx="2539113" cy="1931283"/>
            </a:xfrm>
            <a:custGeom>
              <a:avLst/>
              <a:gdLst>
                <a:gd name="connsiteX0" fmla="*/ 0 w 3028208"/>
                <a:gd name="connsiteY0" fmla="*/ 0 h 2291938"/>
                <a:gd name="connsiteX1" fmla="*/ 225631 w 3028208"/>
                <a:gd name="connsiteY1" fmla="*/ 665018 h 2291938"/>
                <a:gd name="connsiteX2" fmla="*/ 641268 w 3028208"/>
                <a:gd name="connsiteY2" fmla="*/ 1341912 h 2291938"/>
                <a:gd name="connsiteX3" fmla="*/ 1626920 w 3028208"/>
                <a:gd name="connsiteY3" fmla="*/ 1983179 h 2291938"/>
                <a:gd name="connsiteX4" fmla="*/ 3028208 w 3028208"/>
                <a:gd name="connsiteY4" fmla="*/ 2291938 h 2291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28208" h="2291938">
                  <a:moveTo>
                    <a:pt x="0" y="0"/>
                  </a:moveTo>
                  <a:cubicBezTo>
                    <a:pt x="59376" y="220683"/>
                    <a:pt x="118753" y="441366"/>
                    <a:pt x="225631" y="665018"/>
                  </a:cubicBezTo>
                  <a:cubicBezTo>
                    <a:pt x="332509" y="888670"/>
                    <a:pt x="407720" y="1122218"/>
                    <a:pt x="641268" y="1341912"/>
                  </a:cubicBezTo>
                  <a:cubicBezTo>
                    <a:pt x="874816" y="1561606"/>
                    <a:pt x="1229097" y="1824841"/>
                    <a:pt x="1626920" y="1983179"/>
                  </a:cubicBezTo>
                  <a:cubicBezTo>
                    <a:pt x="2024743" y="2141517"/>
                    <a:pt x="2526475" y="2216727"/>
                    <a:pt x="3028208" y="2291938"/>
                  </a:cubicBezTo>
                </a:path>
              </a:pathLst>
            </a:custGeom>
            <a:noFill/>
            <a:ln w="571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grpSp>
      <p:grpSp>
        <p:nvGrpSpPr>
          <p:cNvPr id="163" name="Group 162">
            <a:extLst>
              <a:ext uri="{FF2B5EF4-FFF2-40B4-BE49-F238E27FC236}">
                <a16:creationId xmlns:a16="http://schemas.microsoft.com/office/drawing/2014/main" id="{A27ECDA3-237A-E945-B421-24495869C654}"/>
              </a:ext>
            </a:extLst>
          </p:cNvPr>
          <p:cNvGrpSpPr/>
          <p:nvPr/>
        </p:nvGrpSpPr>
        <p:grpSpPr>
          <a:xfrm>
            <a:off x="3417001" y="3965507"/>
            <a:ext cx="2612574" cy="1318161"/>
            <a:chOff x="4892632" y="3835731"/>
            <a:chExt cx="2762810" cy="1294409"/>
          </a:xfrm>
        </p:grpSpPr>
        <p:sp>
          <p:nvSpPr>
            <p:cNvPr id="164" name="Cloud Callout 163">
              <a:extLst>
                <a:ext uri="{FF2B5EF4-FFF2-40B4-BE49-F238E27FC236}">
                  <a16:creationId xmlns:a16="http://schemas.microsoft.com/office/drawing/2014/main" id="{E6F0EC03-883E-214A-8968-48C37F05DBFE}"/>
                </a:ext>
              </a:extLst>
            </p:cNvPr>
            <p:cNvSpPr/>
            <p:nvPr/>
          </p:nvSpPr>
          <p:spPr bwMode="auto">
            <a:xfrm>
              <a:off x="4892632" y="3835731"/>
              <a:ext cx="2173185" cy="1294409"/>
            </a:xfrm>
            <a:prstGeom prst="cloudCallout">
              <a:avLst>
                <a:gd name="adj1" fmla="val -82398"/>
                <a:gd name="adj2" fmla="val -8585"/>
              </a:avLst>
            </a:prstGeom>
            <a:solidFill>
              <a:schemeClr val="tx1"/>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800" b="1" i="0" u="none" strike="noStrike" cap="none" normalizeH="0" baseline="0">
                <a:ln>
                  <a:noFill/>
                </a:ln>
                <a:solidFill>
                  <a:schemeClr val="accent2"/>
                </a:solidFill>
                <a:effectLst/>
                <a:latin typeface="Comic Sans MS" pitchFamily="66" charset="0"/>
              </a:endParaRPr>
            </a:p>
          </p:txBody>
        </p:sp>
        <p:sp>
          <p:nvSpPr>
            <p:cNvPr id="165" name="TextBox 164">
              <a:extLst>
                <a:ext uri="{FF2B5EF4-FFF2-40B4-BE49-F238E27FC236}">
                  <a16:creationId xmlns:a16="http://schemas.microsoft.com/office/drawing/2014/main" id="{54CA4A5F-CE57-DF4C-B8C8-9B4F79B0F241}"/>
                </a:ext>
              </a:extLst>
            </p:cNvPr>
            <p:cNvSpPr txBox="1"/>
            <p:nvPr/>
          </p:nvSpPr>
          <p:spPr>
            <a:xfrm>
              <a:off x="5107071" y="3905697"/>
              <a:ext cx="1995057" cy="997362"/>
            </a:xfrm>
            <a:prstGeom prst="rect">
              <a:avLst/>
            </a:prstGeom>
            <a:noFill/>
          </p:spPr>
          <p:txBody>
            <a:bodyPr wrap="square" rtlCol="0">
              <a:spAutoFit/>
            </a:bodyPr>
            <a:lstStyle/>
            <a:p>
              <a:r>
                <a:rPr lang="en-US" sz="2400" b="0" dirty="0">
                  <a:solidFill>
                    <a:schemeClr val="bg1"/>
                  </a:solidFill>
                </a:rPr>
                <a:t>     p=1</a:t>
              </a:r>
              <a:endParaRPr lang="en-US" sz="2000" b="0" dirty="0">
                <a:solidFill>
                  <a:schemeClr val="bg1"/>
                </a:solidFill>
              </a:endParaRPr>
            </a:p>
            <a:p>
              <a:r>
                <a:rPr lang="en-US" sz="1800" b="0" dirty="0">
                  <a:solidFill>
                    <a:schemeClr val="bg1"/>
                  </a:solidFill>
                </a:rPr>
                <a:t>throw away </a:t>
              </a:r>
            </a:p>
            <a:p>
              <a:r>
                <a:rPr lang="en-US" sz="1800" b="0" dirty="0">
                  <a:solidFill>
                    <a:schemeClr val="bg1"/>
                  </a:solidFill>
                </a:rPr>
                <a:t>slower server</a:t>
              </a:r>
            </a:p>
          </p:txBody>
        </p:sp>
        <p:pic>
          <p:nvPicPr>
            <p:cNvPr id="166" name="Picture 3" descr="C:\Users\harchol\AppData\Local\Microsoft\Windows\Temporary Internet Files\Content.IE5\R8PM78PR\PngMedium-trash-can-8452[1].gif">
              <a:extLst>
                <a:ext uri="{FF2B5EF4-FFF2-40B4-BE49-F238E27FC236}">
                  <a16:creationId xmlns:a16="http://schemas.microsoft.com/office/drawing/2014/main" id="{7B268545-D761-CF4F-A443-7895CE3E2CB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6441" y="4077987"/>
              <a:ext cx="519001" cy="740776"/>
            </a:xfrm>
            <a:prstGeom prst="rect">
              <a:avLst/>
            </a:prstGeom>
            <a:solidFill>
              <a:schemeClr val="bg1"/>
            </a:solidFill>
          </p:spPr>
        </p:pic>
      </p:grpSp>
    </p:spTree>
    <p:extLst>
      <p:ext uri="{BB962C8B-B14F-4D97-AF65-F5344CB8AC3E}">
        <p14:creationId xmlns:p14="http://schemas.microsoft.com/office/powerpoint/2010/main" val="1772333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7"/>
          <p:cNvSpPr txBox="1">
            <a:spLocks noGrp="1"/>
          </p:cNvSpPr>
          <p:nvPr>
            <p:ph type="title"/>
          </p:nvPr>
        </p:nvSpPr>
        <p:spPr>
          <a:xfrm>
            <a:off x="2417700" y="274650"/>
            <a:ext cx="6462600" cy="1143000"/>
          </a:xfrm>
          <a:prstGeom prst="rect">
            <a:avLst/>
          </a:prstGeom>
        </p:spPr>
        <p:txBody>
          <a:bodyPr spcFirstLastPara="1" wrap="square" lIns="91425" tIns="91425" rIns="91425" bIns="91425" anchor="b" anchorCtr="0">
            <a:noAutofit/>
          </a:bodyPr>
          <a:lstStyle/>
          <a:p>
            <a:r>
              <a:rPr lang="en"/>
              <a:t>Presentation design</a:t>
            </a:r>
            <a:endParaRPr/>
          </a:p>
        </p:txBody>
      </p:sp>
      <p:sp>
        <p:nvSpPr>
          <p:cNvPr id="353" name="Google Shape;353;p37"/>
          <p:cNvSpPr txBox="1">
            <a:spLocks noGrp="1"/>
          </p:cNvSpPr>
          <p:nvPr>
            <p:ph type="body" idx="1"/>
          </p:nvPr>
        </p:nvSpPr>
        <p:spPr>
          <a:xfrm>
            <a:off x="2417700" y="1600200"/>
            <a:ext cx="6462600" cy="4155300"/>
          </a:xfrm>
          <a:prstGeom prst="rect">
            <a:avLst/>
          </a:prstGeom>
        </p:spPr>
        <p:txBody>
          <a:bodyPr spcFirstLastPara="1" wrap="square" lIns="91425" tIns="91425" rIns="91425" bIns="91425" anchor="t" anchorCtr="0">
            <a:noAutofit/>
          </a:bodyPr>
          <a:lstStyle/>
          <a:p>
            <a:pPr marL="0" indent="0">
              <a:buNone/>
            </a:pPr>
            <a:r>
              <a:rPr lang="en" sz="1400"/>
              <a:t>This presentations uses the following typographies and colors:</a:t>
            </a:r>
            <a:endParaRPr sz="1400"/>
          </a:p>
          <a:p>
            <a:pPr indent="-317500">
              <a:lnSpc>
                <a:spcPct val="115000"/>
              </a:lnSpc>
              <a:buSzPts val="1400"/>
            </a:pPr>
            <a:r>
              <a:rPr lang="en" sz="1400"/>
              <a:t>Titles: </a:t>
            </a:r>
            <a:r>
              <a:rPr lang="en" sz="1400" b="1"/>
              <a:t>Raleway</a:t>
            </a:r>
            <a:endParaRPr sz="1400" b="1"/>
          </a:p>
          <a:p>
            <a:pPr indent="-317500">
              <a:lnSpc>
                <a:spcPct val="115000"/>
              </a:lnSpc>
              <a:spcBef>
                <a:spcPts val="0"/>
              </a:spcBef>
              <a:buSzPts val="1400"/>
            </a:pPr>
            <a:r>
              <a:rPr lang="en" sz="1400"/>
              <a:t>Body copy: </a:t>
            </a:r>
            <a:r>
              <a:rPr lang="en" sz="1400" b="1"/>
              <a:t>Lato</a:t>
            </a:r>
            <a:endParaRPr sz="1400" b="1"/>
          </a:p>
          <a:p>
            <a:pPr marL="0" indent="0">
              <a:lnSpc>
                <a:spcPct val="115000"/>
              </a:lnSpc>
              <a:buNone/>
            </a:pPr>
            <a:r>
              <a:rPr lang="en" sz="1400"/>
              <a:t>You can download the fonts on these pages:</a:t>
            </a:r>
            <a:endParaRPr sz="1400"/>
          </a:p>
          <a:p>
            <a:pPr marL="0" indent="0">
              <a:lnSpc>
                <a:spcPct val="115000"/>
              </a:lnSpc>
              <a:buNone/>
            </a:pPr>
            <a:r>
              <a:rPr lang="en" sz="1400" u="sng">
                <a:solidFill>
                  <a:srgbClr val="2185C5"/>
                </a:solidFill>
                <a:hlinkClick r:id="rId3"/>
              </a:rPr>
              <a:t>https://www.fontsquirrel.com/fonts/raleway</a:t>
            </a:r>
            <a:endParaRPr sz="1400">
              <a:solidFill>
                <a:srgbClr val="2185C5"/>
              </a:solidFill>
            </a:endParaRPr>
          </a:p>
          <a:p>
            <a:pPr marL="0" indent="0">
              <a:lnSpc>
                <a:spcPct val="115000"/>
              </a:lnSpc>
              <a:buNone/>
            </a:pPr>
            <a:r>
              <a:rPr lang="en" sz="1400" u="sng">
                <a:solidFill>
                  <a:srgbClr val="2185C5"/>
                </a:solidFill>
                <a:hlinkClick r:id="rId4"/>
              </a:rPr>
              <a:t>https://www.fontsquirrel.com/fonts/lato</a:t>
            </a:r>
            <a:endParaRPr sz="1400">
              <a:solidFill>
                <a:srgbClr val="2185C5"/>
              </a:solidFill>
            </a:endParaRPr>
          </a:p>
          <a:p>
            <a:pPr marL="0" indent="0">
              <a:lnSpc>
                <a:spcPct val="115000"/>
              </a:lnSpc>
              <a:buNone/>
            </a:pPr>
            <a:endParaRPr sz="1400"/>
          </a:p>
          <a:p>
            <a:pPr indent="-317500">
              <a:lnSpc>
                <a:spcPct val="115000"/>
              </a:lnSpc>
              <a:buSzPts val="1400"/>
            </a:pPr>
            <a:r>
              <a:rPr lang="en" sz="1400"/>
              <a:t>Dark blue </a:t>
            </a:r>
            <a:r>
              <a:rPr lang="en" sz="1400" b="1">
                <a:solidFill>
                  <a:srgbClr val="2185C5"/>
                </a:solidFill>
              </a:rPr>
              <a:t>#2185c5</a:t>
            </a:r>
            <a:endParaRPr sz="1400" b="1">
              <a:solidFill>
                <a:srgbClr val="2185C5"/>
              </a:solidFill>
            </a:endParaRPr>
          </a:p>
          <a:p>
            <a:pPr indent="-317500">
              <a:lnSpc>
                <a:spcPct val="115000"/>
              </a:lnSpc>
              <a:spcBef>
                <a:spcPts val="0"/>
              </a:spcBef>
              <a:buSzPts val="1400"/>
            </a:pPr>
            <a:r>
              <a:rPr lang="en" sz="1400"/>
              <a:t>Light blue </a:t>
            </a:r>
            <a:r>
              <a:rPr lang="en" sz="1400" b="1">
                <a:solidFill>
                  <a:srgbClr val="7ECEFD"/>
                </a:solidFill>
              </a:rPr>
              <a:t>#7ecefd</a:t>
            </a:r>
            <a:endParaRPr sz="1400" b="1">
              <a:solidFill>
                <a:srgbClr val="7ECEFD"/>
              </a:solidFill>
            </a:endParaRPr>
          </a:p>
          <a:p>
            <a:pPr indent="-317500">
              <a:lnSpc>
                <a:spcPct val="115000"/>
              </a:lnSpc>
              <a:spcBef>
                <a:spcPts val="0"/>
              </a:spcBef>
              <a:buSzPts val="1400"/>
            </a:pPr>
            <a:r>
              <a:rPr lang="en" sz="1400"/>
              <a:t>Yellow </a:t>
            </a:r>
            <a:r>
              <a:rPr lang="en" sz="1400" b="1">
                <a:solidFill>
                  <a:srgbClr val="FF9715"/>
                </a:solidFill>
              </a:rPr>
              <a:t>#ff9715</a:t>
            </a:r>
            <a:endParaRPr sz="1400" b="1">
              <a:solidFill>
                <a:srgbClr val="FF9715"/>
              </a:solidFill>
            </a:endParaRPr>
          </a:p>
          <a:p>
            <a:pPr indent="-317500">
              <a:lnSpc>
                <a:spcPct val="115000"/>
              </a:lnSpc>
              <a:spcBef>
                <a:spcPts val="0"/>
              </a:spcBef>
              <a:buSzPts val="1400"/>
            </a:pPr>
            <a:r>
              <a:rPr lang="en" sz="1400"/>
              <a:t>Magenta </a:t>
            </a:r>
            <a:r>
              <a:rPr lang="en" sz="1400" b="1">
                <a:solidFill>
                  <a:srgbClr val="F20253"/>
                </a:solidFill>
              </a:rPr>
              <a:t>#f20253</a:t>
            </a:r>
            <a:endParaRPr sz="1400" b="1">
              <a:solidFill>
                <a:srgbClr val="F20253"/>
              </a:solidFill>
            </a:endParaRPr>
          </a:p>
          <a:p>
            <a:pPr indent="-317500">
              <a:lnSpc>
                <a:spcPct val="115000"/>
              </a:lnSpc>
              <a:spcBef>
                <a:spcPts val="0"/>
              </a:spcBef>
              <a:buSzPts val="1400"/>
            </a:pPr>
            <a:r>
              <a:rPr lang="en" sz="1400"/>
              <a:t>Dark gray </a:t>
            </a:r>
            <a:r>
              <a:rPr lang="en" sz="1400" b="1"/>
              <a:t>#677480</a:t>
            </a:r>
            <a:endParaRPr sz="1400" b="1"/>
          </a:p>
          <a:p>
            <a:pPr indent="-317500">
              <a:lnSpc>
                <a:spcPct val="115000"/>
              </a:lnSpc>
              <a:spcBef>
                <a:spcPts val="0"/>
              </a:spcBef>
              <a:buSzPts val="1400"/>
            </a:pPr>
            <a:r>
              <a:rPr lang="en" sz="1400"/>
              <a:t>Light gray </a:t>
            </a:r>
            <a:r>
              <a:rPr lang="en" sz="1400" b="1">
                <a:solidFill>
                  <a:srgbClr val="97ABBC"/>
                </a:solidFill>
              </a:rPr>
              <a:t>#97abbc</a:t>
            </a:r>
            <a:endParaRPr sz="1400" b="1">
              <a:solidFill>
                <a:srgbClr val="97ABBC"/>
              </a:solidFill>
            </a:endParaRPr>
          </a:p>
        </p:txBody>
      </p:sp>
      <p:sp>
        <p:nvSpPr>
          <p:cNvPr id="354" name="Google Shape;354;p37"/>
          <p:cNvSpPr txBox="1"/>
          <p:nvPr/>
        </p:nvSpPr>
        <p:spPr>
          <a:xfrm>
            <a:off x="1840275" y="6070200"/>
            <a:ext cx="8524200" cy="717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sz="1200" i="1">
                <a:solidFill>
                  <a:srgbClr val="2185C5"/>
                </a:solidFill>
                <a:latin typeface="Lato"/>
                <a:ea typeface="Lato"/>
                <a:cs typeface="Lato"/>
                <a:sym typeface="Lato"/>
              </a:rPr>
              <a:t>You don’t need to keep this slide in your presentation. It’s only here to serve you as a design guide if you need to create new slides or download the fonts to edit the presentation in PowerPoint®</a:t>
            </a:r>
            <a:endParaRPr sz="1200" i="1">
              <a:solidFill>
                <a:srgbClr val="2185C5"/>
              </a:solidFill>
              <a:latin typeface="Lato"/>
              <a:ea typeface="Lato"/>
              <a:cs typeface="Lato"/>
              <a:sym typeface="Lato"/>
            </a:endParaRPr>
          </a:p>
          <a:p>
            <a:pPr>
              <a:buClr>
                <a:schemeClr val="dk1"/>
              </a:buClr>
              <a:buSzPts val="1100"/>
            </a:pPr>
            <a:endParaRPr sz="1200" i="1">
              <a:solidFill>
                <a:srgbClr val="2185C5"/>
              </a:solidFill>
              <a:latin typeface="Lato"/>
              <a:ea typeface="Lato"/>
              <a:cs typeface="Lato"/>
              <a:sym typeface="Lato"/>
            </a:endParaRPr>
          </a:p>
          <a:p>
            <a:endParaRPr sz="1200" i="1">
              <a:solidFill>
                <a:srgbClr val="2185C5"/>
              </a:solidFill>
              <a:latin typeface="Lato"/>
              <a:ea typeface="Lato"/>
              <a:cs typeface="Lato"/>
              <a:sym typeface="Lato"/>
            </a:endParaRPr>
          </a:p>
        </p:txBody>
      </p:sp>
      <p:sp>
        <p:nvSpPr>
          <p:cNvPr id="355" name="Google Shape;355;p37"/>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7ECEFD"/>
        </a:solidFill>
        <a:effectLst/>
      </p:bgPr>
    </p:bg>
    <p:spTree>
      <p:nvGrpSpPr>
        <p:cNvPr id="1" name="Shape 359"/>
        <p:cNvGrpSpPr/>
        <p:nvPr/>
      </p:nvGrpSpPr>
      <p:grpSpPr>
        <a:xfrm>
          <a:off x="0" y="0"/>
          <a:ext cx="0" cy="0"/>
          <a:chOff x="0" y="0"/>
          <a:chExt cx="0" cy="0"/>
        </a:xfrm>
      </p:grpSpPr>
      <p:grpSp>
        <p:nvGrpSpPr>
          <p:cNvPr id="360" name="Google Shape;360;p38"/>
          <p:cNvGrpSpPr/>
          <p:nvPr/>
        </p:nvGrpSpPr>
        <p:grpSpPr>
          <a:xfrm>
            <a:off x="1882969" y="1254338"/>
            <a:ext cx="347107" cy="438984"/>
            <a:chOff x="584925" y="238125"/>
            <a:chExt cx="415200" cy="525100"/>
          </a:xfrm>
        </p:grpSpPr>
        <p:sp>
          <p:nvSpPr>
            <p:cNvPr id="361" name="Google Shape;361;p38"/>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2" name="Google Shape;362;p38"/>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3" name="Google Shape;363;p38"/>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4" name="Google Shape;364;p38"/>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5" name="Google Shape;365;p38"/>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6" name="Google Shape;366;p38"/>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67" name="Google Shape;367;p38"/>
          <p:cNvGrpSpPr/>
          <p:nvPr/>
        </p:nvGrpSpPr>
        <p:grpSpPr>
          <a:xfrm>
            <a:off x="2434228" y="1318125"/>
            <a:ext cx="371623" cy="309362"/>
            <a:chOff x="1244325" y="314425"/>
            <a:chExt cx="444525" cy="370050"/>
          </a:xfrm>
        </p:grpSpPr>
        <p:sp>
          <p:nvSpPr>
            <p:cNvPr id="368" name="Google Shape;368;p38"/>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69" name="Google Shape;369;p38"/>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70" name="Google Shape;370;p38"/>
          <p:cNvGrpSpPr/>
          <p:nvPr/>
        </p:nvGrpSpPr>
        <p:grpSpPr>
          <a:xfrm>
            <a:off x="3005925" y="1316600"/>
            <a:ext cx="355300" cy="312413"/>
            <a:chOff x="1928175" y="312600"/>
            <a:chExt cx="425000" cy="373700"/>
          </a:xfrm>
        </p:grpSpPr>
        <p:sp>
          <p:nvSpPr>
            <p:cNvPr id="371" name="Google Shape;371;p38"/>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2" name="Google Shape;372;p38"/>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373" name="Google Shape;373;p38"/>
          <p:cNvSpPr/>
          <p:nvPr/>
        </p:nvSpPr>
        <p:spPr>
          <a:xfrm>
            <a:off x="3601702" y="1305385"/>
            <a:ext cx="290970" cy="334860"/>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4" name="Google Shape;374;p38"/>
          <p:cNvSpPr/>
          <p:nvPr/>
        </p:nvSpPr>
        <p:spPr>
          <a:xfrm>
            <a:off x="4185148" y="1306410"/>
            <a:ext cx="251176" cy="33281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375" name="Google Shape;375;p38"/>
          <p:cNvGrpSpPr/>
          <p:nvPr/>
        </p:nvGrpSpPr>
        <p:grpSpPr>
          <a:xfrm>
            <a:off x="4669963" y="1300276"/>
            <a:ext cx="408386" cy="345080"/>
            <a:chOff x="3918650" y="293075"/>
            <a:chExt cx="488500" cy="412775"/>
          </a:xfrm>
        </p:grpSpPr>
        <p:sp>
          <p:nvSpPr>
            <p:cNvPr id="376" name="Google Shape;376;p38"/>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7" name="Google Shape;377;p38"/>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78" name="Google Shape;378;p38"/>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379" name="Google Shape;379;p38"/>
          <p:cNvGrpSpPr/>
          <p:nvPr/>
        </p:nvGrpSpPr>
        <p:grpSpPr>
          <a:xfrm>
            <a:off x="5269731" y="1274235"/>
            <a:ext cx="335905" cy="397142"/>
            <a:chOff x="4636075" y="261925"/>
            <a:chExt cx="401800" cy="475050"/>
          </a:xfrm>
        </p:grpSpPr>
        <p:sp>
          <p:nvSpPr>
            <p:cNvPr id="380" name="Google Shape;380;p38"/>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1" name="Google Shape;381;p38"/>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2" name="Google Shape;382;p38"/>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3" name="Google Shape;383;p38"/>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384" name="Google Shape;384;p38"/>
          <p:cNvSpPr/>
          <p:nvPr/>
        </p:nvSpPr>
        <p:spPr>
          <a:xfrm>
            <a:off x="5808931" y="1304864"/>
            <a:ext cx="384894" cy="335905"/>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385" name="Google Shape;385;p38"/>
          <p:cNvGrpSpPr/>
          <p:nvPr/>
        </p:nvGrpSpPr>
        <p:grpSpPr>
          <a:xfrm>
            <a:off x="6396282" y="1307424"/>
            <a:ext cx="336908" cy="330262"/>
            <a:chOff x="5983625" y="301625"/>
            <a:chExt cx="403000" cy="395050"/>
          </a:xfrm>
        </p:grpSpPr>
        <p:sp>
          <p:nvSpPr>
            <p:cNvPr id="386" name="Google Shape;386;p38"/>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7" name="Google Shape;387;p38"/>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8" name="Google Shape;388;p38"/>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89" name="Google Shape;389;p38"/>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0" name="Google Shape;390;p38"/>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1" name="Google Shape;391;p38"/>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2" name="Google Shape;392;p38"/>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3" name="Google Shape;393;p38"/>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4" name="Google Shape;394;p38"/>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5" name="Google Shape;395;p38"/>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6" name="Google Shape;396;p38"/>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7" name="Google Shape;397;p38"/>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8" name="Google Shape;398;p38"/>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399" name="Google Shape;399;p38"/>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0" name="Google Shape;400;p38"/>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1" name="Google Shape;401;p38"/>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2" name="Google Shape;402;p38"/>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3" name="Google Shape;403;p38"/>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4" name="Google Shape;404;p38"/>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5" name="Google Shape;405;p38"/>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06" name="Google Shape;406;p38"/>
          <p:cNvGrpSpPr/>
          <p:nvPr/>
        </p:nvGrpSpPr>
        <p:grpSpPr>
          <a:xfrm>
            <a:off x="6962358" y="1304854"/>
            <a:ext cx="331808" cy="331307"/>
            <a:chOff x="6660750" y="298550"/>
            <a:chExt cx="396900" cy="396300"/>
          </a:xfrm>
        </p:grpSpPr>
        <p:sp>
          <p:nvSpPr>
            <p:cNvPr id="407" name="Google Shape;407;p38"/>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08" name="Google Shape;408;p38"/>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09" name="Google Shape;409;p38"/>
          <p:cNvGrpSpPr/>
          <p:nvPr/>
        </p:nvGrpSpPr>
        <p:grpSpPr>
          <a:xfrm>
            <a:off x="1882969" y="1826539"/>
            <a:ext cx="347107" cy="420111"/>
            <a:chOff x="584925" y="922575"/>
            <a:chExt cx="415200" cy="502525"/>
          </a:xfrm>
        </p:grpSpPr>
        <p:sp>
          <p:nvSpPr>
            <p:cNvPr id="410" name="Google Shape;410;p38"/>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1" name="Google Shape;411;p38"/>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2" name="Google Shape;412;p38"/>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13" name="Google Shape;413;p38"/>
          <p:cNvGrpSpPr/>
          <p:nvPr/>
        </p:nvGrpSpPr>
        <p:grpSpPr>
          <a:xfrm>
            <a:off x="2436276" y="1816841"/>
            <a:ext cx="367547" cy="437980"/>
            <a:chOff x="1246775" y="910975"/>
            <a:chExt cx="439650" cy="523900"/>
          </a:xfrm>
        </p:grpSpPr>
        <p:sp>
          <p:nvSpPr>
            <p:cNvPr id="414" name="Google Shape;414;p38"/>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5" name="Google Shape;415;p38"/>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6" name="Google Shape;416;p38"/>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17" name="Google Shape;417;p38"/>
          <p:cNvGrpSpPr/>
          <p:nvPr/>
        </p:nvGrpSpPr>
        <p:grpSpPr>
          <a:xfrm>
            <a:off x="3004401" y="1887274"/>
            <a:ext cx="358351" cy="298118"/>
            <a:chOff x="1926350" y="995225"/>
            <a:chExt cx="428650" cy="356600"/>
          </a:xfrm>
        </p:grpSpPr>
        <p:sp>
          <p:nvSpPr>
            <p:cNvPr id="418" name="Google Shape;418;p38"/>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19" name="Google Shape;419;p38"/>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0" name="Google Shape;420;p38"/>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1" name="Google Shape;421;p38"/>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422" name="Google Shape;422;p38"/>
          <p:cNvSpPr/>
          <p:nvPr/>
        </p:nvSpPr>
        <p:spPr>
          <a:xfrm>
            <a:off x="3572085" y="1862288"/>
            <a:ext cx="350200" cy="348152"/>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3" name="Google Shape;423;p38"/>
          <p:cNvSpPr/>
          <p:nvPr/>
        </p:nvSpPr>
        <p:spPr>
          <a:xfrm>
            <a:off x="4136157" y="1879657"/>
            <a:ext cx="349155" cy="313437"/>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4" name="Google Shape;424;p38"/>
          <p:cNvSpPr/>
          <p:nvPr/>
        </p:nvSpPr>
        <p:spPr>
          <a:xfrm>
            <a:off x="4704804" y="1882207"/>
            <a:ext cx="338956" cy="308317"/>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5" name="Google Shape;425;p38"/>
          <p:cNvSpPr/>
          <p:nvPr/>
        </p:nvSpPr>
        <p:spPr>
          <a:xfrm>
            <a:off x="5279576" y="1885258"/>
            <a:ext cx="316510" cy="302214"/>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26" name="Google Shape;426;p38"/>
          <p:cNvGrpSpPr/>
          <p:nvPr/>
        </p:nvGrpSpPr>
        <p:grpSpPr>
          <a:xfrm>
            <a:off x="5826632" y="1864828"/>
            <a:ext cx="349155" cy="349657"/>
            <a:chOff x="5302225" y="968375"/>
            <a:chExt cx="417650" cy="418250"/>
          </a:xfrm>
        </p:grpSpPr>
        <p:sp>
          <p:nvSpPr>
            <p:cNvPr id="427" name="Google Shape;427;p38"/>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28" name="Google Shape;428;p38"/>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29" name="Google Shape;429;p38"/>
          <p:cNvGrpSpPr/>
          <p:nvPr/>
        </p:nvGrpSpPr>
        <p:grpSpPr>
          <a:xfrm>
            <a:off x="6348296" y="1825515"/>
            <a:ext cx="432881" cy="421637"/>
            <a:chOff x="5926225" y="921350"/>
            <a:chExt cx="517800" cy="504350"/>
          </a:xfrm>
        </p:grpSpPr>
        <p:sp>
          <p:nvSpPr>
            <p:cNvPr id="430" name="Google Shape;430;p3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31" name="Google Shape;431;p3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32" name="Google Shape;432;p38"/>
          <p:cNvGrpSpPr/>
          <p:nvPr/>
        </p:nvGrpSpPr>
        <p:grpSpPr>
          <a:xfrm>
            <a:off x="6926118" y="1833686"/>
            <a:ext cx="404290" cy="405314"/>
            <a:chOff x="6617400" y="931125"/>
            <a:chExt cx="483600" cy="484825"/>
          </a:xfrm>
        </p:grpSpPr>
        <p:sp>
          <p:nvSpPr>
            <p:cNvPr id="433" name="Google Shape;433;p38"/>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34" name="Google Shape;434;p38"/>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35" name="Google Shape;435;p38"/>
          <p:cNvGrpSpPr/>
          <p:nvPr/>
        </p:nvGrpSpPr>
        <p:grpSpPr>
          <a:xfrm>
            <a:off x="1861525" y="2463049"/>
            <a:ext cx="389994" cy="273623"/>
            <a:chOff x="559275" y="1683950"/>
            <a:chExt cx="466500" cy="327300"/>
          </a:xfrm>
        </p:grpSpPr>
        <p:sp>
          <p:nvSpPr>
            <p:cNvPr id="436" name="Google Shape;436;p38"/>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37" name="Google Shape;437;p38"/>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38" name="Google Shape;438;p38"/>
          <p:cNvGrpSpPr/>
          <p:nvPr/>
        </p:nvGrpSpPr>
        <p:grpSpPr>
          <a:xfrm>
            <a:off x="2425052" y="2408958"/>
            <a:ext cx="389994" cy="381822"/>
            <a:chOff x="1233350" y="1619250"/>
            <a:chExt cx="466500" cy="456725"/>
          </a:xfrm>
        </p:grpSpPr>
        <p:sp>
          <p:nvSpPr>
            <p:cNvPr id="439" name="Google Shape;439;p38"/>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0" name="Google Shape;440;p38"/>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1" name="Google Shape;441;p38"/>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2" name="Google Shape;442;p38"/>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43" name="Google Shape;443;p38"/>
          <p:cNvGrpSpPr/>
          <p:nvPr/>
        </p:nvGrpSpPr>
        <p:grpSpPr>
          <a:xfrm>
            <a:off x="3000827" y="2417110"/>
            <a:ext cx="365499" cy="365499"/>
            <a:chOff x="1922075" y="1629000"/>
            <a:chExt cx="437200" cy="437200"/>
          </a:xfrm>
        </p:grpSpPr>
        <p:sp>
          <p:nvSpPr>
            <p:cNvPr id="444" name="Google Shape;444;p38"/>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5" name="Google Shape;445;p38"/>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46" name="Google Shape;446;p38"/>
          <p:cNvGrpSpPr/>
          <p:nvPr/>
        </p:nvGrpSpPr>
        <p:grpSpPr>
          <a:xfrm>
            <a:off x="3562828" y="2415585"/>
            <a:ext cx="368551" cy="368551"/>
            <a:chOff x="2594325" y="1627175"/>
            <a:chExt cx="440850" cy="440850"/>
          </a:xfrm>
        </p:grpSpPr>
        <p:sp>
          <p:nvSpPr>
            <p:cNvPr id="447" name="Google Shape;447;p38"/>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8" name="Google Shape;448;p38"/>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49" name="Google Shape;449;p38"/>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450" name="Google Shape;450;p38"/>
          <p:cNvSpPr/>
          <p:nvPr/>
        </p:nvSpPr>
        <p:spPr>
          <a:xfrm>
            <a:off x="4142783" y="2431981"/>
            <a:ext cx="335905" cy="335884"/>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51" name="Google Shape;451;p38"/>
          <p:cNvGrpSpPr/>
          <p:nvPr/>
        </p:nvGrpSpPr>
        <p:grpSpPr>
          <a:xfrm>
            <a:off x="4724596" y="2388018"/>
            <a:ext cx="299121" cy="423685"/>
            <a:chOff x="3984000" y="1594200"/>
            <a:chExt cx="357800" cy="506800"/>
          </a:xfrm>
        </p:grpSpPr>
        <p:sp>
          <p:nvSpPr>
            <p:cNvPr id="452" name="Google Shape;452;p38"/>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3" name="Google Shape;453;p38"/>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54" name="Google Shape;454;p38"/>
          <p:cNvGrpSpPr/>
          <p:nvPr/>
        </p:nvGrpSpPr>
        <p:grpSpPr>
          <a:xfrm>
            <a:off x="5240637" y="2478869"/>
            <a:ext cx="394090" cy="241980"/>
            <a:chOff x="4601275" y="1702875"/>
            <a:chExt cx="471400" cy="289450"/>
          </a:xfrm>
        </p:grpSpPr>
        <p:sp>
          <p:nvSpPr>
            <p:cNvPr id="455" name="Google Shape;455;p38"/>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6" name="Google Shape;456;p38"/>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7" name="Google Shape;457;p38"/>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8" name="Google Shape;458;p38"/>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59" name="Google Shape;459;p38"/>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60" name="Google Shape;460;p38"/>
          <p:cNvGrpSpPr/>
          <p:nvPr/>
        </p:nvGrpSpPr>
        <p:grpSpPr>
          <a:xfrm>
            <a:off x="5823058" y="2419659"/>
            <a:ext cx="356303" cy="360400"/>
            <a:chOff x="5297950" y="1632050"/>
            <a:chExt cx="426200" cy="431100"/>
          </a:xfrm>
        </p:grpSpPr>
        <p:sp>
          <p:nvSpPr>
            <p:cNvPr id="461" name="Google Shape;461;p38"/>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2" name="Google Shape;462;p38"/>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63" name="Google Shape;463;p38"/>
          <p:cNvGrpSpPr/>
          <p:nvPr/>
        </p:nvGrpSpPr>
        <p:grpSpPr>
          <a:xfrm>
            <a:off x="6385561" y="2408958"/>
            <a:ext cx="358351" cy="381822"/>
            <a:chOff x="5970800" y="1619250"/>
            <a:chExt cx="428650" cy="456725"/>
          </a:xfrm>
        </p:grpSpPr>
        <p:sp>
          <p:nvSpPr>
            <p:cNvPr id="464" name="Google Shape;464;p38"/>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5" name="Google Shape;465;p38"/>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6" name="Google Shape;466;p38"/>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7" name="Google Shape;467;p38"/>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68" name="Google Shape;468;p38"/>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69" name="Google Shape;469;p38"/>
          <p:cNvGrpSpPr/>
          <p:nvPr/>
        </p:nvGrpSpPr>
        <p:grpSpPr>
          <a:xfrm>
            <a:off x="6932765" y="2404360"/>
            <a:ext cx="401719" cy="366502"/>
            <a:chOff x="6625350" y="1613750"/>
            <a:chExt cx="480525" cy="438400"/>
          </a:xfrm>
        </p:grpSpPr>
        <p:sp>
          <p:nvSpPr>
            <p:cNvPr id="470" name="Google Shape;470;p38"/>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1" name="Google Shape;471;p38"/>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2" name="Google Shape;472;p38"/>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3" name="Google Shape;473;p38"/>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4" name="Google Shape;474;p38"/>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75" name="Google Shape;475;p38"/>
          <p:cNvGrpSpPr/>
          <p:nvPr/>
        </p:nvGrpSpPr>
        <p:grpSpPr>
          <a:xfrm>
            <a:off x="1904914" y="3000555"/>
            <a:ext cx="303217" cy="325685"/>
            <a:chOff x="611175" y="2326900"/>
            <a:chExt cx="362700" cy="389575"/>
          </a:xfrm>
        </p:grpSpPr>
        <p:sp>
          <p:nvSpPr>
            <p:cNvPr id="476" name="Google Shape;476;p38"/>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7" name="Google Shape;477;p38"/>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8" name="Google Shape;478;p38"/>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79" name="Google Shape;479;p38"/>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480" name="Google Shape;480;p38"/>
          <p:cNvSpPr/>
          <p:nvPr/>
        </p:nvSpPr>
        <p:spPr>
          <a:xfrm>
            <a:off x="2460310" y="3003682"/>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81" name="Google Shape;481;p38"/>
          <p:cNvSpPr/>
          <p:nvPr/>
        </p:nvSpPr>
        <p:spPr>
          <a:xfrm>
            <a:off x="3023858" y="3003682"/>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82" name="Google Shape;482;p38"/>
          <p:cNvSpPr/>
          <p:nvPr/>
        </p:nvSpPr>
        <p:spPr>
          <a:xfrm>
            <a:off x="3587407" y="3003682"/>
            <a:ext cx="319561" cy="319561"/>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83" name="Google Shape;483;p38"/>
          <p:cNvGrpSpPr/>
          <p:nvPr/>
        </p:nvGrpSpPr>
        <p:grpSpPr>
          <a:xfrm>
            <a:off x="4225378" y="2948493"/>
            <a:ext cx="170502" cy="425733"/>
            <a:chOff x="3386850" y="2264625"/>
            <a:chExt cx="203950" cy="509250"/>
          </a:xfrm>
        </p:grpSpPr>
        <p:sp>
          <p:nvSpPr>
            <p:cNvPr id="484" name="Google Shape;484;p38"/>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85" name="Google Shape;485;p38"/>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86" name="Google Shape;486;p38"/>
          <p:cNvGrpSpPr/>
          <p:nvPr/>
        </p:nvGrpSpPr>
        <p:grpSpPr>
          <a:xfrm>
            <a:off x="5367752" y="3002603"/>
            <a:ext cx="139863" cy="317513"/>
            <a:chOff x="4753325" y="2329350"/>
            <a:chExt cx="167300" cy="379800"/>
          </a:xfrm>
        </p:grpSpPr>
        <p:sp>
          <p:nvSpPr>
            <p:cNvPr id="487" name="Google Shape;487;p38"/>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88" name="Google Shape;488;p38"/>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89" name="Google Shape;489;p38"/>
          <p:cNvGrpSpPr/>
          <p:nvPr/>
        </p:nvGrpSpPr>
        <p:grpSpPr>
          <a:xfrm>
            <a:off x="4801653" y="2950520"/>
            <a:ext cx="145004" cy="421657"/>
            <a:chOff x="4076175" y="2267050"/>
            <a:chExt cx="173450" cy="504375"/>
          </a:xfrm>
        </p:grpSpPr>
        <p:sp>
          <p:nvSpPr>
            <p:cNvPr id="490" name="Google Shape;490;p38"/>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91" name="Google Shape;491;p38"/>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492" name="Google Shape;492;p38"/>
          <p:cNvSpPr/>
          <p:nvPr/>
        </p:nvSpPr>
        <p:spPr>
          <a:xfrm>
            <a:off x="5841600" y="2995007"/>
            <a:ext cx="319561" cy="336908"/>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493" name="Google Shape;493;p38"/>
          <p:cNvGrpSpPr/>
          <p:nvPr/>
        </p:nvGrpSpPr>
        <p:grpSpPr>
          <a:xfrm>
            <a:off x="6389134" y="3001056"/>
            <a:ext cx="351204" cy="324661"/>
            <a:chOff x="5975075" y="2327500"/>
            <a:chExt cx="420100" cy="388350"/>
          </a:xfrm>
        </p:grpSpPr>
        <p:sp>
          <p:nvSpPr>
            <p:cNvPr id="494" name="Google Shape;494;p38"/>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95" name="Google Shape;495;p38"/>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496" name="Google Shape;496;p38"/>
          <p:cNvGrpSpPr/>
          <p:nvPr/>
        </p:nvGrpSpPr>
        <p:grpSpPr>
          <a:xfrm>
            <a:off x="7020545" y="2991358"/>
            <a:ext cx="215437" cy="351204"/>
            <a:chOff x="6730350" y="2315900"/>
            <a:chExt cx="257700" cy="420100"/>
          </a:xfrm>
        </p:grpSpPr>
        <p:sp>
          <p:nvSpPr>
            <p:cNvPr id="497" name="Google Shape;497;p38"/>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98" name="Google Shape;498;p38"/>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499" name="Google Shape;499;p38"/>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0" name="Google Shape;500;p38"/>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1" name="Google Shape;501;p38"/>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02" name="Google Shape;502;p38"/>
          <p:cNvGrpSpPr/>
          <p:nvPr/>
        </p:nvGrpSpPr>
        <p:grpSpPr>
          <a:xfrm>
            <a:off x="2001890" y="3527840"/>
            <a:ext cx="109265" cy="398166"/>
            <a:chOff x="727175" y="2957625"/>
            <a:chExt cx="130700" cy="476275"/>
          </a:xfrm>
        </p:grpSpPr>
        <p:sp>
          <p:nvSpPr>
            <p:cNvPr id="503" name="Google Shape;503;p38"/>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4" name="Google Shape;504;p38"/>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05" name="Google Shape;505;p38"/>
          <p:cNvSpPr/>
          <p:nvPr/>
        </p:nvSpPr>
        <p:spPr>
          <a:xfrm>
            <a:off x="3016208" y="3512114"/>
            <a:ext cx="334860" cy="429808"/>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6" name="Google Shape;506;p38"/>
          <p:cNvSpPr/>
          <p:nvPr/>
        </p:nvSpPr>
        <p:spPr>
          <a:xfrm>
            <a:off x="2496050" y="3512114"/>
            <a:ext cx="248083" cy="429808"/>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07" name="Google Shape;507;p38"/>
          <p:cNvGrpSpPr/>
          <p:nvPr/>
        </p:nvGrpSpPr>
        <p:grpSpPr>
          <a:xfrm>
            <a:off x="3553632" y="3540590"/>
            <a:ext cx="386943" cy="372647"/>
            <a:chOff x="2583325" y="2972875"/>
            <a:chExt cx="462850" cy="445750"/>
          </a:xfrm>
        </p:grpSpPr>
        <p:sp>
          <p:nvSpPr>
            <p:cNvPr id="508" name="Google Shape;508;p38"/>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09" name="Google Shape;509;p38"/>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10" name="Google Shape;510;p38"/>
          <p:cNvGrpSpPr/>
          <p:nvPr/>
        </p:nvGrpSpPr>
        <p:grpSpPr>
          <a:xfrm>
            <a:off x="4103886" y="3596246"/>
            <a:ext cx="413486" cy="261354"/>
            <a:chOff x="3241525" y="3039450"/>
            <a:chExt cx="494600" cy="312625"/>
          </a:xfrm>
        </p:grpSpPr>
        <p:sp>
          <p:nvSpPr>
            <p:cNvPr id="511" name="Google Shape;511;p38"/>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12" name="Google Shape;512;p38"/>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13" name="Google Shape;513;p38"/>
          <p:cNvSpPr/>
          <p:nvPr/>
        </p:nvSpPr>
        <p:spPr>
          <a:xfrm>
            <a:off x="5260180" y="3549381"/>
            <a:ext cx="355300" cy="355279"/>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14" name="Google Shape;514;p38"/>
          <p:cNvGrpSpPr/>
          <p:nvPr/>
        </p:nvGrpSpPr>
        <p:grpSpPr>
          <a:xfrm>
            <a:off x="5787319" y="3568680"/>
            <a:ext cx="427781" cy="316489"/>
            <a:chOff x="5255200" y="3006475"/>
            <a:chExt cx="511700" cy="378575"/>
          </a:xfrm>
        </p:grpSpPr>
        <p:sp>
          <p:nvSpPr>
            <p:cNvPr id="515" name="Google Shape;515;p38"/>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16" name="Google Shape;516;p38"/>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17" name="Google Shape;517;p38"/>
          <p:cNvGrpSpPr/>
          <p:nvPr/>
        </p:nvGrpSpPr>
        <p:grpSpPr>
          <a:xfrm>
            <a:off x="4701104" y="3550308"/>
            <a:ext cx="346104" cy="353231"/>
            <a:chOff x="3955900" y="2984500"/>
            <a:chExt cx="414000" cy="422525"/>
          </a:xfrm>
        </p:grpSpPr>
        <p:sp>
          <p:nvSpPr>
            <p:cNvPr id="518" name="Google Shape;518;p38"/>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19" name="Google Shape;519;p38"/>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0" name="Google Shape;520;p38"/>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21" name="Google Shape;521;p38"/>
          <p:cNvSpPr/>
          <p:nvPr/>
        </p:nvSpPr>
        <p:spPr>
          <a:xfrm>
            <a:off x="1865117" y="4138449"/>
            <a:ext cx="386922" cy="30424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2" name="Google Shape;522;p38"/>
          <p:cNvSpPr/>
          <p:nvPr/>
        </p:nvSpPr>
        <p:spPr>
          <a:xfrm>
            <a:off x="6430165" y="3533037"/>
            <a:ext cx="269526" cy="387967"/>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23" name="Google Shape;523;p38"/>
          <p:cNvGrpSpPr/>
          <p:nvPr/>
        </p:nvGrpSpPr>
        <p:grpSpPr>
          <a:xfrm>
            <a:off x="6996050" y="3545188"/>
            <a:ext cx="264427" cy="375719"/>
            <a:chOff x="6701050" y="2978375"/>
            <a:chExt cx="316300" cy="449425"/>
          </a:xfrm>
        </p:grpSpPr>
        <p:sp>
          <p:nvSpPr>
            <p:cNvPr id="524" name="Google Shape;524;p38"/>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5" name="Google Shape;525;p38"/>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26" name="Google Shape;526;p38"/>
          <p:cNvGrpSpPr/>
          <p:nvPr/>
        </p:nvGrpSpPr>
        <p:grpSpPr>
          <a:xfrm>
            <a:off x="2431678" y="4163849"/>
            <a:ext cx="376743" cy="253203"/>
            <a:chOff x="1241275" y="3718400"/>
            <a:chExt cx="450650" cy="302875"/>
          </a:xfrm>
        </p:grpSpPr>
        <p:sp>
          <p:nvSpPr>
            <p:cNvPr id="527" name="Google Shape;527;p38"/>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8" name="Google Shape;528;p38"/>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29" name="Google Shape;529;p38"/>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30" name="Google Shape;530;p38"/>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31" name="Google Shape;531;p38"/>
          <p:cNvGrpSpPr/>
          <p:nvPr/>
        </p:nvGrpSpPr>
        <p:grpSpPr>
          <a:xfrm>
            <a:off x="3000324" y="4144453"/>
            <a:ext cx="366502" cy="292496"/>
            <a:chOff x="1921475" y="3695200"/>
            <a:chExt cx="438400" cy="349875"/>
          </a:xfrm>
        </p:grpSpPr>
        <p:sp>
          <p:nvSpPr>
            <p:cNvPr id="532" name="Google Shape;532;p38"/>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33" name="Google Shape;533;p38"/>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34" name="Google Shape;534;p38"/>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35" name="Google Shape;535;p38"/>
          <p:cNvGrpSpPr/>
          <p:nvPr/>
        </p:nvGrpSpPr>
        <p:grpSpPr>
          <a:xfrm>
            <a:off x="3567426" y="4139855"/>
            <a:ext cx="359355" cy="301190"/>
            <a:chOff x="2599825" y="3689700"/>
            <a:chExt cx="429850" cy="360275"/>
          </a:xfrm>
        </p:grpSpPr>
        <p:sp>
          <p:nvSpPr>
            <p:cNvPr id="536" name="Google Shape;536;p38"/>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37" name="Google Shape;537;p38"/>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38" name="Google Shape;538;p38"/>
          <p:cNvGrpSpPr/>
          <p:nvPr/>
        </p:nvGrpSpPr>
        <p:grpSpPr>
          <a:xfrm>
            <a:off x="4148300" y="4108714"/>
            <a:ext cx="324661" cy="338956"/>
            <a:chOff x="3294650" y="3652450"/>
            <a:chExt cx="388350" cy="405450"/>
          </a:xfrm>
        </p:grpSpPr>
        <p:sp>
          <p:nvSpPr>
            <p:cNvPr id="539" name="Google Shape;539;p38"/>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0" name="Google Shape;540;p38"/>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1" name="Google Shape;541;p38"/>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42" name="Google Shape;542;p38"/>
          <p:cNvGrpSpPr/>
          <p:nvPr/>
        </p:nvGrpSpPr>
        <p:grpSpPr>
          <a:xfrm>
            <a:off x="4684781" y="4151600"/>
            <a:ext cx="378750" cy="277698"/>
            <a:chOff x="3936375" y="3703750"/>
            <a:chExt cx="453050" cy="332175"/>
          </a:xfrm>
        </p:grpSpPr>
        <p:sp>
          <p:nvSpPr>
            <p:cNvPr id="543" name="Google Shape;543;p38"/>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4" name="Google Shape;544;p38"/>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5" name="Google Shape;545;p38"/>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6" name="Google Shape;546;p38"/>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47" name="Google Shape;547;p38"/>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48" name="Google Shape;548;p38"/>
          <p:cNvGrpSpPr/>
          <p:nvPr/>
        </p:nvGrpSpPr>
        <p:grpSpPr>
          <a:xfrm>
            <a:off x="5248307" y="4151600"/>
            <a:ext cx="378750" cy="277698"/>
            <a:chOff x="4610450" y="3703750"/>
            <a:chExt cx="453050" cy="332175"/>
          </a:xfrm>
        </p:grpSpPr>
        <p:sp>
          <p:nvSpPr>
            <p:cNvPr id="549" name="Google Shape;549;p38"/>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50" name="Google Shape;550;p38"/>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51" name="Google Shape;551;p38"/>
          <p:cNvGrpSpPr/>
          <p:nvPr/>
        </p:nvGrpSpPr>
        <p:grpSpPr>
          <a:xfrm>
            <a:off x="5825107" y="4123532"/>
            <a:ext cx="352207" cy="333836"/>
            <a:chOff x="5300400" y="3670175"/>
            <a:chExt cx="421300" cy="399325"/>
          </a:xfrm>
        </p:grpSpPr>
        <p:sp>
          <p:nvSpPr>
            <p:cNvPr id="552" name="Google Shape;552;p38"/>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53" name="Google Shape;553;p38"/>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54" name="Google Shape;554;p38"/>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55" name="Google Shape;555;p38"/>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56" name="Google Shape;556;p38"/>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57" name="Google Shape;557;p38"/>
          <p:cNvSpPr/>
          <p:nvPr/>
        </p:nvSpPr>
        <p:spPr>
          <a:xfrm>
            <a:off x="6368905" y="4094558"/>
            <a:ext cx="392042" cy="392021"/>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58" name="Google Shape;558;p38"/>
          <p:cNvGrpSpPr/>
          <p:nvPr/>
        </p:nvGrpSpPr>
        <p:grpSpPr>
          <a:xfrm>
            <a:off x="6957259" y="4119435"/>
            <a:ext cx="342008" cy="342028"/>
            <a:chOff x="6654650" y="3665275"/>
            <a:chExt cx="409100" cy="409125"/>
          </a:xfrm>
        </p:grpSpPr>
        <p:sp>
          <p:nvSpPr>
            <p:cNvPr id="559" name="Google Shape;559;p38"/>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60" name="Google Shape;560;p38"/>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61" name="Google Shape;561;p38"/>
          <p:cNvGrpSpPr/>
          <p:nvPr/>
        </p:nvGrpSpPr>
        <p:grpSpPr>
          <a:xfrm>
            <a:off x="1871224" y="4668666"/>
            <a:ext cx="370599" cy="370620"/>
            <a:chOff x="570875" y="4322250"/>
            <a:chExt cx="443300" cy="443325"/>
          </a:xfrm>
        </p:grpSpPr>
        <p:sp>
          <p:nvSpPr>
            <p:cNvPr id="562" name="Google Shape;562;p38"/>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63" name="Google Shape;563;p38"/>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64" name="Google Shape;564;p38"/>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65" name="Google Shape;565;p38"/>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66" name="Google Shape;566;p38"/>
          <p:cNvSpPr/>
          <p:nvPr/>
        </p:nvSpPr>
        <p:spPr>
          <a:xfrm>
            <a:off x="2419469" y="4740790"/>
            <a:ext cx="401238" cy="22666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67" name="Google Shape;567;p38"/>
          <p:cNvGrpSpPr/>
          <p:nvPr/>
        </p:nvGrpSpPr>
        <p:grpSpPr>
          <a:xfrm>
            <a:off x="3048812" y="4641120"/>
            <a:ext cx="269526" cy="425712"/>
            <a:chOff x="1979475" y="4289300"/>
            <a:chExt cx="322400" cy="509225"/>
          </a:xfrm>
        </p:grpSpPr>
        <p:sp>
          <p:nvSpPr>
            <p:cNvPr id="568" name="Google Shape;568;p38"/>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69" name="Google Shape;569;p38"/>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70" name="Google Shape;570;p38"/>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71" name="Google Shape;571;p38"/>
          <p:cNvGrpSpPr/>
          <p:nvPr/>
        </p:nvGrpSpPr>
        <p:grpSpPr>
          <a:xfrm>
            <a:off x="3588346" y="4646721"/>
            <a:ext cx="318014" cy="414510"/>
            <a:chOff x="2624850" y="4296000"/>
            <a:chExt cx="380400" cy="495825"/>
          </a:xfrm>
        </p:grpSpPr>
        <p:sp>
          <p:nvSpPr>
            <p:cNvPr id="572" name="Google Shape;572;p38"/>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73" name="Google Shape;573;p38"/>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74" name="Google Shape;574;p38"/>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75" name="Google Shape;575;p38"/>
          <p:cNvSpPr/>
          <p:nvPr/>
        </p:nvSpPr>
        <p:spPr>
          <a:xfrm>
            <a:off x="4704304" y="4684127"/>
            <a:ext cx="339959" cy="339980"/>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76" name="Google Shape;576;p38"/>
          <p:cNvSpPr/>
          <p:nvPr/>
        </p:nvSpPr>
        <p:spPr>
          <a:xfrm>
            <a:off x="4140755" y="4705572"/>
            <a:ext cx="339959" cy="297093"/>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77" name="Google Shape;577;p38"/>
          <p:cNvSpPr/>
          <p:nvPr/>
        </p:nvSpPr>
        <p:spPr>
          <a:xfrm>
            <a:off x="5266305" y="4682601"/>
            <a:ext cx="343053" cy="343032"/>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78" name="Google Shape;578;p38"/>
          <p:cNvGrpSpPr/>
          <p:nvPr/>
        </p:nvGrpSpPr>
        <p:grpSpPr>
          <a:xfrm>
            <a:off x="5804687" y="4687561"/>
            <a:ext cx="393045" cy="332833"/>
            <a:chOff x="5275975" y="4344850"/>
            <a:chExt cx="470150" cy="398125"/>
          </a:xfrm>
        </p:grpSpPr>
        <p:sp>
          <p:nvSpPr>
            <p:cNvPr id="579" name="Google Shape;579;p38"/>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80" name="Google Shape;580;p38"/>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81" name="Google Shape;581;p38"/>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82" name="Google Shape;582;p38"/>
          <p:cNvSpPr/>
          <p:nvPr/>
        </p:nvSpPr>
        <p:spPr>
          <a:xfrm>
            <a:off x="6388301" y="4677503"/>
            <a:ext cx="353252" cy="353231"/>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83" name="Google Shape;583;p38"/>
          <p:cNvGrpSpPr/>
          <p:nvPr/>
        </p:nvGrpSpPr>
        <p:grpSpPr>
          <a:xfrm>
            <a:off x="6947038" y="4660515"/>
            <a:ext cx="362448" cy="386922"/>
            <a:chOff x="6642425" y="4312500"/>
            <a:chExt cx="433550" cy="462825"/>
          </a:xfrm>
        </p:grpSpPr>
        <p:sp>
          <p:nvSpPr>
            <p:cNvPr id="584" name="Google Shape;584;p38"/>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85" name="Google Shape;585;p38"/>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86" name="Google Shape;586;p38"/>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587" name="Google Shape;587;p38"/>
          <p:cNvSpPr/>
          <p:nvPr/>
        </p:nvSpPr>
        <p:spPr>
          <a:xfrm>
            <a:off x="1823776" y="5280344"/>
            <a:ext cx="465527" cy="274647"/>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588" name="Google Shape;588;p38"/>
          <p:cNvGrpSpPr/>
          <p:nvPr/>
        </p:nvGrpSpPr>
        <p:grpSpPr>
          <a:xfrm>
            <a:off x="2434228" y="5234765"/>
            <a:ext cx="371623" cy="365499"/>
            <a:chOff x="1244325" y="4999400"/>
            <a:chExt cx="444525" cy="437200"/>
          </a:xfrm>
        </p:grpSpPr>
        <p:sp>
          <p:nvSpPr>
            <p:cNvPr id="589" name="Google Shape;589;p38"/>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0" name="Google Shape;590;p38"/>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1" name="Google Shape;591;p38"/>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2" name="Google Shape;592;p38"/>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3" name="Google Shape;593;p38"/>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94" name="Google Shape;594;p38"/>
          <p:cNvGrpSpPr/>
          <p:nvPr/>
        </p:nvGrpSpPr>
        <p:grpSpPr>
          <a:xfrm>
            <a:off x="3030944" y="5223018"/>
            <a:ext cx="305265" cy="388970"/>
            <a:chOff x="1958100" y="4985350"/>
            <a:chExt cx="365150" cy="465275"/>
          </a:xfrm>
        </p:grpSpPr>
        <p:sp>
          <p:nvSpPr>
            <p:cNvPr id="595" name="Google Shape;595;p38"/>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6" name="Google Shape;596;p38"/>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597" name="Google Shape;597;p38"/>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598" name="Google Shape;598;p38"/>
          <p:cNvGrpSpPr/>
          <p:nvPr/>
        </p:nvGrpSpPr>
        <p:grpSpPr>
          <a:xfrm>
            <a:off x="3572002" y="5237816"/>
            <a:ext cx="350200" cy="359877"/>
            <a:chOff x="2605300" y="5003050"/>
            <a:chExt cx="418900" cy="430475"/>
          </a:xfrm>
        </p:grpSpPr>
        <p:sp>
          <p:nvSpPr>
            <p:cNvPr id="599" name="Google Shape;599;p38"/>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0" name="Google Shape;600;p38"/>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1" name="Google Shape;601;p38"/>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602" name="Google Shape;602;p38"/>
          <p:cNvGrpSpPr/>
          <p:nvPr/>
        </p:nvGrpSpPr>
        <p:grpSpPr>
          <a:xfrm>
            <a:off x="4101337" y="5245486"/>
            <a:ext cx="418585" cy="344056"/>
            <a:chOff x="3238475" y="5012225"/>
            <a:chExt cx="500700" cy="411550"/>
          </a:xfrm>
        </p:grpSpPr>
        <p:sp>
          <p:nvSpPr>
            <p:cNvPr id="603" name="Google Shape;603;p38"/>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4" name="Google Shape;604;p38"/>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5" name="Google Shape;605;p38"/>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6" name="Google Shape;606;p38"/>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07" name="Google Shape;607;p38"/>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608" name="Google Shape;608;p38"/>
          <p:cNvGrpSpPr/>
          <p:nvPr/>
        </p:nvGrpSpPr>
        <p:grpSpPr>
          <a:xfrm>
            <a:off x="5207970" y="5208723"/>
            <a:ext cx="459424" cy="417561"/>
            <a:chOff x="4562200" y="4968250"/>
            <a:chExt cx="549550" cy="499475"/>
          </a:xfrm>
        </p:grpSpPr>
        <p:sp>
          <p:nvSpPr>
            <p:cNvPr id="609" name="Google Shape;609;p38"/>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0" name="Google Shape;610;p38"/>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1" name="Google Shape;611;p38"/>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2" name="Google Shape;612;p38"/>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3" name="Google Shape;613;p38"/>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614" name="Google Shape;614;p38"/>
          <p:cNvGrpSpPr/>
          <p:nvPr/>
        </p:nvGrpSpPr>
        <p:grpSpPr>
          <a:xfrm>
            <a:off x="4714898" y="5232214"/>
            <a:ext cx="318516" cy="370076"/>
            <a:chOff x="3972400" y="4996350"/>
            <a:chExt cx="381000" cy="442675"/>
          </a:xfrm>
        </p:grpSpPr>
        <p:sp>
          <p:nvSpPr>
            <p:cNvPr id="615" name="Google Shape;615;p38"/>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6" name="Google Shape;616;p38"/>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617" name="Google Shape;617;p38"/>
          <p:cNvGrpSpPr/>
          <p:nvPr/>
        </p:nvGrpSpPr>
        <p:grpSpPr>
          <a:xfrm>
            <a:off x="5775593" y="5201073"/>
            <a:ext cx="451252" cy="432860"/>
            <a:chOff x="5241175" y="4959100"/>
            <a:chExt cx="539775" cy="517775"/>
          </a:xfrm>
        </p:grpSpPr>
        <p:sp>
          <p:nvSpPr>
            <p:cNvPr id="618" name="Google Shape;618;p38"/>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19" name="Google Shape;619;p38"/>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0" name="Google Shape;620;p38"/>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1" name="Google Shape;621;p38"/>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2" name="Google Shape;622;p38"/>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3" name="Google Shape;623;p38"/>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FFFFFF"/>
            </a:solidFill>
            <a:ln>
              <a:noFill/>
            </a:ln>
          </p:spPr>
          <p:txBody>
            <a:bodyPr spcFirstLastPara="1" wrap="square" lIns="91425" tIns="91425" rIns="91425" bIns="91425" anchor="ctr" anchorCtr="0">
              <a:noAutofit/>
            </a:bodyPr>
            <a:lstStyle/>
            <a:p>
              <a:endParaRPr/>
            </a:p>
          </p:txBody>
        </p:sp>
      </p:grpSp>
      <p:sp>
        <p:nvSpPr>
          <p:cNvPr id="624" name="Google Shape;624;p38"/>
          <p:cNvSpPr/>
          <p:nvPr/>
        </p:nvSpPr>
        <p:spPr>
          <a:xfrm>
            <a:off x="6366355" y="5307913"/>
            <a:ext cx="397142" cy="219513"/>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625" name="Google Shape;625;p38"/>
          <p:cNvGrpSpPr/>
          <p:nvPr/>
        </p:nvGrpSpPr>
        <p:grpSpPr>
          <a:xfrm>
            <a:off x="6982777" y="5265382"/>
            <a:ext cx="289444" cy="332832"/>
            <a:chOff x="6685175" y="5036025"/>
            <a:chExt cx="346225" cy="398125"/>
          </a:xfrm>
        </p:grpSpPr>
        <p:sp>
          <p:nvSpPr>
            <p:cNvPr id="626" name="Google Shape;626;p38"/>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7" name="Google Shape;627;p38"/>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8" name="Google Shape;628;p38"/>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29" name="Google Shape;629;p38"/>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FFFFFF"/>
            </a:solidFill>
            <a:ln>
              <a:noFill/>
            </a:ln>
          </p:spPr>
          <p:txBody>
            <a:bodyPr spcFirstLastPara="1" wrap="square" lIns="91425" tIns="91425" rIns="91425" bIns="91425" anchor="ctr" anchorCtr="0">
              <a:noAutofit/>
            </a:bodyPr>
            <a:lstStyle/>
            <a:p>
              <a:endParaRPr/>
            </a:p>
          </p:txBody>
        </p:sp>
        <p:sp>
          <p:nvSpPr>
            <p:cNvPr id="630" name="Google Shape;630;p38"/>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FFFFFF"/>
            </a:solidFill>
            <a:ln>
              <a:noFill/>
            </a:ln>
          </p:spPr>
          <p:txBody>
            <a:bodyPr spcFirstLastPara="1" wrap="square" lIns="91425" tIns="91425" rIns="91425" bIns="91425" anchor="ctr" anchorCtr="0">
              <a:noAutofit/>
            </a:bodyPr>
            <a:lstStyle/>
            <a:p>
              <a:endParaRPr/>
            </a:p>
          </p:txBody>
        </p:sp>
      </p:grpSp>
      <p:grpSp>
        <p:nvGrpSpPr>
          <p:cNvPr id="631" name="Google Shape;631;p38"/>
          <p:cNvGrpSpPr/>
          <p:nvPr/>
        </p:nvGrpSpPr>
        <p:grpSpPr>
          <a:xfrm>
            <a:off x="7883618" y="2789599"/>
            <a:ext cx="432570" cy="421334"/>
            <a:chOff x="5926225" y="921350"/>
            <a:chExt cx="517800" cy="504350"/>
          </a:xfrm>
        </p:grpSpPr>
        <p:sp>
          <p:nvSpPr>
            <p:cNvPr id="632" name="Google Shape;632;p3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spcFirstLastPara="1" wrap="square" lIns="91425" tIns="91425" rIns="91425" bIns="91425" anchor="ctr" anchorCtr="0">
              <a:noAutofit/>
            </a:bodyPr>
            <a:lstStyle/>
            <a:p>
              <a:endParaRPr>
                <a:solidFill>
                  <a:srgbClr val="F1C232"/>
                </a:solidFill>
              </a:endParaRPr>
            </a:p>
          </p:txBody>
        </p:sp>
        <p:sp>
          <p:nvSpPr>
            <p:cNvPr id="633" name="Google Shape;633;p3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spcFirstLastPara="1" wrap="square" lIns="91425" tIns="91425" rIns="91425" bIns="91425" anchor="ctr" anchorCtr="0">
              <a:noAutofit/>
            </a:bodyPr>
            <a:lstStyle/>
            <a:p>
              <a:endParaRPr>
                <a:solidFill>
                  <a:srgbClr val="F1C232"/>
                </a:solidFill>
              </a:endParaRPr>
            </a:p>
          </p:txBody>
        </p:sp>
      </p:grpSp>
      <p:sp>
        <p:nvSpPr>
          <p:cNvPr id="634" name="Google Shape;634;p38"/>
          <p:cNvSpPr/>
          <p:nvPr/>
        </p:nvSpPr>
        <p:spPr>
          <a:xfrm>
            <a:off x="8077538" y="30256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FFFFFF"/>
          </a:solidFill>
          <a:ln>
            <a:noFill/>
          </a:ln>
        </p:spPr>
        <p:txBody>
          <a:bodyPr spcFirstLastPara="1" wrap="square" lIns="91425" tIns="91425" rIns="91425" bIns="91425" anchor="ctr" anchorCtr="0">
            <a:noAutofit/>
          </a:bodyPr>
          <a:lstStyle/>
          <a:p>
            <a:endParaRPr/>
          </a:p>
        </p:txBody>
      </p:sp>
      <p:grpSp>
        <p:nvGrpSpPr>
          <p:cNvPr id="635" name="Google Shape;635;p38"/>
          <p:cNvGrpSpPr/>
          <p:nvPr/>
        </p:nvGrpSpPr>
        <p:grpSpPr>
          <a:xfrm>
            <a:off x="8768605" y="2768979"/>
            <a:ext cx="432570" cy="421334"/>
            <a:chOff x="5926225" y="921350"/>
            <a:chExt cx="517800" cy="504350"/>
          </a:xfrm>
        </p:grpSpPr>
        <p:sp>
          <p:nvSpPr>
            <p:cNvPr id="636" name="Google Shape;636;p3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endParaRPr/>
            </a:p>
          </p:txBody>
        </p:sp>
        <p:sp>
          <p:nvSpPr>
            <p:cNvPr id="637" name="Google Shape;637;p3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FF00"/>
              </a:solidFill>
              <a:prstDash val="solid"/>
              <a:bevel/>
              <a:headEnd type="none" w="sm" len="sm"/>
              <a:tailEnd type="none" w="sm" len="sm"/>
            </a:ln>
          </p:spPr>
          <p:txBody>
            <a:bodyPr spcFirstLastPara="1" wrap="square" lIns="91425" tIns="91425" rIns="91425" bIns="91425" anchor="ctr" anchorCtr="0">
              <a:noAutofit/>
            </a:bodyPr>
            <a:lstStyle/>
            <a:p>
              <a:endParaRPr/>
            </a:p>
          </p:txBody>
        </p:sp>
      </p:grpSp>
      <p:sp>
        <p:nvSpPr>
          <p:cNvPr id="638" name="Google Shape;638;p38"/>
          <p:cNvSpPr/>
          <p:nvPr/>
        </p:nvSpPr>
        <p:spPr>
          <a:xfrm>
            <a:off x="8962526" y="30050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639" name="Google Shape;639;p38"/>
          <p:cNvGrpSpPr/>
          <p:nvPr/>
        </p:nvGrpSpPr>
        <p:grpSpPr>
          <a:xfrm>
            <a:off x="7883886" y="3518022"/>
            <a:ext cx="1075937" cy="1047989"/>
            <a:chOff x="5926225" y="921350"/>
            <a:chExt cx="517800" cy="504350"/>
          </a:xfrm>
        </p:grpSpPr>
        <p:sp>
          <p:nvSpPr>
            <p:cNvPr id="640" name="Google Shape;640;p38"/>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w="28575" cap="flat" cmpd="sng">
              <a:solidFill>
                <a:srgbClr val="000000"/>
              </a:solidFill>
              <a:prstDash val="solid"/>
              <a:bevel/>
              <a:headEnd type="none" w="sm" len="sm"/>
              <a:tailEnd type="none" w="sm" len="sm"/>
            </a:ln>
          </p:spPr>
          <p:txBody>
            <a:bodyPr spcFirstLastPara="1" wrap="square" lIns="91425" tIns="91425" rIns="91425" bIns="91425" anchor="ctr" anchorCtr="0">
              <a:noAutofit/>
            </a:bodyPr>
            <a:lstStyle/>
            <a:p>
              <a:endParaRPr/>
            </a:p>
          </p:txBody>
        </p:sp>
        <p:sp>
          <p:nvSpPr>
            <p:cNvPr id="641" name="Google Shape;641;p38"/>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w="28575" cap="flat" cmpd="sng">
              <a:solidFill>
                <a:srgbClr val="000000"/>
              </a:solidFill>
              <a:prstDash val="solid"/>
              <a:bevel/>
              <a:headEnd type="none" w="sm" len="sm"/>
              <a:tailEnd type="none" w="sm" len="sm"/>
            </a:ln>
          </p:spPr>
          <p:txBody>
            <a:bodyPr spcFirstLastPara="1" wrap="square" lIns="91425" tIns="91425" rIns="91425" bIns="91425" anchor="ctr" anchorCtr="0">
              <a:noAutofit/>
            </a:bodyPr>
            <a:lstStyle/>
            <a:p>
              <a:endParaRPr/>
            </a:p>
          </p:txBody>
        </p:sp>
      </p:grpSp>
      <p:sp>
        <p:nvSpPr>
          <p:cNvPr id="642" name="Google Shape;642;p38"/>
          <p:cNvSpPr/>
          <p:nvPr/>
        </p:nvSpPr>
        <p:spPr>
          <a:xfrm>
            <a:off x="8366198" y="4105119"/>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endParaRPr/>
          </a:p>
        </p:txBody>
      </p:sp>
      <p:sp>
        <p:nvSpPr>
          <p:cNvPr id="643" name="Google Shape;643;p38"/>
          <p:cNvSpPr txBox="1"/>
          <p:nvPr/>
        </p:nvSpPr>
        <p:spPr>
          <a:xfrm>
            <a:off x="7772575" y="1224075"/>
            <a:ext cx="2592000" cy="1525800"/>
          </a:xfrm>
          <a:prstGeom prst="rect">
            <a:avLst/>
          </a:prstGeom>
          <a:noFill/>
          <a:ln>
            <a:noFill/>
          </a:ln>
        </p:spPr>
        <p:txBody>
          <a:bodyPr spcFirstLastPara="1" wrap="square" lIns="91425" tIns="91425" rIns="91425" bIns="91425" anchor="t" anchorCtr="0">
            <a:noAutofit/>
          </a:bodyPr>
          <a:lstStyle/>
          <a:p>
            <a:pPr>
              <a:buSzPts val="1100"/>
            </a:pPr>
            <a:r>
              <a:rPr lang="en" sz="900" b="1">
                <a:solidFill>
                  <a:srgbClr val="FFFFFF"/>
                </a:solidFill>
                <a:latin typeface="Lato"/>
                <a:ea typeface="Lato"/>
                <a:cs typeface="Lato"/>
                <a:sym typeface="Lato"/>
              </a:rPr>
              <a:t>SlidesCarnival icons are editable shapes</a:t>
            </a:r>
            <a:r>
              <a:rPr lang="en" sz="900">
                <a:solidFill>
                  <a:srgbClr val="FFFFFF"/>
                </a:solidFill>
                <a:latin typeface="Lato"/>
                <a:ea typeface="Lato"/>
                <a:cs typeface="Lato"/>
                <a:sym typeface="Lato"/>
              </a:rPr>
              <a:t>. </a:t>
            </a:r>
            <a:endParaRPr sz="900">
              <a:solidFill>
                <a:srgbClr val="FFFFFF"/>
              </a:solidFill>
              <a:latin typeface="Lato"/>
              <a:ea typeface="Lato"/>
              <a:cs typeface="Lato"/>
              <a:sym typeface="Lato"/>
            </a:endParaRPr>
          </a:p>
          <a:p>
            <a:pPr>
              <a:buSzPts val="1100"/>
            </a:pPr>
            <a:endParaRPr sz="900">
              <a:solidFill>
                <a:srgbClr val="FFFFFF"/>
              </a:solidFill>
              <a:latin typeface="Lato"/>
              <a:ea typeface="Lato"/>
              <a:cs typeface="Lato"/>
              <a:sym typeface="Lato"/>
            </a:endParaRPr>
          </a:p>
          <a:p>
            <a:pPr>
              <a:buSzPts val="1100"/>
            </a:pPr>
            <a:r>
              <a:rPr lang="en" sz="900">
                <a:solidFill>
                  <a:srgbClr val="FFFFFF"/>
                </a:solidFill>
                <a:latin typeface="Lato"/>
                <a:ea typeface="Lato"/>
                <a:cs typeface="Lato"/>
                <a:sym typeface="Lato"/>
              </a:rPr>
              <a:t>This means that you can:</a:t>
            </a:r>
            <a:endParaRPr sz="900">
              <a:solidFill>
                <a:srgbClr val="FFFFFF"/>
              </a:solidFill>
              <a:latin typeface="Lato"/>
              <a:ea typeface="Lato"/>
              <a:cs typeface="Lato"/>
              <a:sym typeface="Lato"/>
            </a:endParaRPr>
          </a:p>
          <a:p>
            <a:pPr marL="457200" indent="-285750">
              <a:buClr>
                <a:srgbClr val="FFFFFF"/>
              </a:buClr>
              <a:buSzPts val="900"/>
              <a:buFont typeface="Lato"/>
              <a:buChar char="●"/>
            </a:pPr>
            <a:r>
              <a:rPr lang="en" sz="900">
                <a:solidFill>
                  <a:srgbClr val="FFFFFF"/>
                </a:solidFill>
                <a:latin typeface="Lato"/>
                <a:ea typeface="Lato"/>
                <a:cs typeface="Lato"/>
                <a:sym typeface="Lato"/>
              </a:rPr>
              <a:t>Resize them without losing quality.</a:t>
            </a:r>
            <a:endParaRPr sz="900">
              <a:solidFill>
                <a:srgbClr val="FFFFFF"/>
              </a:solidFill>
              <a:latin typeface="Lato"/>
              <a:ea typeface="Lato"/>
              <a:cs typeface="Lato"/>
              <a:sym typeface="Lato"/>
            </a:endParaRPr>
          </a:p>
          <a:p>
            <a:pPr marL="457200" indent="-285750">
              <a:buClr>
                <a:srgbClr val="FFFFFF"/>
              </a:buClr>
              <a:buSzPts val="900"/>
              <a:buFont typeface="Lato"/>
              <a:buChar char="●"/>
            </a:pPr>
            <a:r>
              <a:rPr lang="en" sz="900">
                <a:solidFill>
                  <a:srgbClr val="FFFFFF"/>
                </a:solidFill>
                <a:latin typeface="Lato"/>
                <a:ea typeface="Lato"/>
                <a:cs typeface="Lato"/>
                <a:sym typeface="Lato"/>
              </a:rPr>
              <a:t>Change fill color and opacity.</a:t>
            </a:r>
            <a:endParaRPr sz="900">
              <a:solidFill>
                <a:srgbClr val="FFFFFF"/>
              </a:solidFill>
              <a:latin typeface="Lato"/>
              <a:ea typeface="Lato"/>
              <a:cs typeface="Lato"/>
              <a:sym typeface="Lato"/>
            </a:endParaRPr>
          </a:p>
          <a:p>
            <a:pPr marL="457200" indent="-285750">
              <a:buClr>
                <a:srgbClr val="FFFFFF"/>
              </a:buClr>
              <a:buSzPts val="900"/>
              <a:buFont typeface="Lato"/>
              <a:buChar char="●"/>
            </a:pPr>
            <a:r>
              <a:rPr lang="en" sz="900">
                <a:solidFill>
                  <a:srgbClr val="FFFFFF"/>
                </a:solidFill>
                <a:latin typeface="Lato"/>
                <a:ea typeface="Lato"/>
                <a:cs typeface="Lato"/>
                <a:sym typeface="Lato"/>
              </a:rPr>
              <a:t>Change line color, width and style.</a:t>
            </a:r>
            <a:endParaRPr sz="900">
              <a:solidFill>
                <a:srgbClr val="FFFFFF"/>
              </a:solidFill>
              <a:latin typeface="Lato"/>
              <a:ea typeface="Lato"/>
              <a:cs typeface="Lato"/>
              <a:sym typeface="Lato"/>
            </a:endParaRPr>
          </a:p>
          <a:p>
            <a:endParaRPr sz="900">
              <a:solidFill>
                <a:srgbClr val="FFFFFF"/>
              </a:solidFill>
              <a:latin typeface="Lato"/>
              <a:ea typeface="Lato"/>
              <a:cs typeface="Lato"/>
              <a:sym typeface="Lato"/>
            </a:endParaRPr>
          </a:p>
          <a:p>
            <a:r>
              <a:rPr lang="en" sz="900">
                <a:solidFill>
                  <a:srgbClr val="FFFFFF"/>
                </a:solidFill>
                <a:latin typeface="Lato"/>
                <a:ea typeface="Lato"/>
                <a:cs typeface="Lato"/>
                <a:sym typeface="Lato"/>
              </a:rPr>
              <a:t>Isn’t that nice? :)</a:t>
            </a:r>
            <a:endParaRPr sz="900">
              <a:solidFill>
                <a:srgbClr val="FFFFFF"/>
              </a:solidFill>
              <a:latin typeface="Lato"/>
              <a:ea typeface="Lato"/>
              <a:cs typeface="Lato"/>
              <a:sym typeface="Lato"/>
            </a:endParaRPr>
          </a:p>
          <a:p>
            <a:endParaRPr sz="900">
              <a:solidFill>
                <a:srgbClr val="FFFFFF"/>
              </a:solidFill>
              <a:latin typeface="Lato"/>
              <a:ea typeface="Lato"/>
              <a:cs typeface="Lato"/>
              <a:sym typeface="Lato"/>
            </a:endParaRPr>
          </a:p>
          <a:p>
            <a:r>
              <a:rPr lang="en" sz="900">
                <a:solidFill>
                  <a:srgbClr val="FFFFFF"/>
                </a:solidFill>
                <a:latin typeface="Lato"/>
                <a:ea typeface="Lato"/>
                <a:cs typeface="Lato"/>
                <a:sym typeface="Lato"/>
              </a:rPr>
              <a:t>Examples:</a:t>
            </a:r>
            <a:endParaRPr sz="900">
              <a:solidFill>
                <a:srgbClr val="FFFFFF"/>
              </a:solidFill>
              <a:latin typeface="Lato"/>
              <a:ea typeface="Lato"/>
              <a:cs typeface="Lato"/>
              <a:sym typeface="Lato"/>
            </a:endParaRPr>
          </a:p>
          <a:p>
            <a:pPr>
              <a:buSzPts val="1100"/>
            </a:pPr>
            <a:endParaRPr sz="900">
              <a:solidFill>
                <a:srgbClr val="FFFFFF"/>
              </a:solidFill>
              <a:latin typeface="Lato"/>
              <a:ea typeface="Lato"/>
              <a:cs typeface="Lato"/>
              <a:sym typeface="Lato"/>
            </a:endParaRPr>
          </a:p>
          <a:p>
            <a:endParaRPr sz="900">
              <a:solidFill>
                <a:srgbClr val="FFFFFF"/>
              </a:solidFill>
              <a:latin typeface="Lato"/>
              <a:ea typeface="Lato"/>
              <a:cs typeface="Lato"/>
              <a:sym typeface="Lato"/>
            </a:endParaRPr>
          </a:p>
        </p:txBody>
      </p:sp>
      <p:sp>
        <p:nvSpPr>
          <p:cNvPr id="644" name="Google Shape;644;p38"/>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a:extLst>
              <a:ext uri="{FF2B5EF4-FFF2-40B4-BE49-F238E27FC236}">
                <a16:creationId xmlns:a16="http://schemas.microsoft.com/office/drawing/2014/main" id="{9EC563B2-BCB2-6043-A06A-94D314DA5FE6}"/>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Basic Components of a Queue</a:t>
            </a:r>
          </a:p>
        </p:txBody>
      </p:sp>
      <p:grpSp>
        <p:nvGrpSpPr>
          <p:cNvPr id="5122" name="Group 5">
            <a:extLst>
              <a:ext uri="{FF2B5EF4-FFF2-40B4-BE49-F238E27FC236}">
                <a16:creationId xmlns:a16="http://schemas.microsoft.com/office/drawing/2014/main" id="{E0B64030-7B6C-B343-BE30-D21D7B707A8A}"/>
              </a:ext>
            </a:extLst>
          </p:cNvPr>
          <p:cNvGrpSpPr>
            <a:grpSpLocks/>
          </p:cNvGrpSpPr>
          <p:nvPr/>
        </p:nvGrpSpPr>
        <p:grpSpPr bwMode="auto">
          <a:xfrm>
            <a:off x="2444750" y="1791067"/>
            <a:ext cx="7302500" cy="3568700"/>
            <a:chOff x="580" y="951"/>
            <a:chExt cx="4600" cy="2248"/>
          </a:xfrm>
        </p:grpSpPr>
        <p:sp>
          <p:nvSpPr>
            <p:cNvPr id="5123" name="Oval 6">
              <a:extLst>
                <a:ext uri="{FF2B5EF4-FFF2-40B4-BE49-F238E27FC236}">
                  <a16:creationId xmlns:a16="http://schemas.microsoft.com/office/drawing/2014/main" id="{5B9E3A45-0D6E-9043-B687-32102D10CF25}"/>
                </a:ext>
              </a:extLst>
            </p:cNvPr>
            <p:cNvSpPr>
              <a:spLocks noChangeArrowheads="1"/>
            </p:cNvSpPr>
            <p:nvPr/>
          </p:nvSpPr>
          <p:spPr bwMode="auto">
            <a:xfrm>
              <a:off x="580" y="1576"/>
              <a:ext cx="1096" cy="1000"/>
            </a:xfrm>
            <a:prstGeom prst="ellipse">
              <a:avLst/>
            </a:prstGeom>
            <a:noFill/>
            <a:ln w="1270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5124" name="Group 7">
              <a:extLst>
                <a:ext uri="{FF2B5EF4-FFF2-40B4-BE49-F238E27FC236}">
                  <a16:creationId xmlns:a16="http://schemas.microsoft.com/office/drawing/2014/main" id="{CF7E3D08-A539-FB43-B053-36A30671F66A}"/>
                </a:ext>
              </a:extLst>
            </p:cNvPr>
            <p:cNvGrpSpPr>
              <a:grpSpLocks/>
            </p:cNvGrpSpPr>
            <p:nvPr/>
          </p:nvGrpSpPr>
          <p:grpSpPr bwMode="auto">
            <a:xfrm>
              <a:off x="1148" y="1768"/>
              <a:ext cx="102" cy="280"/>
              <a:chOff x="1148" y="1768"/>
              <a:chExt cx="102" cy="280"/>
            </a:xfrm>
          </p:grpSpPr>
          <p:sp>
            <p:nvSpPr>
              <p:cNvPr id="5244" name="Oval 8">
                <a:extLst>
                  <a:ext uri="{FF2B5EF4-FFF2-40B4-BE49-F238E27FC236}">
                    <a16:creationId xmlns:a16="http://schemas.microsoft.com/office/drawing/2014/main" id="{DBA3E0D4-C65C-EF48-92EE-D522040118CB}"/>
                  </a:ext>
                </a:extLst>
              </p:cNvPr>
              <p:cNvSpPr>
                <a:spLocks noChangeArrowheads="1"/>
              </p:cNvSpPr>
              <p:nvPr/>
            </p:nvSpPr>
            <p:spPr bwMode="auto">
              <a:xfrm>
                <a:off x="1156" y="1768"/>
                <a:ext cx="88" cy="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245" name="Line 9">
                <a:extLst>
                  <a:ext uri="{FF2B5EF4-FFF2-40B4-BE49-F238E27FC236}">
                    <a16:creationId xmlns:a16="http://schemas.microsoft.com/office/drawing/2014/main" id="{F6ACC53D-DF2B-D14E-8F2C-69DF75B81B72}"/>
                  </a:ext>
                </a:extLst>
              </p:cNvPr>
              <p:cNvSpPr>
                <a:spLocks noChangeShapeType="1"/>
              </p:cNvSpPr>
              <p:nvPr/>
            </p:nvSpPr>
            <p:spPr bwMode="auto">
              <a:xfrm>
                <a:off x="1200" y="1864"/>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6" name="Line 10">
                <a:extLst>
                  <a:ext uri="{FF2B5EF4-FFF2-40B4-BE49-F238E27FC236}">
                    <a16:creationId xmlns:a16="http://schemas.microsoft.com/office/drawing/2014/main" id="{9979F958-351C-504A-A4BF-EC18BD3D10F9}"/>
                  </a:ext>
                </a:extLst>
              </p:cNvPr>
              <p:cNvSpPr>
                <a:spLocks noChangeShapeType="1"/>
              </p:cNvSpPr>
              <p:nvPr/>
            </p:nvSpPr>
            <p:spPr bwMode="auto">
              <a:xfrm>
                <a:off x="1156" y="1908"/>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7" name="Line 11">
                <a:extLst>
                  <a:ext uri="{FF2B5EF4-FFF2-40B4-BE49-F238E27FC236}">
                    <a16:creationId xmlns:a16="http://schemas.microsoft.com/office/drawing/2014/main" id="{29AAA373-0998-1140-A113-175AFFB3CE5D}"/>
                  </a:ext>
                </a:extLst>
              </p:cNvPr>
              <p:cNvSpPr>
                <a:spLocks noChangeShapeType="1"/>
              </p:cNvSpPr>
              <p:nvPr/>
            </p:nvSpPr>
            <p:spPr bwMode="auto">
              <a:xfrm flipH="1">
                <a:off x="1148" y="2008"/>
                <a:ext cx="56"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8" name="Line 12">
                <a:extLst>
                  <a:ext uri="{FF2B5EF4-FFF2-40B4-BE49-F238E27FC236}">
                    <a16:creationId xmlns:a16="http://schemas.microsoft.com/office/drawing/2014/main" id="{29DB9A5A-5E4F-2F4A-AE4C-5908FDEEDEA5}"/>
                  </a:ext>
                </a:extLst>
              </p:cNvPr>
              <p:cNvSpPr>
                <a:spLocks noChangeShapeType="1"/>
              </p:cNvSpPr>
              <p:nvPr/>
            </p:nvSpPr>
            <p:spPr bwMode="auto">
              <a:xfrm>
                <a:off x="1204" y="2008"/>
                <a:ext cx="40"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25" name="Group 13">
              <a:extLst>
                <a:ext uri="{FF2B5EF4-FFF2-40B4-BE49-F238E27FC236}">
                  <a16:creationId xmlns:a16="http://schemas.microsoft.com/office/drawing/2014/main" id="{0BA42EFF-E0B3-6843-B3AD-795B2ED958D8}"/>
                </a:ext>
              </a:extLst>
            </p:cNvPr>
            <p:cNvGrpSpPr>
              <a:grpSpLocks/>
            </p:cNvGrpSpPr>
            <p:nvPr/>
          </p:nvGrpSpPr>
          <p:grpSpPr bwMode="auto">
            <a:xfrm>
              <a:off x="1340" y="1768"/>
              <a:ext cx="102" cy="280"/>
              <a:chOff x="1340" y="1768"/>
              <a:chExt cx="102" cy="280"/>
            </a:xfrm>
          </p:grpSpPr>
          <p:sp>
            <p:nvSpPr>
              <p:cNvPr id="5239" name="Oval 14">
                <a:extLst>
                  <a:ext uri="{FF2B5EF4-FFF2-40B4-BE49-F238E27FC236}">
                    <a16:creationId xmlns:a16="http://schemas.microsoft.com/office/drawing/2014/main" id="{0E9067EB-5127-6749-9348-6CE77C9121E2}"/>
                  </a:ext>
                </a:extLst>
              </p:cNvPr>
              <p:cNvSpPr>
                <a:spLocks noChangeArrowheads="1"/>
              </p:cNvSpPr>
              <p:nvPr/>
            </p:nvSpPr>
            <p:spPr bwMode="auto">
              <a:xfrm>
                <a:off x="1348" y="1768"/>
                <a:ext cx="88" cy="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240" name="Line 15">
                <a:extLst>
                  <a:ext uri="{FF2B5EF4-FFF2-40B4-BE49-F238E27FC236}">
                    <a16:creationId xmlns:a16="http://schemas.microsoft.com/office/drawing/2014/main" id="{CF72E4D8-4CD3-CC4C-B6B4-47DB0DEB23A7}"/>
                  </a:ext>
                </a:extLst>
              </p:cNvPr>
              <p:cNvSpPr>
                <a:spLocks noChangeShapeType="1"/>
              </p:cNvSpPr>
              <p:nvPr/>
            </p:nvSpPr>
            <p:spPr bwMode="auto">
              <a:xfrm>
                <a:off x="1392" y="1864"/>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1" name="Line 16">
                <a:extLst>
                  <a:ext uri="{FF2B5EF4-FFF2-40B4-BE49-F238E27FC236}">
                    <a16:creationId xmlns:a16="http://schemas.microsoft.com/office/drawing/2014/main" id="{E27B627E-0AF8-584C-A057-DAB742225F68}"/>
                  </a:ext>
                </a:extLst>
              </p:cNvPr>
              <p:cNvSpPr>
                <a:spLocks noChangeShapeType="1"/>
              </p:cNvSpPr>
              <p:nvPr/>
            </p:nvSpPr>
            <p:spPr bwMode="auto">
              <a:xfrm>
                <a:off x="1348" y="1908"/>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2" name="Line 17">
                <a:extLst>
                  <a:ext uri="{FF2B5EF4-FFF2-40B4-BE49-F238E27FC236}">
                    <a16:creationId xmlns:a16="http://schemas.microsoft.com/office/drawing/2014/main" id="{A520009B-A382-A34D-9280-0D100E52060D}"/>
                  </a:ext>
                </a:extLst>
              </p:cNvPr>
              <p:cNvSpPr>
                <a:spLocks noChangeShapeType="1"/>
              </p:cNvSpPr>
              <p:nvPr/>
            </p:nvSpPr>
            <p:spPr bwMode="auto">
              <a:xfrm flipH="1">
                <a:off x="1340" y="2008"/>
                <a:ext cx="56"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43" name="Line 18">
                <a:extLst>
                  <a:ext uri="{FF2B5EF4-FFF2-40B4-BE49-F238E27FC236}">
                    <a16:creationId xmlns:a16="http://schemas.microsoft.com/office/drawing/2014/main" id="{19A79C41-193D-154D-8F42-0ED86B050CFA}"/>
                  </a:ext>
                </a:extLst>
              </p:cNvPr>
              <p:cNvSpPr>
                <a:spLocks noChangeShapeType="1"/>
              </p:cNvSpPr>
              <p:nvPr/>
            </p:nvSpPr>
            <p:spPr bwMode="auto">
              <a:xfrm>
                <a:off x="1396" y="2008"/>
                <a:ext cx="40"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26" name="Group 19">
              <a:extLst>
                <a:ext uri="{FF2B5EF4-FFF2-40B4-BE49-F238E27FC236}">
                  <a16:creationId xmlns:a16="http://schemas.microsoft.com/office/drawing/2014/main" id="{9FA2578A-356A-AF4D-B9B5-91BAF20E1183}"/>
                </a:ext>
              </a:extLst>
            </p:cNvPr>
            <p:cNvGrpSpPr>
              <a:grpSpLocks/>
            </p:cNvGrpSpPr>
            <p:nvPr/>
          </p:nvGrpSpPr>
          <p:grpSpPr bwMode="auto">
            <a:xfrm>
              <a:off x="812" y="1768"/>
              <a:ext cx="102" cy="280"/>
              <a:chOff x="812" y="1768"/>
              <a:chExt cx="102" cy="280"/>
            </a:xfrm>
          </p:grpSpPr>
          <p:sp>
            <p:nvSpPr>
              <p:cNvPr id="5234" name="Oval 20">
                <a:extLst>
                  <a:ext uri="{FF2B5EF4-FFF2-40B4-BE49-F238E27FC236}">
                    <a16:creationId xmlns:a16="http://schemas.microsoft.com/office/drawing/2014/main" id="{EB4F97C8-273B-C54C-B245-808C0718C279}"/>
                  </a:ext>
                </a:extLst>
              </p:cNvPr>
              <p:cNvSpPr>
                <a:spLocks noChangeArrowheads="1"/>
              </p:cNvSpPr>
              <p:nvPr/>
            </p:nvSpPr>
            <p:spPr bwMode="auto">
              <a:xfrm>
                <a:off x="820" y="1768"/>
                <a:ext cx="88" cy="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235" name="Line 21">
                <a:extLst>
                  <a:ext uri="{FF2B5EF4-FFF2-40B4-BE49-F238E27FC236}">
                    <a16:creationId xmlns:a16="http://schemas.microsoft.com/office/drawing/2014/main" id="{0D54B834-2010-F544-9EB6-49A64A2392E8}"/>
                  </a:ext>
                </a:extLst>
              </p:cNvPr>
              <p:cNvSpPr>
                <a:spLocks noChangeShapeType="1"/>
              </p:cNvSpPr>
              <p:nvPr/>
            </p:nvSpPr>
            <p:spPr bwMode="auto">
              <a:xfrm>
                <a:off x="864" y="1864"/>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6" name="Line 22">
                <a:extLst>
                  <a:ext uri="{FF2B5EF4-FFF2-40B4-BE49-F238E27FC236}">
                    <a16:creationId xmlns:a16="http://schemas.microsoft.com/office/drawing/2014/main" id="{ADE2CDB3-E770-D74A-963A-171B84ABA24A}"/>
                  </a:ext>
                </a:extLst>
              </p:cNvPr>
              <p:cNvSpPr>
                <a:spLocks noChangeShapeType="1"/>
              </p:cNvSpPr>
              <p:nvPr/>
            </p:nvSpPr>
            <p:spPr bwMode="auto">
              <a:xfrm>
                <a:off x="820" y="1908"/>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7" name="Line 23">
                <a:extLst>
                  <a:ext uri="{FF2B5EF4-FFF2-40B4-BE49-F238E27FC236}">
                    <a16:creationId xmlns:a16="http://schemas.microsoft.com/office/drawing/2014/main" id="{D5D85456-6ACF-9749-BED0-754F6A6ED4FD}"/>
                  </a:ext>
                </a:extLst>
              </p:cNvPr>
              <p:cNvSpPr>
                <a:spLocks noChangeShapeType="1"/>
              </p:cNvSpPr>
              <p:nvPr/>
            </p:nvSpPr>
            <p:spPr bwMode="auto">
              <a:xfrm flipH="1">
                <a:off x="812" y="2008"/>
                <a:ext cx="56"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8" name="Line 24">
                <a:extLst>
                  <a:ext uri="{FF2B5EF4-FFF2-40B4-BE49-F238E27FC236}">
                    <a16:creationId xmlns:a16="http://schemas.microsoft.com/office/drawing/2014/main" id="{6CE113DC-E702-1F46-8FE1-E67C27B9171F}"/>
                  </a:ext>
                </a:extLst>
              </p:cNvPr>
              <p:cNvSpPr>
                <a:spLocks noChangeShapeType="1"/>
              </p:cNvSpPr>
              <p:nvPr/>
            </p:nvSpPr>
            <p:spPr bwMode="auto">
              <a:xfrm>
                <a:off x="868" y="2008"/>
                <a:ext cx="40"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27" name="Group 25">
              <a:extLst>
                <a:ext uri="{FF2B5EF4-FFF2-40B4-BE49-F238E27FC236}">
                  <a16:creationId xmlns:a16="http://schemas.microsoft.com/office/drawing/2014/main" id="{D42B4D40-954B-0947-847E-72B21AEDA3F4}"/>
                </a:ext>
              </a:extLst>
            </p:cNvPr>
            <p:cNvGrpSpPr>
              <a:grpSpLocks/>
            </p:cNvGrpSpPr>
            <p:nvPr/>
          </p:nvGrpSpPr>
          <p:grpSpPr bwMode="auto">
            <a:xfrm>
              <a:off x="812" y="2152"/>
              <a:ext cx="102" cy="280"/>
              <a:chOff x="812" y="2152"/>
              <a:chExt cx="102" cy="280"/>
            </a:xfrm>
          </p:grpSpPr>
          <p:sp>
            <p:nvSpPr>
              <p:cNvPr id="5229" name="Oval 26">
                <a:extLst>
                  <a:ext uri="{FF2B5EF4-FFF2-40B4-BE49-F238E27FC236}">
                    <a16:creationId xmlns:a16="http://schemas.microsoft.com/office/drawing/2014/main" id="{12DE56E1-5582-A847-B6B7-6997C306B06D}"/>
                  </a:ext>
                </a:extLst>
              </p:cNvPr>
              <p:cNvSpPr>
                <a:spLocks noChangeArrowheads="1"/>
              </p:cNvSpPr>
              <p:nvPr/>
            </p:nvSpPr>
            <p:spPr bwMode="auto">
              <a:xfrm>
                <a:off x="820" y="2152"/>
                <a:ext cx="88" cy="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230" name="Line 27">
                <a:extLst>
                  <a:ext uri="{FF2B5EF4-FFF2-40B4-BE49-F238E27FC236}">
                    <a16:creationId xmlns:a16="http://schemas.microsoft.com/office/drawing/2014/main" id="{6AFD4BF1-DA3E-7B44-B2A6-54C11BB06DCD}"/>
                  </a:ext>
                </a:extLst>
              </p:cNvPr>
              <p:cNvSpPr>
                <a:spLocks noChangeShapeType="1"/>
              </p:cNvSpPr>
              <p:nvPr/>
            </p:nvSpPr>
            <p:spPr bwMode="auto">
              <a:xfrm>
                <a:off x="864" y="2248"/>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1" name="Line 28">
                <a:extLst>
                  <a:ext uri="{FF2B5EF4-FFF2-40B4-BE49-F238E27FC236}">
                    <a16:creationId xmlns:a16="http://schemas.microsoft.com/office/drawing/2014/main" id="{42BF7348-0173-0F42-9130-BA629EDD5329}"/>
                  </a:ext>
                </a:extLst>
              </p:cNvPr>
              <p:cNvSpPr>
                <a:spLocks noChangeShapeType="1"/>
              </p:cNvSpPr>
              <p:nvPr/>
            </p:nvSpPr>
            <p:spPr bwMode="auto">
              <a:xfrm>
                <a:off x="820" y="2292"/>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2" name="Line 29">
                <a:extLst>
                  <a:ext uri="{FF2B5EF4-FFF2-40B4-BE49-F238E27FC236}">
                    <a16:creationId xmlns:a16="http://schemas.microsoft.com/office/drawing/2014/main" id="{C89316B4-B60D-BB46-BFAA-EA3B31419024}"/>
                  </a:ext>
                </a:extLst>
              </p:cNvPr>
              <p:cNvSpPr>
                <a:spLocks noChangeShapeType="1"/>
              </p:cNvSpPr>
              <p:nvPr/>
            </p:nvSpPr>
            <p:spPr bwMode="auto">
              <a:xfrm flipH="1">
                <a:off x="812" y="2392"/>
                <a:ext cx="56"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33" name="Line 30">
                <a:extLst>
                  <a:ext uri="{FF2B5EF4-FFF2-40B4-BE49-F238E27FC236}">
                    <a16:creationId xmlns:a16="http://schemas.microsoft.com/office/drawing/2014/main" id="{56C62437-6B98-9A4F-98F8-3AB9D110AD32}"/>
                  </a:ext>
                </a:extLst>
              </p:cNvPr>
              <p:cNvSpPr>
                <a:spLocks noChangeShapeType="1"/>
              </p:cNvSpPr>
              <p:nvPr/>
            </p:nvSpPr>
            <p:spPr bwMode="auto">
              <a:xfrm>
                <a:off x="868" y="2392"/>
                <a:ext cx="40"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28" name="Group 31">
              <a:extLst>
                <a:ext uri="{FF2B5EF4-FFF2-40B4-BE49-F238E27FC236}">
                  <a16:creationId xmlns:a16="http://schemas.microsoft.com/office/drawing/2014/main" id="{20D7B219-3006-474D-B810-0E66083B50DD}"/>
                </a:ext>
              </a:extLst>
            </p:cNvPr>
            <p:cNvGrpSpPr>
              <a:grpSpLocks/>
            </p:cNvGrpSpPr>
            <p:nvPr/>
          </p:nvGrpSpPr>
          <p:grpSpPr bwMode="auto">
            <a:xfrm>
              <a:off x="1100" y="2152"/>
              <a:ext cx="102" cy="280"/>
              <a:chOff x="1100" y="2152"/>
              <a:chExt cx="102" cy="280"/>
            </a:xfrm>
          </p:grpSpPr>
          <p:sp>
            <p:nvSpPr>
              <p:cNvPr id="5224" name="Oval 32">
                <a:extLst>
                  <a:ext uri="{FF2B5EF4-FFF2-40B4-BE49-F238E27FC236}">
                    <a16:creationId xmlns:a16="http://schemas.microsoft.com/office/drawing/2014/main" id="{4E0778B8-2575-CF41-9359-F556FD77AC73}"/>
                  </a:ext>
                </a:extLst>
              </p:cNvPr>
              <p:cNvSpPr>
                <a:spLocks noChangeArrowheads="1"/>
              </p:cNvSpPr>
              <p:nvPr/>
            </p:nvSpPr>
            <p:spPr bwMode="auto">
              <a:xfrm>
                <a:off x="1108" y="2152"/>
                <a:ext cx="88" cy="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225" name="Line 33">
                <a:extLst>
                  <a:ext uri="{FF2B5EF4-FFF2-40B4-BE49-F238E27FC236}">
                    <a16:creationId xmlns:a16="http://schemas.microsoft.com/office/drawing/2014/main" id="{27605F0B-D3C3-5B4B-A013-F8A7CD8ABF08}"/>
                  </a:ext>
                </a:extLst>
              </p:cNvPr>
              <p:cNvSpPr>
                <a:spLocks noChangeShapeType="1"/>
              </p:cNvSpPr>
              <p:nvPr/>
            </p:nvSpPr>
            <p:spPr bwMode="auto">
              <a:xfrm>
                <a:off x="1152" y="2248"/>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6" name="Line 34">
                <a:extLst>
                  <a:ext uri="{FF2B5EF4-FFF2-40B4-BE49-F238E27FC236}">
                    <a16:creationId xmlns:a16="http://schemas.microsoft.com/office/drawing/2014/main" id="{05A58F55-E298-9C4D-96D5-1D9BD2ADA054}"/>
                  </a:ext>
                </a:extLst>
              </p:cNvPr>
              <p:cNvSpPr>
                <a:spLocks noChangeShapeType="1"/>
              </p:cNvSpPr>
              <p:nvPr/>
            </p:nvSpPr>
            <p:spPr bwMode="auto">
              <a:xfrm>
                <a:off x="1108" y="2292"/>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7" name="Line 35">
                <a:extLst>
                  <a:ext uri="{FF2B5EF4-FFF2-40B4-BE49-F238E27FC236}">
                    <a16:creationId xmlns:a16="http://schemas.microsoft.com/office/drawing/2014/main" id="{0FFC54ED-D053-224A-8421-3A60A36D4E74}"/>
                  </a:ext>
                </a:extLst>
              </p:cNvPr>
              <p:cNvSpPr>
                <a:spLocks noChangeShapeType="1"/>
              </p:cNvSpPr>
              <p:nvPr/>
            </p:nvSpPr>
            <p:spPr bwMode="auto">
              <a:xfrm flipH="1">
                <a:off x="1100" y="2392"/>
                <a:ext cx="56"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8" name="Line 36">
                <a:extLst>
                  <a:ext uri="{FF2B5EF4-FFF2-40B4-BE49-F238E27FC236}">
                    <a16:creationId xmlns:a16="http://schemas.microsoft.com/office/drawing/2014/main" id="{2E0DFCC4-31AD-E147-982E-2083F18DFF39}"/>
                  </a:ext>
                </a:extLst>
              </p:cNvPr>
              <p:cNvSpPr>
                <a:spLocks noChangeShapeType="1"/>
              </p:cNvSpPr>
              <p:nvPr/>
            </p:nvSpPr>
            <p:spPr bwMode="auto">
              <a:xfrm>
                <a:off x="1156" y="2392"/>
                <a:ext cx="40"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29" name="Group 37">
              <a:extLst>
                <a:ext uri="{FF2B5EF4-FFF2-40B4-BE49-F238E27FC236}">
                  <a16:creationId xmlns:a16="http://schemas.microsoft.com/office/drawing/2014/main" id="{9F3021B7-CE6C-1E44-9D49-DCC6149C5402}"/>
                </a:ext>
              </a:extLst>
            </p:cNvPr>
            <p:cNvGrpSpPr>
              <a:grpSpLocks/>
            </p:cNvGrpSpPr>
            <p:nvPr/>
          </p:nvGrpSpPr>
          <p:grpSpPr bwMode="auto">
            <a:xfrm>
              <a:off x="1340" y="2152"/>
              <a:ext cx="102" cy="280"/>
              <a:chOff x="1340" y="2152"/>
              <a:chExt cx="102" cy="280"/>
            </a:xfrm>
          </p:grpSpPr>
          <p:sp>
            <p:nvSpPr>
              <p:cNvPr id="5219" name="Oval 38">
                <a:extLst>
                  <a:ext uri="{FF2B5EF4-FFF2-40B4-BE49-F238E27FC236}">
                    <a16:creationId xmlns:a16="http://schemas.microsoft.com/office/drawing/2014/main" id="{0CB3217E-2BD9-184B-B9D3-6700ECE81BA5}"/>
                  </a:ext>
                </a:extLst>
              </p:cNvPr>
              <p:cNvSpPr>
                <a:spLocks noChangeArrowheads="1"/>
              </p:cNvSpPr>
              <p:nvPr/>
            </p:nvSpPr>
            <p:spPr bwMode="auto">
              <a:xfrm>
                <a:off x="1348" y="2152"/>
                <a:ext cx="88" cy="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220" name="Line 39">
                <a:extLst>
                  <a:ext uri="{FF2B5EF4-FFF2-40B4-BE49-F238E27FC236}">
                    <a16:creationId xmlns:a16="http://schemas.microsoft.com/office/drawing/2014/main" id="{62634450-C9CD-F64B-9DE8-BD62D1617FA9}"/>
                  </a:ext>
                </a:extLst>
              </p:cNvPr>
              <p:cNvSpPr>
                <a:spLocks noChangeShapeType="1"/>
              </p:cNvSpPr>
              <p:nvPr/>
            </p:nvSpPr>
            <p:spPr bwMode="auto">
              <a:xfrm>
                <a:off x="1392" y="2248"/>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1" name="Line 40">
                <a:extLst>
                  <a:ext uri="{FF2B5EF4-FFF2-40B4-BE49-F238E27FC236}">
                    <a16:creationId xmlns:a16="http://schemas.microsoft.com/office/drawing/2014/main" id="{77C9D16B-ED97-0C4E-B35F-D61475FFD4B8}"/>
                  </a:ext>
                </a:extLst>
              </p:cNvPr>
              <p:cNvSpPr>
                <a:spLocks noChangeShapeType="1"/>
              </p:cNvSpPr>
              <p:nvPr/>
            </p:nvSpPr>
            <p:spPr bwMode="auto">
              <a:xfrm>
                <a:off x="1348" y="2292"/>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2" name="Line 41">
                <a:extLst>
                  <a:ext uri="{FF2B5EF4-FFF2-40B4-BE49-F238E27FC236}">
                    <a16:creationId xmlns:a16="http://schemas.microsoft.com/office/drawing/2014/main" id="{8A61D486-6199-E942-8DAE-0A2F88AEA23B}"/>
                  </a:ext>
                </a:extLst>
              </p:cNvPr>
              <p:cNvSpPr>
                <a:spLocks noChangeShapeType="1"/>
              </p:cNvSpPr>
              <p:nvPr/>
            </p:nvSpPr>
            <p:spPr bwMode="auto">
              <a:xfrm flipH="1">
                <a:off x="1340" y="2392"/>
                <a:ext cx="56"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23" name="Line 42">
                <a:extLst>
                  <a:ext uri="{FF2B5EF4-FFF2-40B4-BE49-F238E27FC236}">
                    <a16:creationId xmlns:a16="http://schemas.microsoft.com/office/drawing/2014/main" id="{FA6E76B4-CFC7-5244-89EE-364918980EC7}"/>
                  </a:ext>
                </a:extLst>
              </p:cNvPr>
              <p:cNvSpPr>
                <a:spLocks noChangeShapeType="1"/>
              </p:cNvSpPr>
              <p:nvPr/>
            </p:nvSpPr>
            <p:spPr bwMode="auto">
              <a:xfrm>
                <a:off x="1396" y="2392"/>
                <a:ext cx="40"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30" name="Line 43">
              <a:extLst>
                <a:ext uri="{FF2B5EF4-FFF2-40B4-BE49-F238E27FC236}">
                  <a16:creationId xmlns:a16="http://schemas.microsoft.com/office/drawing/2014/main" id="{D108DD81-C6CA-6140-AB8B-4A414B270159}"/>
                </a:ext>
              </a:extLst>
            </p:cNvPr>
            <p:cNvSpPr>
              <a:spLocks noChangeShapeType="1"/>
            </p:cNvSpPr>
            <p:nvPr/>
          </p:nvSpPr>
          <p:spPr bwMode="auto">
            <a:xfrm>
              <a:off x="1732" y="2100"/>
              <a:ext cx="32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31" name="Group 44">
              <a:extLst>
                <a:ext uri="{FF2B5EF4-FFF2-40B4-BE49-F238E27FC236}">
                  <a16:creationId xmlns:a16="http://schemas.microsoft.com/office/drawing/2014/main" id="{58A3BCC5-0ABA-5345-93A9-3B0924150B22}"/>
                </a:ext>
              </a:extLst>
            </p:cNvPr>
            <p:cNvGrpSpPr>
              <a:grpSpLocks/>
            </p:cNvGrpSpPr>
            <p:nvPr/>
          </p:nvGrpSpPr>
          <p:grpSpPr bwMode="auto">
            <a:xfrm>
              <a:off x="2140" y="1768"/>
              <a:ext cx="904" cy="712"/>
              <a:chOff x="2140" y="1768"/>
              <a:chExt cx="904" cy="712"/>
            </a:xfrm>
          </p:grpSpPr>
          <p:sp>
            <p:nvSpPr>
              <p:cNvPr id="5200" name="Oval 45">
                <a:extLst>
                  <a:ext uri="{FF2B5EF4-FFF2-40B4-BE49-F238E27FC236}">
                    <a16:creationId xmlns:a16="http://schemas.microsoft.com/office/drawing/2014/main" id="{FF3BC7C8-B5E5-224B-A5A8-E60A5536FB35}"/>
                  </a:ext>
                </a:extLst>
              </p:cNvPr>
              <p:cNvSpPr>
                <a:spLocks noChangeArrowheads="1"/>
              </p:cNvSpPr>
              <p:nvPr/>
            </p:nvSpPr>
            <p:spPr bwMode="auto">
              <a:xfrm>
                <a:off x="2140" y="1768"/>
                <a:ext cx="904" cy="712"/>
              </a:xfrm>
              <a:prstGeom prst="ellipse">
                <a:avLst/>
              </a:prstGeom>
              <a:noFill/>
              <a:ln w="1270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5201" name="Group 46">
                <a:extLst>
                  <a:ext uri="{FF2B5EF4-FFF2-40B4-BE49-F238E27FC236}">
                    <a16:creationId xmlns:a16="http://schemas.microsoft.com/office/drawing/2014/main" id="{26A5A453-ECBE-1047-9151-8E823289761C}"/>
                  </a:ext>
                </a:extLst>
              </p:cNvPr>
              <p:cNvGrpSpPr>
                <a:grpSpLocks/>
              </p:cNvGrpSpPr>
              <p:nvPr/>
            </p:nvGrpSpPr>
            <p:grpSpPr bwMode="auto">
              <a:xfrm>
                <a:off x="2732" y="1960"/>
                <a:ext cx="102" cy="280"/>
                <a:chOff x="2732" y="1960"/>
                <a:chExt cx="102" cy="280"/>
              </a:xfrm>
            </p:grpSpPr>
            <p:sp>
              <p:nvSpPr>
                <p:cNvPr id="5214" name="Oval 47">
                  <a:extLst>
                    <a:ext uri="{FF2B5EF4-FFF2-40B4-BE49-F238E27FC236}">
                      <a16:creationId xmlns:a16="http://schemas.microsoft.com/office/drawing/2014/main" id="{118D330C-7FBA-C449-BD00-AD3DA13ACF4F}"/>
                    </a:ext>
                  </a:extLst>
                </p:cNvPr>
                <p:cNvSpPr>
                  <a:spLocks noChangeArrowheads="1"/>
                </p:cNvSpPr>
                <p:nvPr/>
              </p:nvSpPr>
              <p:spPr bwMode="auto">
                <a:xfrm>
                  <a:off x="2740" y="1960"/>
                  <a:ext cx="88" cy="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215" name="Line 48">
                  <a:extLst>
                    <a:ext uri="{FF2B5EF4-FFF2-40B4-BE49-F238E27FC236}">
                      <a16:creationId xmlns:a16="http://schemas.microsoft.com/office/drawing/2014/main" id="{0788110D-AD40-0B40-895F-3E8FC56E0BD4}"/>
                    </a:ext>
                  </a:extLst>
                </p:cNvPr>
                <p:cNvSpPr>
                  <a:spLocks noChangeShapeType="1"/>
                </p:cNvSpPr>
                <p:nvPr/>
              </p:nvSpPr>
              <p:spPr bwMode="auto">
                <a:xfrm>
                  <a:off x="2784" y="2056"/>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6" name="Line 49">
                  <a:extLst>
                    <a:ext uri="{FF2B5EF4-FFF2-40B4-BE49-F238E27FC236}">
                      <a16:creationId xmlns:a16="http://schemas.microsoft.com/office/drawing/2014/main" id="{92644B54-043F-8649-842A-E7D9DB8E0A45}"/>
                    </a:ext>
                  </a:extLst>
                </p:cNvPr>
                <p:cNvSpPr>
                  <a:spLocks noChangeShapeType="1"/>
                </p:cNvSpPr>
                <p:nvPr/>
              </p:nvSpPr>
              <p:spPr bwMode="auto">
                <a:xfrm>
                  <a:off x="2740" y="2100"/>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7" name="Line 50">
                  <a:extLst>
                    <a:ext uri="{FF2B5EF4-FFF2-40B4-BE49-F238E27FC236}">
                      <a16:creationId xmlns:a16="http://schemas.microsoft.com/office/drawing/2014/main" id="{2208E450-5C79-CF48-9D8F-841C0417AF96}"/>
                    </a:ext>
                  </a:extLst>
                </p:cNvPr>
                <p:cNvSpPr>
                  <a:spLocks noChangeShapeType="1"/>
                </p:cNvSpPr>
                <p:nvPr/>
              </p:nvSpPr>
              <p:spPr bwMode="auto">
                <a:xfrm flipH="1">
                  <a:off x="2732" y="2200"/>
                  <a:ext cx="56"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8" name="Line 51">
                  <a:extLst>
                    <a:ext uri="{FF2B5EF4-FFF2-40B4-BE49-F238E27FC236}">
                      <a16:creationId xmlns:a16="http://schemas.microsoft.com/office/drawing/2014/main" id="{06343D63-569F-CA4E-8D31-0DCE692BB534}"/>
                    </a:ext>
                  </a:extLst>
                </p:cNvPr>
                <p:cNvSpPr>
                  <a:spLocks noChangeShapeType="1"/>
                </p:cNvSpPr>
                <p:nvPr/>
              </p:nvSpPr>
              <p:spPr bwMode="auto">
                <a:xfrm>
                  <a:off x="2788" y="2200"/>
                  <a:ext cx="40"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202" name="Group 52">
                <a:extLst>
                  <a:ext uri="{FF2B5EF4-FFF2-40B4-BE49-F238E27FC236}">
                    <a16:creationId xmlns:a16="http://schemas.microsoft.com/office/drawing/2014/main" id="{1ECB7E4A-4923-E04A-B160-9A3A873A1C8F}"/>
                  </a:ext>
                </a:extLst>
              </p:cNvPr>
              <p:cNvGrpSpPr>
                <a:grpSpLocks/>
              </p:cNvGrpSpPr>
              <p:nvPr/>
            </p:nvGrpSpPr>
            <p:grpSpPr bwMode="auto">
              <a:xfrm>
                <a:off x="2540" y="1960"/>
                <a:ext cx="102" cy="280"/>
                <a:chOff x="2540" y="1960"/>
                <a:chExt cx="102" cy="280"/>
              </a:xfrm>
            </p:grpSpPr>
            <p:sp>
              <p:nvSpPr>
                <p:cNvPr id="5209" name="Oval 53">
                  <a:extLst>
                    <a:ext uri="{FF2B5EF4-FFF2-40B4-BE49-F238E27FC236}">
                      <a16:creationId xmlns:a16="http://schemas.microsoft.com/office/drawing/2014/main" id="{9114FDB1-0315-D347-8F45-4ED2D596AB77}"/>
                    </a:ext>
                  </a:extLst>
                </p:cNvPr>
                <p:cNvSpPr>
                  <a:spLocks noChangeArrowheads="1"/>
                </p:cNvSpPr>
                <p:nvPr/>
              </p:nvSpPr>
              <p:spPr bwMode="auto">
                <a:xfrm>
                  <a:off x="2548" y="1960"/>
                  <a:ext cx="88" cy="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210" name="Line 54">
                  <a:extLst>
                    <a:ext uri="{FF2B5EF4-FFF2-40B4-BE49-F238E27FC236}">
                      <a16:creationId xmlns:a16="http://schemas.microsoft.com/office/drawing/2014/main" id="{198D53AD-E32E-0149-9EB5-A1979E168B54}"/>
                    </a:ext>
                  </a:extLst>
                </p:cNvPr>
                <p:cNvSpPr>
                  <a:spLocks noChangeShapeType="1"/>
                </p:cNvSpPr>
                <p:nvPr/>
              </p:nvSpPr>
              <p:spPr bwMode="auto">
                <a:xfrm>
                  <a:off x="2592" y="2056"/>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1" name="Line 55">
                  <a:extLst>
                    <a:ext uri="{FF2B5EF4-FFF2-40B4-BE49-F238E27FC236}">
                      <a16:creationId xmlns:a16="http://schemas.microsoft.com/office/drawing/2014/main" id="{0404F61C-C013-B642-B424-1B44D854D94A}"/>
                    </a:ext>
                  </a:extLst>
                </p:cNvPr>
                <p:cNvSpPr>
                  <a:spLocks noChangeShapeType="1"/>
                </p:cNvSpPr>
                <p:nvPr/>
              </p:nvSpPr>
              <p:spPr bwMode="auto">
                <a:xfrm>
                  <a:off x="2548" y="2100"/>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2" name="Line 56">
                  <a:extLst>
                    <a:ext uri="{FF2B5EF4-FFF2-40B4-BE49-F238E27FC236}">
                      <a16:creationId xmlns:a16="http://schemas.microsoft.com/office/drawing/2014/main" id="{B98BE2C1-C274-A34E-B933-F525AD3F3772}"/>
                    </a:ext>
                  </a:extLst>
                </p:cNvPr>
                <p:cNvSpPr>
                  <a:spLocks noChangeShapeType="1"/>
                </p:cNvSpPr>
                <p:nvPr/>
              </p:nvSpPr>
              <p:spPr bwMode="auto">
                <a:xfrm flipH="1">
                  <a:off x="2540" y="2200"/>
                  <a:ext cx="56"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13" name="Line 57">
                  <a:extLst>
                    <a:ext uri="{FF2B5EF4-FFF2-40B4-BE49-F238E27FC236}">
                      <a16:creationId xmlns:a16="http://schemas.microsoft.com/office/drawing/2014/main" id="{17487B2F-BD32-C74E-86BD-63CCF4B1CA1F}"/>
                    </a:ext>
                  </a:extLst>
                </p:cNvPr>
                <p:cNvSpPr>
                  <a:spLocks noChangeShapeType="1"/>
                </p:cNvSpPr>
                <p:nvPr/>
              </p:nvSpPr>
              <p:spPr bwMode="auto">
                <a:xfrm>
                  <a:off x="2596" y="2200"/>
                  <a:ext cx="40"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203" name="Group 58">
                <a:extLst>
                  <a:ext uri="{FF2B5EF4-FFF2-40B4-BE49-F238E27FC236}">
                    <a16:creationId xmlns:a16="http://schemas.microsoft.com/office/drawing/2014/main" id="{3C6542D4-6F20-DC4E-B114-379131478A17}"/>
                  </a:ext>
                </a:extLst>
              </p:cNvPr>
              <p:cNvGrpSpPr>
                <a:grpSpLocks/>
              </p:cNvGrpSpPr>
              <p:nvPr/>
            </p:nvGrpSpPr>
            <p:grpSpPr bwMode="auto">
              <a:xfrm>
                <a:off x="2348" y="1960"/>
                <a:ext cx="102" cy="280"/>
                <a:chOff x="2348" y="1960"/>
                <a:chExt cx="102" cy="280"/>
              </a:xfrm>
            </p:grpSpPr>
            <p:sp>
              <p:nvSpPr>
                <p:cNvPr id="5204" name="Oval 59">
                  <a:extLst>
                    <a:ext uri="{FF2B5EF4-FFF2-40B4-BE49-F238E27FC236}">
                      <a16:creationId xmlns:a16="http://schemas.microsoft.com/office/drawing/2014/main" id="{6DCD583A-75F2-B847-929D-BE58714BCA32}"/>
                    </a:ext>
                  </a:extLst>
                </p:cNvPr>
                <p:cNvSpPr>
                  <a:spLocks noChangeArrowheads="1"/>
                </p:cNvSpPr>
                <p:nvPr/>
              </p:nvSpPr>
              <p:spPr bwMode="auto">
                <a:xfrm>
                  <a:off x="2356" y="1960"/>
                  <a:ext cx="88" cy="8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205" name="Line 60">
                  <a:extLst>
                    <a:ext uri="{FF2B5EF4-FFF2-40B4-BE49-F238E27FC236}">
                      <a16:creationId xmlns:a16="http://schemas.microsoft.com/office/drawing/2014/main" id="{012EF8A5-FC98-3D4F-96C3-CE6493672A54}"/>
                    </a:ext>
                  </a:extLst>
                </p:cNvPr>
                <p:cNvSpPr>
                  <a:spLocks noChangeShapeType="1"/>
                </p:cNvSpPr>
                <p:nvPr/>
              </p:nvSpPr>
              <p:spPr bwMode="auto">
                <a:xfrm>
                  <a:off x="2400" y="2056"/>
                  <a:ext cx="0" cy="13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6" name="Line 61">
                  <a:extLst>
                    <a:ext uri="{FF2B5EF4-FFF2-40B4-BE49-F238E27FC236}">
                      <a16:creationId xmlns:a16="http://schemas.microsoft.com/office/drawing/2014/main" id="{34246C09-5304-4F43-A035-66C37926C489}"/>
                    </a:ext>
                  </a:extLst>
                </p:cNvPr>
                <p:cNvSpPr>
                  <a:spLocks noChangeShapeType="1"/>
                </p:cNvSpPr>
                <p:nvPr/>
              </p:nvSpPr>
              <p:spPr bwMode="auto">
                <a:xfrm>
                  <a:off x="2356" y="2100"/>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7" name="Line 62">
                  <a:extLst>
                    <a:ext uri="{FF2B5EF4-FFF2-40B4-BE49-F238E27FC236}">
                      <a16:creationId xmlns:a16="http://schemas.microsoft.com/office/drawing/2014/main" id="{71F210E1-1BE7-AF4D-8E3B-BA3DBAFD1EBC}"/>
                    </a:ext>
                  </a:extLst>
                </p:cNvPr>
                <p:cNvSpPr>
                  <a:spLocks noChangeShapeType="1"/>
                </p:cNvSpPr>
                <p:nvPr/>
              </p:nvSpPr>
              <p:spPr bwMode="auto">
                <a:xfrm flipH="1">
                  <a:off x="2348" y="2200"/>
                  <a:ext cx="56"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08" name="Line 63">
                  <a:extLst>
                    <a:ext uri="{FF2B5EF4-FFF2-40B4-BE49-F238E27FC236}">
                      <a16:creationId xmlns:a16="http://schemas.microsoft.com/office/drawing/2014/main" id="{CE1F3197-6505-854C-88D6-376DE01081BE}"/>
                    </a:ext>
                  </a:extLst>
                </p:cNvPr>
                <p:cNvSpPr>
                  <a:spLocks noChangeShapeType="1"/>
                </p:cNvSpPr>
                <p:nvPr/>
              </p:nvSpPr>
              <p:spPr bwMode="auto">
                <a:xfrm>
                  <a:off x="2404" y="2200"/>
                  <a:ext cx="40" cy="4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5132" name="Group 64">
              <a:extLst>
                <a:ext uri="{FF2B5EF4-FFF2-40B4-BE49-F238E27FC236}">
                  <a16:creationId xmlns:a16="http://schemas.microsoft.com/office/drawing/2014/main" id="{265798BB-AEF2-4F47-BCF9-E6AFE046B1B2}"/>
                </a:ext>
              </a:extLst>
            </p:cNvPr>
            <p:cNvGrpSpPr>
              <a:grpSpLocks/>
            </p:cNvGrpSpPr>
            <p:nvPr/>
          </p:nvGrpSpPr>
          <p:grpSpPr bwMode="auto">
            <a:xfrm>
              <a:off x="3604" y="1396"/>
              <a:ext cx="376" cy="1480"/>
              <a:chOff x="3604" y="1396"/>
              <a:chExt cx="376" cy="1480"/>
            </a:xfrm>
          </p:grpSpPr>
          <p:sp>
            <p:nvSpPr>
              <p:cNvPr id="5181" name="Oval 65">
                <a:extLst>
                  <a:ext uri="{FF2B5EF4-FFF2-40B4-BE49-F238E27FC236}">
                    <a16:creationId xmlns:a16="http://schemas.microsoft.com/office/drawing/2014/main" id="{9132FEA9-B563-C545-A324-0F3E7E549FAD}"/>
                  </a:ext>
                </a:extLst>
              </p:cNvPr>
              <p:cNvSpPr>
                <a:spLocks noChangeArrowheads="1"/>
              </p:cNvSpPr>
              <p:nvPr/>
            </p:nvSpPr>
            <p:spPr bwMode="auto">
              <a:xfrm>
                <a:off x="3604" y="1396"/>
                <a:ext cx="376" cy="1480"/>
              </a:xfrm>
              <a:prstGeom prst="ellipse">
                <a:avLst/>
              </a:prstGeom>
              <a:noFill/>
              <a:ln w="1270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grpSp>
            <p:nvGrpSpPr>
              <p:cNvPr id="5182" name="Group 66">
                <a:extLst>
                  <a:ext uri="{FF2B5EF4-FFF2-40B4-BE49-F238E27FC236}">
                    <a16:creationId xmlns:a16="http://schemas.microsoft.com/office/drawing/2014/main" id="{7F02B71D-6C7A-5541-9607-C5D80F101C0E}"/>
                  </a:ext>
                </a:extLst>
              </p:cNvPr>
              <p:cNvGrpSpPr>
                <a:grpSpLocks/>
              </p:cNvGrpSpPr>
              <p:nvPr/>
            </p:nvGrpSpPr>
            <p:grpSpPr bwMode="auto">
              <a:xfrm>
                <a:off x="3740" y="2388"/>
                <a:ext cx="102" cy="323"/>
                <a:chOff x="3740" y="2388"/>
                <a:chExt cx="102" cy="323"/>
              </a:xfrm>
            </p:grpSpPr>
            <p:sp>
              <p:nvSpPr>
                <p:cNvPr id="5195" name="Oval 67">
                  <a:extLst>
                    <a:ext uri="{FF2B5EF4-FFF2-40B4-BE49-F238E27FC236}">
                      <a16:creationId xmlns:a16="http://schemas.microsoft.com/office/drawing/2014/main" id="{06FDEE43-4B36-4740-B635-04A6D8DE69C2}"/>
                    </a:ext>
                  </a:extLst>
                </p:cNvPr>
                <p:cNvSpPr>
                  <a:spLocks noChangeArrowheads="1"/>
                </p:cNvSpPr>
                <p:nvPr/>
              </p:nvSpPr>
              <p:spPr bwMode="auto">
                <a:xfrm>
                  <a:off x="3748" y="2388"/>
                  <a:ext cx="88" cy="10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96" name="Line 68">
                  <a:extLst>
                    <a:ext uri="{FF2B5EF4-FFF2-40B4-BE49-F238E27FC236}">
                      <a16:creationId xmlns:a16="http://schemas.microsoft.com/office/drawing/2014/main" id="{E57E1E21-4803-2E43-B531-A77064F37BB4}"/>
                    </a:ext>
                  </a:extLst>
                </p:cNvPr>
                <p:cNvSpPr>
                  <a:spLocks noChangeShapeType="1"/>
                </p:cNvSpPr>
                <p:nvPr/>
              </p:nvSpPr>
              <p:spPr bwMode="auto">
                <a:xfrm>
                  <a:off x="3792" y="2498"/>
                  <a:ext cx="0" cy="1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7" name="Line 69">
                  <a:extLst>
                    <a:ext uri="{FF2B5EF4-FFF2-40B4-BE49-F238E27FC236}">
                      <a16:creationId xmlns:a16="http://schemas.microsoft.com/office/drawing/2014/main" id="{2B10483B-AD1C-8B47-8F14-D2008D0A24DF}"/>
                    </a:ext>
                  </a:extLst>
                </p:cNvPr>
                <p:cNvSpPr>
                  <a:spLocks noChangeShapeType="1"/>
                </p:cNvSpPr>
                <p:nvPr/>
              </p:nvSpPr>
              <p:spPr bwMode="auto">
                <a:xfrm>
                  <a:off x="3748" y="2549"/>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8" name="Line 70">
                  <a:extLst>
                    <a:ext uri="{FF2B5EF4-FFF2-40B4-BE49-F238E27FC236}">
                      <a16:creationId xmlns:a16="http://schemas.microsoft.com/office/drawing/2014/main" id="{149EF17B-C405-CA4A-8AE2-545AA8CA3BE8}"/>
                    </a:ext>
                  </a:extLst>
                </p:cNvPr>
                <p:cNvSpPr>
                  <a:spLocks noChangeShapeType="1"/>
                </p:cNvSpPr>
                <p:nvPr/>
              </p:nvSpPr>
              <p:spPr bwMode="auto">
                <a:xfrm flipH="1">
                  <a:off x="3740" y="2664"/>
                  <a:ext cx="56" cy="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9" name="Line 71">
                  <a:extLst>
                    <a:ext uri="{FF2B5EF4-FFF2-40B4-BE49-F238E27FC236}">
                      <a16:creationId xmlns:a16="http://schemas.microsoft.com/office/drawing/2014/main" id="{A6EC6A70-B104-E54F-B441-2C120F25B881}"/>
                    </a:ext>
                  </a:extLst>
                </p:cNvPr>
                <p:cNvSpPr>
                  <a:spLocks noChangeShapeType="1"/>
                </p:cNvSpPr>
                <p:nvPr/>
              </p:nvSpPr>
              <p:spPr bwMode="auto">
                <a:xfrm>
                  <a:off x="3796" y="2664"/>
                  <a:ext cx="40" cy="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83" name="Group 72">
                <a:extLst>
                  <a:ext uri="{FF2B5EF4-FFF2-40B4-BE49-F238E27FC236}">
                    <a16:creationId xmlns:a16="http://schemas.microsoft.com/office/drawing/2014/main" id="{84553127-2CF5-AB44-8126-E8256AB1D2A7}"/>
                  </a:ext>
                </a:extLst>
              </p:cNvPr>
              <p:cNvGrpSpPr>
                <a:grpSpLocks/>
              </p:cNvGrpSpPr>
              <p:nvPr/>
            </p:nvGrpSpPr>
            <p:grpSpPr bwMode="auto">
              <a:xfrm>
                <a:off x="3740" y="1947"/>
                <a:ext cx="102" cy="323"/>
                <a:chOff x="3740" y="1947"/>
                <a:chExt cx="102" cy="323"/>
              </a:xfrm>
            </p:grpSpPr>
            <p:sp>
              <p:nvSpPr>
                <p:cNvPr id="5190" name="Oval 73">
                  <a:extLst>
                    <a:ext uri="{FF2B5EF4-FFF2-40B4-BE49-F238E27FC236}">
                      <a16:creationId xmlns:a16="http://schemas.microsoft.com/office/drawing/2014/main" id="{648A55B2-62D8-C645-B016-E1FB075E5EDB}"/>
                    </a:ext>
                  </a:extLst>
                </p:cNvPr>
                <p:cNvSpPr>
                  <a:spLocks noChangeArrowheads="1"/>
                </p:cNvSpPr>
                <p:nvPr/>
              </p:nvSpPr>
              <p:spPr bwMode="auto">
                <a:xfrm>
                  <a:off x="3748" y="1947"/>
                  <a:ext cx="88" cy="10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91" name="Line 74">
                  <a:extLst>
                    <a:ext uri="{FF2B5EF4-FFF2-40B4-BE49-F238E27FC236}">
                      <a16:creationId xmlns:a16="http://schemas.microsoft.com/office/drawing/2014/main" id="{E041A8AB-B3F5-E04B-84B6-6948B439EC85}"/>
                    </a:ext>
                  </a:extLst>
                </p:cNvPr>
                <p:cNvSpPr>
                  <a:spLocks noChangeShapeType="1"/>
                </p:cNvSpPr>
                <p:nvPr/>
              </p:nvSpPr>
              <p:spPr bwMode="auto">
                <a:xfrm>
                  <a:off x="3792" y="2057"/>
                  <a:ext cx="0" cy="1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2" name="Line 75">
                  <a:extLst>
                    <a:ext uri="{FF2B5EF4-FFF2-40B4-BE49-F238E27FC236}">
                      <a16:creationId xmlns:a16="http://schemas.microsoft.com/office/drawing/2014/main" id="{52D8B33E-E43A-6C48-BBD7-512F5289F685}"/>
                    </a:ext>
                  </a:extLst>
                </p:cNvPr>
                <p:cNvSpPr>
                  <a:spLocks noChangeShapeType="1"/>
                </p:cNvSpPr>
                <p:nvPr/>
              </p:nvSpPr>
              <p:spPr bwMode="auto">
                <a:xfrm>
                  <a:off x="3748" y="2108"/>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3" name="Line 76">
                  <a:extLst>
                    <a:ext uri="{FF2B5EF4-FFF2-40B4-BE49-F238E27FC236}">
                      <a16:creationId xmlns:a16="http://schemas.microsoft.com/office/drawing/2014/main" id="{8ED53530-10D9-AB49-92DA-56BBAC1FB92C}"/>
                    </a:ext>
                  </a:extLst>
                </p:cNvPr>
                <p:cNvSpPr>
                  <a:spLocks noChangeShapeType="1"/>
                </p:cNvSpPr>
                <p:nvPr/>
              </p:nvSpPr>
              <p:spPr bwMode="auto">
                <a:xfrm flipH="1">
                  <a:off x="3740" y="2223"/>
                  <a:ext cx="56" cy="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94" name="Line 77">
                  <a:extLst>
                    <a:ext uri="{FF2B5EF4-FFF2-40B4-BE49-F238E27FC236}">
                      <a16:creationId xmlns:a16="http://schemas.microsoft.com/office/drawing/2014/main" id="{8824A95D-3499-C948-82A9-16DFAC60DF5E}"/>
                    </a:ext>
                  </a:extLst>
                </p:cNvPr>
                <p:cNvSpPr>
                  <a:spLocks noChangeShapeType="1"/>
                </p:cNvSpPr>
                <p:nvPr/>
              </p:nvSpPr>
              <p:spPr bwMode="auto">
                <a:xfrm>
                  <a:off x="3796" y="2223"/>
                  <a:ext cx="40" cy="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84" name="Group 78">
                <a:extLst>
                  <a:ext uri="{FF2B5EF4-FFF2-40B4-BE49-F238E27FC236}">
                    <a16:creationId xmlns:a16="http://schemas.microsoft.com/office/drawing/2014/main" id="{1013B696-B304-2043-B238-1463D16036AF}"/>
                  </a:ext>
                </a:extLst>
              </p:cNvPr>
              <p:cNvGrpSpPr>
                <a:grpSpLocks/>
              </p:cNvGrpSpPr>
              <p:nvPr/>
            </p:nvGrpSpPr>
            <p:grpSpPr bwMode="auto">
              <a:xfrm>
                <a:off x="3740" y="1506"/>
                <a:ext cx="102" cy="323"/>
                <a:chOff x="3740" y="1506"/>
                <a:chExt cx="102" cy="323"/>
              </a:xfrm>
            </p:grpSpPr>
            <p:sp>
              <p:nvSpPr>
                <p:cNvPr id="5185" name="Oval 79">
                  <a:extLst>
                    <a:ext uri="{FF2B5EF4-FFF2-40B4-BE49-F238E27FC236}">
                      <a16:creationId xmlns:a16="http://schemas.microsoft.com/office/drawing/2014/main" id="{869D40E8-9427-EB4C-9936-55D3219CC1EE}"/>
                    </a:ext>
                  </a:extLst>
                </p:cNvPr>
                <p:cNvSpPr>
                  <a:spLocks noChangeArrowheads="1"/>
                </p:cNvSpPr>
                <p:nvPr/>
              </p:nvSpPr>
              <p:spPr bwMode="auto">
                <a:xfrm>
                  <a:off x="3748" y="1506"/>
                  <a:ext cx="88" cy="102"/>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86" name="Line 80">
                  <a:extLst>
                    <a:ext uri="{FF2B5EF4-FFF2-40B4-BE49-F238E27FC236}">
                      <a16:creationId xmlns:a16="http://schemas.microsoft.com/office/drawing/2014/main" id="{0100FAD4-36D1-A641-8847-FC6DCF3BAE1E}"/>
                    </a:ext>
                  </a:extLst>
                </p:cNvPr>
                <p:cNvSpPr>
                  <a:spLocks noChangeShapeType="1"/>
                </p:cNvSpPr>
                <p:nvPr/>
              </p:nvSpPr>
              <p:spPr bwMode="auto">
                <a:xfrm>
                  <a:off x="3792" y="1616"/>
                  <a:ext cx="0" cy="1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7" name="Line 81">
                  <a:extLst>
                    <a:ext uri="{FF2B5EF4-FFF2-40B4-BE49-F238E27FC236}">
                      <a16:creationId xmlns:a16="http://schemas.microsoft.com/office/drawing/2014/main" id="{44941869-F4E4-924D-B4AD-CECB67E1E0CD}"/>
                    </a:ext>
                  </a:extLst>
                </p:cNvPr>
                <p:cNvSpPr>
                  <a:spLocks noChangeShapeType="1"/>
                </p:cNvSpPr>
                <p:nvPr/>
              </p:nvSpPr>
              <p:spPr bwMode="auto">
                <a:xfrm>
                  <a:off x="3748" y="1668"/>
                  <a:ext cx="9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8" name="Line 82">
                  <a:extLst>
                    <a:ext uri="{FF2B5EF4-FFF2-40B4-BE49-F238E27FC236}">
                      <a16:creationId xmlns:a16="http://schemas.microsoft.com/office/drawing/2014/main" id="{87201E03-377E-A445-9DE3-63AF5418D926}"/>
                    </a:ext>
                  </a:extLst>
                </p:cNvPr>
                <p:cNvSpPr>
                  <a:spLocks noChangeShapeType="1"/>
                </p:cNvSpPr>
                <p:nvPr/>
              </p:nvSpPr>
              <p:spPr bwMode="auto">
                <a:xfrm flipH="1">
                  <a:off x="3740" y="1782"/>
                  <a:ext cx="56" cy="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9" name="Line 83">
                  <a:extLst>
                    <a:ext uri="{FF2B5EF4-FFF2-40B4-BE49-F238E27FC236}">
                      <a16:creationId xmlns:a16="http://schemas.microsoft.com/office/drawing/2014/main" id="{AB372F0B-52A8-D041-80CC-7F7FC6785DB4}"/>
                    </a:ext>
                  </a:extLst>
                </p:cNvPr>
                <p:cNvSpPr>
                  <a:spLocks noChangeShapeType="1"/>
                </p:cNvSpPr>
                <p:nvPr/>
              </p:nvSpPr>
              <p:spPr bwMode="auto">
                <a:xfrm>
                  <a:off x="3796" y="1782"/>
                  <a:ext cx="40" cy="4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5133" name="Line 84">
              <a:extLst>
                <a:ext uri="{FF2B5EF4-FFF2-40B4-BE49-F238E27FC236}">
                  <a16:creationId xmlns:a16="http://schemas.microsoft.com/office/drawing/2014/main" id="{1DA7CF85-CB41-584C-8FBB-F8AB02A72B4F}"/>
                </a:ext>
              </a:extLst>
            </p:cNvPr>
            <p:cNvSpPr>
              <a:spLocks noChangeShapeType="1"/>
            </p:cNvSpPr>
            <p:nvPr/>
          </p:nvSpPr>
          <p:spPr bwMode="auto">
            <a:xfrm>
              <a:off x="3124" y="2100"/>
              <a:ext cx="328"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34" name="Group 85">
              <a:extLst>
                <a:ext uri="{FF2B5EF4-FFF2-40B4-BE49-F238E27FC236}">
                  <a16:creationId xmlns:a16="http://schemas.microsoft.com/office/drawing/2014/main" id="{79B4CB7B-22AB-E844-93FC-4983879816BC}"/>
                </a:ext>
              </a:extLst>
            </p:cNvPr>
            <p:cNvGrpSpPr>
              <a:grpSpLocks/>
            </p:cNvGrpSpPr>
            <p:nvPr/>
          </p:nvGrpSpPr>
          <p:grpSpPr bwMode="auto">
            <a:xfrm>
              <a:off x="4065" y="1516"/>
              <a:ext cx="502" cy="384"/>
              <a:chOff x="4065" y="1516"/>
              <a:chExt cx="502" cy="384"/>
            </a:xfrm>
          </p:grpSpPr>
          <p:sp>
            <p:nvSpPr>
              <p:cNvPr id="5169" name="Rectangle 86">
                <a:extLst>
                  <a:ext uri="{FF2B5EF4-FFF2-40B4-BE49-F238E27FC236}">
                    <a16:creationId xmlns:a16="http://schemas.microsoft.com/office/drawing/2014/main" id="{868180D4-8440-2A44-ADE1-A66ADCB1C921}"/>
                  </a:ext>
                </a:extLst>
              </p:cNvPr>
              <p:cNvSpPr>
                <a:spLocks noChangeArrowheads="1"/>
              </p:cNvSpPr>
              <p:nvPr/>
            </p:nvSpPr>
            <p:spPr bwMode="auto">
              <a:xfrm>
                <a:off x="4079" y="1516"/>
                <a:ext cx="311" cy="19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70" name="Rectangle 87" descr="70%">
                <a:extLst>
                  <a:ext uri="{FF2B5EF4-FFF2-40B4-BE49-F238E27FC236}">
                    <a16:creationId xmlns:a16="http://schemas.microsoft.com/office/drawing/2014/main" id="{7AD071CF-148D-7145-AEA1-AAE1A598E1ED}"/>
                  </a:ext>
                </a:extLst>
              </p:cNvPr>
              <p:cNvSpPr>
                <a:spLocks noChangeArrowheads="1"/>
              </p:cNvSpPr>
              <p:nvPr/>
            </p:nvSpPr>
            <p:spPr bwMode="auto">
              <a:xfrm>
                <a:off x="4138" y="1558"/>
                <a:ext cx="201" cy="118"/>
              </a:xfrm>
              <a:prstGeom prst="rect">
                <a:avLst/>
              </a:prstGeom>
              <a:blipFill dpi="0" rotWithShape="0">
                <a:blip r:embed="rId2"/>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71" name="Line 88">
                <a:extLst>
                  <a:ext uri="{FF2B5EF4-FFF2-40B4-BE49-F238E27FC236}">
                    <a16:creationId xmlns:a16="http://schemas.microsoft.com/office/drawing/2014/main" id="{F1FED98D-27B3-6441-BB4B-F34107B2F261}"/>
                  </a:ext>
                </a:extLst>
              </p:cNvPr>
              <p:cNvSpPr>
                <a:spLocks noChangeShapeType="1"/>
              </p:cNvSpPr>
              <p:nvPr/>
            </p:nvSpPr>
            <p:spPr bwMode="auto">
              <a:xfrm>
                <a:off x="4243" y="1718"/>
                <a:ext cx="0" cy="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72" name="Group 89">
                <a:extLst>
                  <a:ext uri="{FF2B5EF4-FFF2-40B4-BE49-F238E27FC236}">
                    <a16:creationId xmlns:a16="http://schemas.microsoft.com/office/drawing/2014/main" id="{DDEEEC02-3491-C24E-A261-B3C6CA5321AE}"/>
                  </a:ext>
                </a:extLst>
              </p:cNvPr>
              <p:cNvGrpSpPr>
                <a:grpSpLocks/>
              </p:cNvGrpSpPr>
              <p:nvPr/>
            </p:nvGrpSpPr>
            <p:grpSpPr bwMode="auto">
              <a:xfrm>
                <a:off x="4065" y="1788"/>
                <a:ext cx="345" cy="109"/>
                <a:chOff x="4065" y="1788"/>
                <a:chExt cx="345" cy="109"/>
              </a:xfrm>
            </p:grpSpPr>
            <p:sp>
              <p:nvSpPr>
                <p:cNvPr id="5177" name="AutoShape 90">
                  <a:extLst>
                    <a:ext uri="{FF2B5EF4-FFF2-40B4-BE49-F238E27FC236}">
                      <a16:creationId xmlns:a16="http://schemas.microsoft.com/office/drawing/2014/main" id="{4E396CE2-F161-924E-9A59-485CBFEF01B5}"/>
                    </a:ext>
                  </a:extLst>
                </p:cNvPr>
                <p:cNvSpPr>
                  <a:spLocks noChangeArrowheads="1"/>
                </p:cNvSpPr>
                <p:nvPr/>
              </p:nvSpPr>
              <p:spPr bwMode="auto">
                <a:xfrm>
                  <a:off x="4065" y="1788"/>
                  <a:ext cx="345" cy="109"/>
                </a:xfrm>
                <a:prstGeom prst="roundRect">
                  <a:avLst>
                    <a:gd name="adj" fmla="val 1249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78" name="Line 91">
                  <a:extLst>
                    <a:ext uri="{FF2B5EF4-FFF2-40B4-BE49-F238E27FC236}">
                      <a16:creationId xmlns:a16="http://schemas.microsoft.com/office/drawing/2014/main" id="{46148FFF-925A-E748-8DE8-F679E5B7DCD7}"/>
                    </a:ext>
                  </a:extLst>
                </p:cNvPr>
                <p:cNvSpPr>
                  <a:spLocks noChangeShapeType="1"/>
                </p:cNvSpPr>
                <p:nvPr/>
              </p:nvSpPr>
              <p:spPr bwMode="auto">
                <a:xfrm>
                  <a:off x="4163" y="1809"/>
                  <a:ext cx="16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9" name="Line 92">
                  <a:extLst>
                    <a:ext uri="{FF2B5EF4-FFF2-40B4-BE49-F238E27FC236}">
                      <a16:creationId xmlns:a16="http://schemas.microsoft.com/office/drawing/2014/main" id="{BE8C2562-C871-0640-984C-D06AEB57D2F8}"/>
                    </a:ext>
                  </a:extLst>
                </p:cNvPr>
                <p:cNvSpPr>
                  <a:spLocks noChangeShapeType="1"/>
                </p:cNvSpPr>
                <p:nvPr/>
              </p:nvSpPr>
              <p:spPr bwMode="auto">
                <a:xfrm>
                  <a:off x="4124" y="1842"/>
                  <a:ext cx="261"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80" name="Line 93">
                  <a:extLst>
                    <a:ext uri="{FF2B5EF4-FFF2-40B4-BE49-F238E27FC236}">
                      <a16:creationId xmlns:a16="http://schemas.microsoft.com/office/drawing/2014/main" id="{0740AE72-F069-8F4E-8422-4C89A9B8621E}"/>
                    </a:ext>
                  </a:extLst>
                </p:cNvPr>
                <p:cNvSpPr>
                  <a:spLocks noChangeShapeType="1"/>
                </p:cNvSpPr>
                <p:nvPr/>
              </p:nvSpPr>
              <p:spPr bwMode="auto">
                <a:xfrm>
                  <a:off x="4118" y="1876"/>
                  <a:ext cx="261"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73" name="Line 94">
                <a:extLst>
                  <a:ext uri="{FF2B5EF4-FFF2-40B4-BE49-F238E27FC236}">
                    <a16:creationId xmlns:a16="http://schemas.microsoft.com/office/drawing/2014/main" id="{995369D0-0EE2-F34E-AF6D-EB8FE5661231}"/>
                  </a:ext>
                </a:extLst>
              </p:cNvPr>
              <p:cNvSpPr>
                <a:spLocks noChangeShapeType="1"/>
              </p:cNvSpPr>
              <p:nvPr/>
            </p:nvSpPr>
            <p:spPr bwMode="auto">
              <a:xfrm>
                <a:off x="4424" y="1814"/>
                <a:ext cx="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4" name="Rectangle 95">
                <a:extLst>
                  <a:ext uri="{FF2B5EF4-FFF2-40B4-BE49-F238E27FC236}">
                    <a16:creationId xmlns:a16="http://schemas.microsoft.com/office/drawing/2014/main" id="{672048A1-96DA-594F-B528-9332C1358A74}"/>
                  </a:ext>
                </a:extLst>
              </p:cNvPr>
              <p:cNvSpPr>
                <a:spLocks noChangeArrowheads="1"/>
              </p:cNvSpPr>
              <p:nvPr/>
            </p:nvSpPr>
            <p:spPr bwMode="auto">
              <a:xfrm>
                <a:off x="4491" y="1799"/>
                <a:ext cx="76" cy="1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75" name="Line 96">
                <a:extLst>
                  <a:ext uri="{FF2B5EF4-FFF2-40B4-BE49-F238E27FC236}">
                    <a16:creationId xmlns:a16="http://schemas.microsoft.com/office/drawing/2014/main" id="{238519C4-5F6D-9849-8DA0-AA524BC836CB}"/>
                  </a:ext>
                </a:extLst>
              </p:cNvPr>
              <p:cNvSpPr>
                <a:spLocks noChangeShapeType="1"/>
              </p:cNvSpPr>
              <p:nvPr/>
            </p:nvSpPr>
            <p:spPr bwMode="auto">
              <a:xfrm>
                <a:off x="4515" y="1828"/>
                <a:ext cx="0" cy="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76" name="Line 97">
                <a:extLst>
                  <a:ext uri="{FF2B5EF4-FFF2-40B4-BE49-F238E27FC236}">
                    <a16:creationId xmlns:a16="http://schemas.microsoft.com/office/drawing/2014/main" id="{844AA119-78EB-C94E-A73B-41C2A358BCB1}"/>
                  </a:ext>
                </a:extLst>
              </p:cNvPr>
              <p:cNvSpPr>
                <a:spLocks noChangeShapeType="1"/>
              </p:cNvSpPr>
              <p:nvPr/>
            </p:nvSpPr>
            <p:spPr bwMode="auto">
              <a:xfrm>
                <a:off x="4546" y="1828"/>
                <a:ext cx="0" cy="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35" name="Group 98">
              <a:extLst>
                <a:ext uri="{FF2B5EF4-FFF2-40B4-BE49-F238E27FC236}">
                  <a16:creationId xmlns:a16="http://schemas.microsoft.com/office/drawing/2014/main" id="{348D7449-C776-914F-BC0A-A14D0E8CA101}"/>
                </a:ext>
              </a:extLst>
            </p:cNvPr>
            <p:cNvGrpSpPr>
              <a:grpSpLocks/>
            </p:cNvGrpSpPr>
            <p:nvPr/>
          </p:nvGrpSpPr>
          <p:grpSpPr bwMode="auto">
            <a:xfrm>
              <a:off x="4065" y="1948"/>
              <a:ext cx="502" cy="384"/>
              <a:chOff x="4065" y="1948"/>
              <a:chExt cx="502" cy="384"/>
            </a:xfrm>
          </p:grpSpPr>
          <p:sp>
            <p:nvSpPr>
              <p:cNvPr id="5157" name="Rectangle 99">
                <a:extLst>
                  <a:ext uri="{FF2B5EF4-FFF2-40B4-BE49-F238E27FC236}">
                    <a16:creationId xmlns:a16="http://schemas.microsoft.com/office/drawing/2014/main" id="{2A07AE50-4751-0F43-B488-5387A0C3A852}"/>
                  </a:ext>
                </a:extLst>
              </p:cNvPr>
              <p:cNvSpPr>
                <a:spLocks noChangeArrowheads="1"/>
              </p:cNvSpPr>
              <p:nvPr/>
            </p:nvSpPr>
            <p:spPr bwMode="auto">
              <a:xfrm>
                <a:off x="4079" y="1948"/>
                <a:ext cx="311" cy="19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58" name="Rectangle 100" descr="70%">
                <a:extLst>
                  <a:ext uri="{FF2B5EF4-FFF2-40B4-BE49-F238E27FC236}">
                    <a16:creationId xmlns:a16="http://schemas.microsoft.com/office/drawing/2014/main" id="{EE88E732-14EC-6543-813D-1407B7238A24}"/>
                  </a:ext>
                </a:extLst>
              </p:cNvPr>
              <p:cNvSpPr>
                <a:spLocks noChangeArrowheads="1"/>
              </p:cNvSpPr>
              <p:nvPr/>
            </p:nvSpPr>
            <p:spPr bwMode="auto">
              <a:xfrm>
                <a:off x="4138" y="1990"/>
                <a:ext cx="201" cy="118"/>
              </a:xfrm>
              <a:prstGeom prst="rect">
                <a:avLst/>
              </a:prstGeom>
              <a:blipFill dpi="0" rotWithShape="0">
                <a:blip r:embed="rId2"/>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59" name="Line 101">
                <a:extLst>
                  <a:ext uri="{FF2B5EF4-FFF2-40B4-BE49-F238E27FC236}">
                    <a16:creationId xmlns:a16="http://schemas.microsoft.com/office/drawing/2014/main" id="{2EBCF1DC-22FD-434B-A263-57A720FC6AAF}"/>
                  </a:ext>
                </a:extLst>
              </p:cNvPr>
              <p:cNvSpPr>
                <a:spLocks noChangeShapeType="1"/>
              </p:cNvSpPr>
              <p:nvPr/>
            </p:nvSpPr>
            <p:spPr bwMode="auto">
              <a:xfrm>
                <a:off x="4243" y="2150"/>
                <a:ext cx="0" cy="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60" name="Group 102">
                <a:extLst>
                  <a:ext uri="{FF2B5EF4-FFF2-40B4-BE49-F238E27FC236}">
                    <a16:creationId xmlns:a16="http://schemas.microsoft.com/office/drawing/2014/main" id="{B4B0EEC9-25B7-F54E-8997-05DEF66E760A}"/>
                  </a:ext>
                </a:extLst>
              </p:cNvPr>
              <p:cNvGrpSpPr>
                <a:grpSpLocks/>
              </p:cNvGrpSpPr>
              <p:nvPr/>
            </p:nvGrpSpPr>
            <p:grpSpPr bwMode="auto">
              <a:xfrm>
                <a:off x="4065" y="2220"/>
                <a:ext cx="345" cy="109"/>
                <a:chOff x="4065" y="2220"/>
                <a:chExt cx="345" cy="109"/>
              </a:xfrm>
            </p:grpSpPr>
            <p:sp>
              <p:nvSpPr>
                <p:cNvPr id="5165" name="AutoShape 103">
                  <a:extLst>
                    <a:ext uri="{FF2B5EF4-FFF2-40B4-BE49-F238E27FC236}">
                      <a16:creationId xmlns:a16="http://schemas.microsoft.com/office/drawing/2014/main" id="{BD703899-DC45-D646-8992-ACE4D6A77F0C}"/>
                    </a:ext>
                  </a:extLst>
                </p:cNvPr>
                <p:cNvSpPr>
                  <a:spLocks noChangeArrowheads="1"/>
                </p:cNvSpPr>
                <p:nvPr/>
              </p:nvSpPr>
              <p:spPr bwMode="auto">
                <a:xfrm>
                  <a:off x="4065" y="2220"/>
                  <a:ext cx="345" cy="109"/>
                </a:xfrm>
                <a:prstGeom prst="roundRect">
                  <a:avLst>
                    <a:gd name="adj" fmla="val 1249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66" name="Line 104">
                  <a:extLst>
                    <a:ext uri="{FF2B5EF4-FFF2-40B4-BE49-F238E27FC236}">
                      <a16:creationId xmlns:a16="http://schemas.microsoft.com/office/drawing/2014/main" id="{875D951B-974F-484D-A09A-123C12D574A8}"/>
                    </a:ext>
                  </a:extLst>
                </p:cNvPr>
                <p:cNvSpPr>
                  <a:spLocks noChangeShapeType="1"/>
                </p:cNvSpPr>
                <p:nvPr/>
              </p:nvSpPr>
              <p:spPr bwMode="auto">
                <a:xfrm>
                  <a:off x="4163" y="2241"/>
                  <a:ext cx="16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7" name="Line 105">
                  <a:extLst>
                    <a:ext uri="{FF2B5EF4-FFF2-40B4-BE49-F238E27FC236}">
                      <a16:creationId xmlns:a16="http://schemas.microsoft.com/office/drawing/2014/main" id="{48087426-BF5B-B040-A54E-08C5538851DA}"/>
                    </a:ext>
                  </a:extLst>
                </p:cNvPr>
                <p:cNvSpPr>
                  <a:spLocks noChangeShapeType="1"/>
                </p:cNvSpPr>
                <p:nvPr/>
              </p:nvSpPr>
              <p:spPr bwMode="auto">
                <a:xfrm>
                  <a:off x="4124" y="2274"/>
                  <a:ext cx="261"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8" name="Line 106">
                  <a:extLst>
                    <a:ext uri="{FF2B5EF4-FFF2-40B4-BE49-F238E27FC236}">
                      <a16:creationId xmlns:a16="http://schemas.microsoft.com/office/drawing/2014/main" id="{F15C6B4C-4486-BD4E-9C4A-F5E43605D95E}"/>
                    </a:ext>
                  </a:extLst>
                </p:cNvPr>
                <p:cNvSpPr>
                  <a:spLocks noChangeShapeType="1"/>
                </p:cNvSpPr>
                <p:nvPr/>
              </p:nvSpPr>
              <p:spPr bwMode="auto">
                <a:xfrm>
                  <a:off x="4118" y="2308"/>
                  <a:ext cx="261"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61" name="Line 107">
                <a:extLst>
                  <a:ext uri="{FF2B5EF4-FFF2-40B4-BE49-F238E27FC236}">
                    <a16:creationId xmlns:a16="http://schemas.microsoft.com/office/drawing/2014/main" id="{09ED1481-135B-AF4B-A17E-B9A379D69465}"/>
                  </a:ext>
                </a:extLst>
              </p:cNvPr>
              <p:cNvSpPr>
                <a:spLocks noChangeShapeType="1"/>
              </p:cNvSpPr>
              <p:nvPr/>
            </p:nvSpPr>
            <p:spPr bwMode="auto">
              <a:xfrm>
                <a:off x="4424" y="2246"/>
                <a:ext cx="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2" name="Rectangle 108">
                <a:extLst>
                  <a:ext uri="{FF2B5EF4-FFF2-40B4-BE49-F238E27FC236}">
                    <a16:creationId xmlns:a16="http://schemas.microsoft.com/office/drawing/2014/main" id="{ADF2D30E-276F-3847-82CF-CE847E0DD9C2}"/>
                  </a:ext>
                </a:extLst>
              </p:cNvPr>
              <p:cNvSpPr>
                <a:spLocks noChangeArrowheads="1"/>
              </p:cNvSpPr>
              <p:nvPr/>
            </p:nvSpPr>
            <p:spPr bwMode="auto">
              <a:xfrm>
                <a:off x="4491" y="2231"/>
                <a:ext cx="76" cy="1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63" name="Line 109">
                <a:extLst>
                  <a:ext uri="{FF2B5EF4-FFF2-40B4-BE49-F238E27FC236}">
                    <a16:creationId xmlns:a16="http://schemas.microsoft.com/office/drawing/2014/main" id="{77A64588-0E2B-B34B-9848-62CC07B92CAC}"/>
                  </a:ext>
                </a:extLst>
              </p:cNvPr>
              <p:cNvSpPr>
                <a:spLocks noChangeShapeType="1"/>
              </p:cNvSpPr>
              <p:nvPr/>
            </p:nvSpPr>
            <p:spPr bwMode="auto">
              <a:xfrm>
                <a:off x="4515" y="2260"/>
                <a:ext cx="0" cy="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64" name="Line 110">
                <a:extLst>
                  <a:ext uri="{FF2B5EF4-FFF2-40B4-BE49-F238E27FC236}">
                    <a16:creationId xmlns:a16="http://schemas.microsoft.com/office/drawing/2014/main" id="{D8EFD136-5298-4E46-A322-81F7CEFC9B65}"/>
                  </a:ext>
                </a:extLst>
              </p:cNvPr>
              <p:cNvSpPr>
                <a:spLocks noChangeShapeType="1"/>
              </p:cNvSpPr>
              <p:nvPr/>
            </p:nvSpPr>
            <p:spPr bwMode="auto">
              <a:xfrm>
                <a:off x="4546" y="2260"/>
                <a:ext cx="0" cy="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5136" name="Group 111">
              <a:extLst>
                <a:ext uri="{FF2B5EF4-FFF2-40B4-BE49-F238E27FC236}">
                  <a16:creationId xmlns:a16="http://schemas.microsoft.com/office/drawing/2014/main" id="{CCA8C435-D52D-6040-87F9-A304593453E6}"/>
                </a:ext>
              </a:extLst>
            </p:cNvPr>
            <p:cNvGrpSpPr>
              <a:grpSpLocks/>
            </p:cNvGrpSpPr>
            <p:nvPr/>
          </p:nvGrpSpPr>
          <p:grpSpPr bwMode="auto">
            <a:xfrm>
              <a:off x="4065" y="2380"/>
              <a:ext cx="502" cy="384"/>
              <a:chOff x="4065" y="2380"/>
              <a:chExt cx="502" cy="384"/>
            </a:xfrm>
          </p:grpSpPr>
          <p:sp>
            <p:nvSpPr>
              <p:cNvPr id="5145" name="Rectangle 112">
                <a:extLst>
                  <a:ext uri="{FF2B5EF4-FFF2-40B4-BE49-F238E27FC236}">
                    <a16:creationId xmlns:a16="http://schemas.microsoft.com/office/drawing/2014/main" id="{8A6AFF54-3F72-0541-BA3F-CFB119EA7CDF}"/>
                  </a:ext>
                </a:extLst>
              </p:cNvPr>
              <p:cNvSpPr>
                <a:spLocks noChangeArrowheads="1"/>
              </p:cNvSpPr>
              <p:nvPr/>
            </p:nvSpPr>
            <p:spPr bwMode="auto">
              <a:xfrm>
                <a:off x="4079" y="2380"/>
                <a:ext cx="311" cy="194"/>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46" name="Rectangle 113" descr="70%">
                <a:extLst>
                  <a:ext uri="{FF2B5EF4-FFF2-40B4-BE49-F238E27FC236}">
                    <a16:creationId xmlns:a16="http://schemas.microsoft.com/office/drawing/2014/main" id="{516100D1-9F5A-E740-A175-2E4A38DA20EB}"/>
                  </a:ext>
                </a:extLst>
              </p:cNvPr>
              <p:cNvSpPr>
                <a:spLocks noChangeArrowheads="1"/>
              </p:cNvSpPr>
              <p:nvPr/>
            </p:nvSpPr>
            <p:spPr bwMode="auto">
              <a:xfrm>
                <a:off x="4138" y="2422"/>
                <a:ext cx="201" cy="118"/>
              </a:xfrm>
              <a:prstGeom prst="rect">
                <a:avLst/>
              </a:prstGeom>
              <a:blipFill dpi="0" rotWithShape="0">
                <a:blip r:embed="rId2"/>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47" name="Line 114">
                <a:extLst>
                  <a:ext uri="{FF2B5EF4-FFF2-40B4-BE49-F238E27FC236}">
                    <a16:creationId xmlns:a16="http://schemas.microsoft.com/office/drawing/2014/main" id="{BFDD7DBA-4045-DB45-A94F-533F4CEF4399}"/>
                  </a:ext>
                </a:extLst>
              </p:cNvPr>
              <p:cNvSpPr>
                <a:spLocks noChangeShapeType="1"/>
              </p:cNvSpPr>
              <p:nvPr/>
            </p:nvSpPr>
            <p:spPr bwMode="auto">
              <a:xfrm>
                <a:off x="4243" y="2582"/>
                <a:ext cx="0" cy="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5148" name="Group 115">
                <a:extLst>
                  <a:ext uri="{FF2B5EF4-FFF2-40B4-BE49-F238E27FC236}">
                    <a16:creationId xmlns:a16="http://schemas.microsoft.com/office/drawing/2014/main" id="{04A2926B-8AB5-7D43-98A4-E026E7C5B75C}"/>
                  </a:ext>
                </a:extLst>
              </p:cNvPr>
              <p:cNvGrpSpPr>
                <a:grpSpLocks/>
              </p:cNvGrpSpPr>
              <p:nvPr/>
            </p:nvGrpSpPr>
            <p:grpSpPr bwMode="auto">
              <a:xfrm>
                <a:off x="4065" y="2652"/>
                <a:ext cx="345" cy="109"/>
                <a:chOff x="4065" y="2652"/>
                <a:chExt cx="345" cy="109"/>
              </a:xfrm>
            </p:grpSpPr>
            <p:sp>
              <p:nvSpPr>
                <p:cNvPr id="5153" name="AutoShape 116">
                  <a:extLst>
                    <a:ext uri="{FF2B5EF4-FFF2-40B4-BE49-F238E27FC236}">
                      <a16:creationId xmlns:a16="http://schemas.microsoft.com/office/drawing/2014/main" id="{C6386B4B-FA60-2E47-A5ED-F810ABB97BF8}"/>
                    </a:ext>
                  </a:extLst>
                </p:cNvPr>
                <p:cNvSpPr>
                  <a:spLocks noChangeArrowheads="1"/>
                </p:cNvSpPr>
                <p:nvPr/>
              </p:nvSpPr>
              <p:spPr bwMode="auto">
                <a:xfrm>
                  <a:off x="4065" y="2652"/>
                  <a:ext cx="345" cy="109"/>
                </a:xfrm>
                <a:prstGeom prst="roundRect">
                  <a:avLst>
                    <a:gd name="adj" fmla="val 12495"/>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54" name="Line 117">
                  <a:extLst>
                    <a:ext uri="{FF2B5EF4-FFF2-40B4-BE49-F238E27FC236}">
                      <a16:creationId xmlns:a16="http://schemas.microsoft.com/office/drawing/2014/main" id="{13D5E976-D63A-E54D-9E50-64A0887CD0B2}"/>
                    </a:ext>
                  </a:extLst>
                </p:cNvPr>
                <p:cNvSpPr>
                  <a:spLocks noChangeShapeType="1"/>
                </p:cNvSpPr>
                <p:nvPr/>
              </p:nvSpPr>
              <p:spPr bwMode="auto">
                <a:xfrm>
                  <a:off x="4163" y="2673"/>
                  <a:ext cx="160"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5" name="Line 118">
                  <a:extLst>
                    <a:ext uri="{FF2B5EF4-FFF2-40B4-BE49-F238E27FC236}">
                      <a16:creationId xmlns:a16="http://schemas.microsoft.com/office/drawing/2014/main" id="{49312954-01B8-4A49-8CCD-AC74D037B598}"/>
                    </a:ext>
                  </a:extLst>
                </p:cNvPr>
                <p:cNvSpPr>
                  <a:spLocks noChangeShapeType="1"/>
                </p:cNvSpPr>
                <p:nvPr/>
              </p:nvSpPr>
              <p:spPr bwMode="auto">
                <a:xfrm>
                  <a:off x="4124" y="2706"/>
                  <a:ext cx="261"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6" name="Line 119">
                  <a:extLst>
                    <a:ext uri="{FF2B5EF4-FFF2-40B4-BE49-F238E27FC236}">
                      <a16:creationId xmlns:a16="http://schemas.microsoft.com/office/drawing/2014/main" id="{0491D026-FFB2-4A47-963B-223DD72ACDF6}"/>
                    </a:ext>
                  </a:extLst>
                </p:cNvPr>
                <p:cNvSpPr>
                  <a:spLocks noChangeShapeType="1"/>
                </p:cNvSpPr>
                <p:nvPr/>
              </p:nvSpPr>
              <p:spPr bwMode="auto">
                <a:xfrm>
                  <a:off x="4118" y="2740"/>
                  <a:ext cx="261" cy="0"/>
                </a:xfrm>
                <a:prstGeom prst="line">
                  <a:avLst/>
                </a:prstGeom>
                <a:noFill/>
                <a:ln w="127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49" name="Line 120">
                <a:extLst>
                  <a:ext uri="{FF2B5EF4-FFF2-40B4-BE49-F238E27FC236}">
                    <a16:creationId xmlns:a16="http://schemas.microsoft.com/office/drawing/2014/main" id="{49D4BABA-D920-464C-A1EB-F281ACFC21DB}"/>
                  </a:ext>
                </a:extLst>
              </p:cNvPr>
              <p:cNvSpPr>
                <a:spLocks noChangeShapeType="1"/>
              </p:cNvSpPr>
              <p:nvPr/>
            </p:nvSpPr>
            <p:spPr bwMode="auto">
              <a:xfrm>
                <a:off x="4424" y="2678"/>
                <a:ext cx="59"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0" name="Rectangle 121">
                <a:extLst>
                  <a:ext uri="{FF2B5EF4-FFF2-40B4-BE49-F238E27FC236}">
                    <a16:creationId xmlns:a16="http://schemas.microsoft.com/office/drawing/2014/main" id="{67FB971B-7D35-3B42-832B-F829FC23F37E}"/>
                  </a:ext>
                </a:extLst>
              </p:cNvPr>
              <p:cNvSpPr>
                <a:spLocks noChangeArrowheads="1"/>
              </p:cNvSpPr>
              <p:nvPr/>
            </p:nvSpPr>
            <p:spPr bwMode="auto">
              <a:xfrm>
                <a:off x="4491" y="2663"/>
                <a:ext cx="76" cy="101"/>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eaLnBrk="1" hangingPunct="1"/>
                <a:endParaRPr lang="en-US" altLang="en-US"/>
              </a:p>
            </p:txBody>
          </p:sp>
          <p:sp>
            <p:nvSpPr>
              <p:cNvPr id="5151" name="Line 122">
                <a:extLst>
                  <a:ext uri="{FF2B5EF4-FFF2-40B4-BE49-F238E27FC236}">
                    <a16:creationId xmlns:a16="http://schemas.microsoft.com/office/drawing/2014/main" id="{20B7922D-1CDA-7248-A77E-CBFCE9CA34AC}"/>
                  </a:ext>
                </a:extLst>
              </p:cNvPr>
              <p:cNvSpPr>
                <a:spLocks noChangeShapeType="1"/>
              </p:cNvSpPr>
              <p:nvPr/>
            </p:nvSpPr>
            <p:spPr bwMode="auto">
              <a:xfrm>
                <a:off x="4515" y="2692"/>
                <a:ext cx="0" cy="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52" name="Line 123">
                <a:extLst>
                  <a:ext uri="{FF2B5EF4-FFF2-40B4-BE49-F238E27FC236}">
                    <a16:creationId xmlns:a16="http://schemas.microsoft.com/office/drawing/2014/main" id="{447787CF-D38B-ED46-B8B0-E2B0E0AA5357}"/>
                  </a:ext>
                </a:extLst>
              </p:cNvPr>
              <p:cNvSpPr>
                <a:spLocks noChangeShapeType="1"/>
              </p:cNvSpPr>
              <p:nvPr/>
            </p:nvSpPr>
            <p:spPr bwMode="auto">
              <a:xfrm>
                <a:off x="4546" y="2692"/>
                <a:ext cx="0" cy="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137" name="Line 124">
              <a:extLst>
                <a:ext uri="{FF2B5EF4-FFF2-40B4-BE49-F238E27FC236}">
                  <a16:creationId xmlns:a16="http://schemas.microsoft.com/office/drawing/2014/main" id="{EAC02084-2323-A145-9903-BB609221A38F}"/>
                </a:ext>
              </a:extLst>
            </p:cNvPr>
            <p:cNvSpPr>
              <a:spLocks noChangeShapeType="1"/>
            </p:cNvSpPr>
            <p:nvPr/>
          </p:nvSpPr>
          <p:spPr bwMode="auto">
            <a:xfrm>
              <a:off x="4756" y="2148"/>
              <a:ext cx="42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38" name="Rectangle 125">
              <a:extLst>
                <a:ext uri="{FF2B5EF4-FFF2-40B4-BE49-F238E27FC236}">
                  <a16:creationId xmlns:a16="http://schemas.microsoft.com/office/drawing/2014/main" id="{D63B1D2F-E2B1-B045-983C-169AC5277B88}"/>
                </a:ext>
              </a:extLst>
            </p:cNvPr>
            <p:cNvSpPr>
              <a:spLocks noChangeArrowheads="1"/>
            </p:cNvSpPr>
            <p:nvPr/>
          </p:nvSpPr>
          <p:spPr bwMode="auto">
            <a:xfrm>
              <a:off x="1314" y="999"/>
              <a:ext cx="635"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1. Arrival</a:t>
              </a:r>
            </a:p>
            <a:p>
              <a:pPr algn="ctr" eaLnBrk="1" hangingPunct="1"/>
              <a:r>
                <a:rPr lang="en-US" altLang="zh-CN">
                  <a:ea typeface="Arial Unicode MS" panose="020B0604020202020204" pitchFamily="34" charset="-128"/>
                  <a:cs typeface="Arial Unicode MS" panose="020B0604020202020204" pitchFamily="34" charset="-128"/>
                </a:rPr>
                <a:t>    process</a:t>
              </a:r>
            </a:p>
          </p:txBody>
        </p:sp>
        <p:sp>
          <p:nvSpPr>
            <p:cNvPr id="5139" name="Rectangle 126">
              <a:extLst>
                <a:ext uri="{FF2B5EF4-FFF2-40B4-BE49-F238E27FC236}">
                  <a16:creationId xmlns:a16="http://schemas.microsoft.com/office/drawing/2014/main" id="{9FDF058F-B751-6C48-9CD4-984DF713A095}"/>
                </a:ext>
              </a:extLst>
            </p:cNvPr>
            <p:cNvSpPr>
              <a:spLocks noChangeArrowheads="1"/>
            </p:cNvSpPr>
            <p:nvPr/>
          </p:nvSpPr>
          <p:spPr bwMode="auto">
            <a:xfrm>
              <a:off x="2625" y="999"/>
              <a:ext cx="799"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6. Service</a:t>
              </a:r>
            </a:p>
            <a:p>
              <a:pPr algn="ctr" eaLnBrk="1" hangingPunct="1"/>
              <a:r>
                <a:rPr lang="en-US" altLang="zh-CN">
                  <a:ea typeface="Arial Unicode MS" panose="020B0604020202020204" pitchFamily="34" charset="-128"/>
                  <a:cs typeface="Arial Unicode MS" panose="020B0604020202020204" pitchFamily="34" charset="-128"/>
                </a:rPr>
                <a:t>       discipline</a:t>
              </a:r>
            </a:p>
          </p:txBody>
        </p:sp>
        <p:sp>
          <p:nvSpPr>
            <p:cNvPr id="5140" name="Rectangle 127">
              <a:extLst>
                <a:ext uri="{FF2B5EF4-FFF2-40B4-BE49-F238E27FC236}">
                  <a16:creationId xmlns:a16="http://schemas.microsoft.com/office/drawing/2014/main" id="{B1ABBFB6-9EA2-F24D-BB59-ADF0B26FC9BF}"/>
                </a:ext>
              </a:extLst>
            </p:cNvPr>
            <p:cNvSpPr>
              <a:spLocks noChangeArrowheads="1"/>
            </p:cNvSpPr>
            <p:nvPr/>
          </p:nvSpPr>
          <p:spPr bwMode="auto">
            <a:xfrm>
              <a:off x="3938" y="951"/>
              <a:ext cx="861"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2. Service time</a:t>
              </a:r>
            </a:p>
            <a:p>
              <a:pPr algn="ctr" eaLnBrk="1" hangingPunct="1"/>
              <a:r>
                <a:rPr lang="en-US" altLang="zh-CN">
                  <a:ea typeface="Arial Unicode MS" panose="020B0604020202020204" pitchFamily="34" charset="-128"/>
                  <a:cs typeface="Arial Unicode MS" panose="020B0604020202020204" pitchFamily="34" charset="-128"/>
                </a:rPr>
                <a:t> distribution</a:t>
              </a:r>
            </a:p>
          </p:txBody>
        </p:sp>
        <p:sp>
          <p:nvSpPr>
            <p:cNvPr id="5141" name="Line 128">
              <a:extLst>
                <a:ext uri="{FF2B5EF4-FFF2-40B4-BE49-F238E27FC236}">
                  <a16:creationId xmlns:a16="http://schemas.microsoft.com/office/drawing/2014/main" id="{F5628D64-CE05-3941-BD3F-BF2C2BAD5540}"/>
                </a:ext>
              </a:extLst>
            </p:cNvPr>
            <p:cNvSpPr>
              <a:spLocks noChangeShapeType="1"/>
            </p:cNvSpPr>
            <p:nvPr/>
          </p:nvSpPr>
          <p:spPr bwMode="auto">
            <a:xfrm>
              <a:off x="2836" y="2500"/>
              <a:ext cx="376" cy="13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2" name="Line 129">
              <a:extLst>
                <a:ext uri="{FF2B5EF4-FFF2-40B4-BE49-F238E27FC236}">
                  <a16:creationId xmlns:a16="http://schemas.microsoft.com/office/drawing/2014/main" id="{EEB57C15-4995-E54C-85DB-CA5D192EDCDD}"/>
                </a:ext>
              </a:extLst>
            </p:cNvPr>
            <p:cNvSpPr>
              <a:spLocks noChangeShapeType="1"/>
            </p:cNvSpPr>
            <p:nvPr/>
          </p:nvSpPr>
          <p:spPr bwMode="auto">
            <a:xfrm flipH="1">
              <a:off x="3212" y="2500"/>
              <a:ext cx="392" cy="136"/>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43" name="Rectangle 130">
              <a:extLst>
                <a:ext uri="{FF2B5EF4-FFF2-40B4-BE49-F238E27FC236}">
                  <a16:creationId xmlns:a16="http://schemas.microsoft.com/office/drawing/2014/main" id="{69151A3F-559B-CB46-848F-C82DE12030C2}"/>
                </a:ext>
              </a:extLst>
            </p:cNvPr>
            <p:cNvSpPr>
              <a:spLocks noChangeArrowheads="1"/>
            </p:cNvSpPr>
            <p:nvPr/>
          </p:nvSpPr>
          <p:spPr bwMode="auto">
            <a:xfrm>
              <a:off x="2683" y="2631"/>
              <a:ext cx="780"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4. Waiting </a:t>
              </a:r>
            </a:p>
            <a:p>
              <a:pPr algn="ctr" eaLnBrk="1" hangingPunct="1"/>
              <a:r>
                <a:rPr lang="en-US" altLang="zh-CN">
                  <a:ea typeface="Arial Unicode MS" panose="020B0604020202020204" pitchFamily="34" charset="-128"/>
                  <a:cs typeface="Arial Unicode MS" panose="020B0604020202020204" pitchFamily="34" charset="-128"/>
                </a:rPr>
                <a:t>       positions</a:t>
              </a:r>
            </a:p>
          </p:txBody>
        </p:sp>
        <p:sp>
          <p:nvSpPr>
            <p:cNvPr id="5144" name="Rectangle 131">
              <a:extLst>
                <a:ext uri="{FF2B5EF4-FFF2-40B4-BE49-F238E27FC236}">
                  <a16:creationId xmlns:a16="http://schemas.microsoft.com/office/drawing/2014/main" id="{527CBAD7-839C-4C43-AA35-133F903340C3}"/>
                </a:ext>
              </a:extLst>
            </p:cNvPr>
            <p:cNvSpPr>
              <a:spLocks noChangeArrowheads="1"/>
            </p:cNvSpPr>
            <p:nvPr/>
          </p:nvSpPr>
          <p:spPr bwMode="auto">
            <a:xfrm>
              <a:off x="3970" y="2871"/>
              <a:ext cx="798"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buClr>
                  <a:srgbClr val="000000"/>
                </a:buClr>
                <a:buFont typeface="Arial" panose="020B0604020202020204" pitchFamily="34" charset="0"/>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r>
                <a:rPr lang="en-US" altLang="zh-CN">
                  <a:ea typeface="Arial Unicode MS" panose="020B0604020202020204" pitchFamily="34" charset="-128"/>
                  <a:cs typeface="Arial Unicode MS" panose="020B0604020202020204" pitchFamily="34" charset="-128"/>
                </a:rPr>
                <a:t>3. Number of </a:t>
              </a:r>
            </a:p>
            <a:p>
              <a:pPr algn="ctr" eaLnBrk="1" hangingPunct="1"/>
              <a:r>
                <a:rPr lang="en-US" altLang="zh-CN">
                  <a:ea typeface="Arial Unicode MS" panose="020B0604020202020204" pitchFamily="34" charset="-128"/>
                  <a:cs typeface="Arial Unicode MS" panose="020B0604020202020204" pitchFamily="34" charset="-128"/>
                </a:rPr>
                <a:t>servers</a:t>
              </a:r>
            </a:p>
          </p:txBody>
        </p:sp>
      </p:grpSp>
    </p:spTree>
    <p:extLst>
      <p:ext uri="{BB962C8B-B14F-4D97-AF65-F5344CB8AC3E}">
        <p14:creationId xmlns:p14="http://schemas.microsoft.com/office/powerpoint/2010/main" val="2506309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39"/>
          <p:cNvSpPr txBox="1"/>
          <p:nvPr/>
        </p:nvSpPr>
        <p:spPr>
          <a:xfrm>
            <a:off x="3687850" y="838075"/>
            <a:ext cx="6676800" cy="1380900"/>
          </a:xfrm>
          <a:prstGeom prst="rect">
            <a:avLst/>
          </a:prstGeom>
          <a:noFill/>
          <a:ln>
            <a:noFill/>
          </a:ln>
        </p:spPr>
        <p:txBody>
          <a:bodyPr spcFirstLastPara="1" wrap="square" lIns="91425" tIns="91425" rIns="91425" bIns="91425" anchor="t" anchorCtr="0">
            <a:noAutofit/>
          </a:bodyPr>
          <a:lstStyle/>
          <a:p>
            <a:pPr>
              <a:buSzPts val="1100"/>
            </a:pPr>
            <a:r>
              <a:rPr lang="en" sz="1800" b="1">
                <a:solidFill>
                  <a:srgbClr val="677480"/>
                </a:solidFill>
                <a:latin typeface="Lato"/>
                <a:ea typeface="Lato"/>
                <a:cs typeface="Lato"/>
                <a:sym typeface="Lato"/>
              </a:rPr>
              <a:t>Now you can use any emoji as an icon!</a:t>
            </a:r>
            <a:endParaRPr sz="1800">
              <a:solidFill>
                <a:srgbClr val="677480"/>
              </a:solidFill>
              <a:latin typeface="Lato"/>
              <a:ea typeface="Lato"/>
              <a:cs typeface="Lato"/>
              <a:sym typeface="Lato"/>
            </a:endParaRPr>
          </a:p>
          <a:p>
            <a:pPr>
              <a:buSzPts val="1100"/>
            </a:pPr>
            <a:r>
              <a:rPr lang="en" sz="1800">
                <a:solidFill>
                  <a:srgbClr val="677480"/>
                </a:solidFill>
                <a:latin typeface="Lato"/>
                <a:ea typeface="Lato"/>
                <a:cs typeface="Lato"/>
                <a:sym typeface="Lato"/>
              </a:rPr>
              <a:t>And of course it resizes without losing quality and you can change the color.</a:t>
            </a:r>
            <a:endParaRPr sz="1800">
              <a:solidFill>
                <a:srgbClr val="677480"/>
              </a:solidFill>
              <a:latin typeface="Lato"/>
              <a:ea typeface="Lato"/>
              <a:cs typeface="Lato"/>
              <a:sym typeface="Lato"/>
            </a:endParaRPr>
          </a:p>
          <a:p>
            <a:endParaRPr sz="1800">
              <a:solidFill>
                <a:srgbClr val="677480"/>
              </a:solidFill>
              <a:latin typeface="Lato"/>
              <a:ea typeface="Lato"/>
              <a:cs typeface="Lato"/>
              <a:sym typeface="Lato"/>
            </a:endParaRPr>
          </a:p>
          <a:p>
            <a:r>
              <a:rPr lang="en" sz="1800">
                <a:solidFill>
                  <a:srgbClr val="677480"/>
                </a:solidFill>
                <a:latin typeface="Lato"/>
                <a:ea typeface="Lato"/>
                <a:cs typeface="Lato"/>
                <a:sym typeface="Lato"/>
              </a:rPr>
              <a:t>How? Follow Google instructions </a:t>
            </a:r>
            <a:r>
              <a:rPr lang="en" sz="1800" u="sng">
                <a:solidFill>
                  <a:srgbClr val="677480"/>
                </a:solidFill>
                <a:latin typeface="Lato"/>
                <a:ea typeface="Lato"/>
                <a:cs typeface="Lato"/>
                <a:sym typeface="Lato"/>
                <a:hlinkClick r:id="rId3"/>
              </a:rPr>
              <a:t>https://twitter.com/googledocs/status/730087240156643328</a:t>
            </a:r>
            <a:endParaRPr sz="1800">
              <a:solidFill>
                <a:srgbClr val="677480"/>
              </a:solidFill>
              <a:latin typeface="Lato"/>
              <a:ea typeface="Lato"/>
              <a:cs typeface="Lato"/>
              <a:sym typeface="Lato"/>
            </a:endParaRPr>
          </a:p>
          <a:p>
            <a:endParaRPr sz="1800">
              <a:solidFill>
                <a:srgbClr val="677480"/>
              </a:solidFill>
              <a:latin typeface="Lato"/>
              <a:ea typeface="Lato"/>
              <a:cs typeface="Lato"/>
              <a:sym typeface="Lato"/>
            </a:endParaRPr>
          </a:p>
          <a:p>
            <a:endParaRPr sz="1800">
              <a:solidFill>
                <a:srgbClr val="677480"/>
              </a:solidFill>
              <a:latin typeface="Lato"/>
              <a:ea typeface="Lato"/>
              <a:cs typeface="Lato"/>
              <a:sym typeface="Lato"/>
            </a:endParaRPr>
          </a:p>
          <a:p>
            <a:pPr>
              <a:buSzPts val="1100"/>
            </a:pPr>
            <a:endParaRPr sz="1800">
              <a:solidFill>
                <a:srgbClr val="677480"/>
              </a:solidFill>
              <a:latin typeface="Lato"/>
              <a:ea typeface="Lato"/>
              <a:cs typeface="Lato"/>
              <a:sym typeface="Lato"/>
            </a:endParaRPr>
          </a:p>
          <a:p>
            <a:endParaRPr sz="1800">
              <a:solidFill>
                <a:srgbClr val="677480"/>
              </a:solidFill>
              <a:latin typeface="Lato"/>
              <a:ea typeface="Lato"/>
              <a:cs typeface="Lato"/>
              <a:sym typeface="Lato"/>
            </a:endParaRPr>
          </a:p>
        </p:txBody>
      </p:sp>
      <p:sp>
        <p:nvSpPr>
          <p:cNvPr id="650" name="Google Shape;650;p39"/>
          <p:cNvSpPr txBox="1"/>
          <p:nvPr/>
        </p:nvSpPr>
        <p:spPr>
          <a:xfrm>
            <a:off x="2332100" y="2983850"/>
            <a:ext cx="7608300" cy="2570700"/>
          </a:xfrm>
          <a:prstGeom prst="rect">
            <a:avLst/>
          </a:prstGeom>
          <a:noFill/>
          <a:ln>
            <a:noFill/>
          </a:ln>
        </p:spPr>
        <p:txBody>
          <a:bodyPr spcFirstLastPara="1" wrap="square" lIns="91425" tIns="91425" rIns="91425" bIns="91425" anchor="t" anchorCtr="0">
            <a:noAutofit/>
          </a:bodyPr>
          <a:lstStyle/>
          <a:p>
            <a:pPr>
              <a:lnSpc>
                <a:spcPct val="115000"/>
              </a:lnSpc>
            </a:pPr>
            <a:r>
              <a:rPr lang="en" sz="4800">
                <a:solidFill>
                  <a:srgbClr val="2185C5"/>
                </a:solidFill>
              </a:rPr>
              <a:t>✋👆👉👍👤👦👧👨👩👪💃🏃💑❤😂😉😋😒😭👶😸🐟🍒🍔💣📌📖🔨🎃🎈🎨🏈🏰🌏🔌🔑</a:t>
            </a:r>
            <a:r>
              <a:rPr lang="en" sz="2400">
                <a:solidFill>
                  <a:srgbClr val="FFFFFF"/>
                </a:solidFill>
                <a:highlight>
                  <a:srgbClr val="2185C5"/>
                </a:highlight>
                <a:latin typeface="Lato"/>
                <a:ea typeface="Lato"/>
                <a:cs typeface="Lato"/>
                <a:sym typeface="Lato"/>
              </a:rPr>
              <a:t> and many more...</a:t>
            </a:r>
            <a:endParaRPr sz="2400">
              <a:solidFill>
                <a:srgbClr val="FFFFFF"/>
              </a:solidFill>
              <a:highlight>
                <a:srgbClr val="2185C5"/>
              </a:highlight>
              <a:latin typeface="Lato"/>
              <a:ea typeface="Lato"/>
              <a:cs typeface="Lato"/>
              <a:sym typeface="Lato"/>
            </a:endParaRPr>
          </a:p>
        </p:txBody>
      </p:sp>
      <p:sp>
        <p:nvSpPr>
          <p:cNvPr id="651" name="Google Shape;651;p39"/>
          <p:cNvSpPr txBox="1"/>
          <p:nvPr/>
        </p:nvSpPr>
        <p:spPr>
          <a:xfrm>
            <a:off x="2172975" y="856414"/>
            <a:ext cx="1440600" cy="1296000"/>
          </a:xfrm>
          <a:prstGeom prst="rect">
            <a:avLst/>
          </a:prstGeom>
          <a:noFill/>
          <a:ln>
            <a:noFill/>
          </a:ln>
        </p:spPr>
        <p:txBody>
          <a:bodyPr spcFirstLastPara="1" wrap="square" lIns="91425" tIns="91425" rIns="91425" bIns="91425" anchor="ctr" anchorCtr="0">
            <a:noAutofit/>
          </a:bodyPr>
          <a:lstStyle/>
          <a:p>
            <a:pPr algn="ctr">
              <a:buSzPts val="1100"/>
            </a:pPr>
            <a:r>
              <a:rPr lang="en" sz="9600">
                <a:solidFill>
                  <a:srgbClr val="FF9715"/>
                </a:solidFill>
              </a:rPr>
              <a:t>😉</a:t>
            </a:r>
            <a:endParaRPr sz="9600">
              <a:solidFill>
                <a:srgbClr val="FF9715"/>
              </a:solidFill>
            </a:endParaRPr>
          </a:p>
        </p:txBody>
      </p:sp>
      <p:sp>
        <p:nvSpPr>
          <p:cNvPr id="652" name="Google Shape;652;p39"/>
          <p:cNvSpPr txBox="1">
            <a:spLocks noGrp="1"/>
          </p:cNvSpPr>
          <p:nvPr>
            <p:ph type="sldNum" idx="12"/>
          </p:nvPr>
        </p:nvSpPr>
        <p:spPr>
          <a:xfrm>
            <a:off x="10004575" y="6364177"/>
            <a:ext cx="548700" cy="417900"/>
          </a:xfrm>
          <a:prstGeom prst="rect">
            <a:avLst/>
          </a:prstGeom>
        </p:spPr>
        <p:txBody>
          <a:bodyPr spcFirstLastPara="1" wrap="square" lIns="91425" tIns="91425" rIns="91425" bIns="91425" anchor="t" anchorCtr="0">
            <a:noAutofit/>
          </a:bodyPr>
          <a:lstStyle/>
          <a:p>
            <a:fld id="{00000000-1234-1234-1234-123412341234}" type="slidenum">
              <a:rPr lang="en"/>
              <a:pPr/>
              <a:t>60</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a:extLst>
              <a:ext uri="{FF2B5EF4-FFF2-40B4-BE49-F238E27FC236}">
                <a16:creationId xmlns:a16="http://schemas.microsoft.com/office/drawing/2014/main" id="{A586B8A9-964B-A346-8FA7-1C4A21A4A4FE}"/>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Kendall Notation </a:t>
            </a:r>
            <a:r>
              <a:rPr lang="en-US" altLang="zh-CN" i="1" dirty="0">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A/S/m/B/K/SD</a:t>
            </a:r>
          </a:p>
        </p:txBody>
      </p:sp>
      <p:sp>
        <p:nvSpPr>
          <p:cNvPr id="6146" name="Rectangle 3">
            <a:extLst>
              <a:ext uri="{FF2B5EF4-FFF2-40B4-BE49-F238E27FC236}">
                <a16:creationId xmlns:a16="http://schemas.microsoft.com/office/drawing/2014/main" id="{CB471B9E-B16C-BF47-A0B6-07791F9C7C04}"/>
              </a:ext>
            </a:extLst>
          </p:cNvPr>
          <p:cNvSpPr txBox="1">
            <a:spLocks noGrp="1" noChangeArrowheads="1"/>
          </p:cNvSpPr>
          <p:nvPr>
            <p:ph idx="1"/>
          </p:nvPr>
        </p:nvSpPr>
        <p:spPr>
          <a:xfrm>
            <a:off x="1296531" y="1666558"/>
            <a:ext cx="9991062" cy="4736400"/>
          </a:xfrm>
        </p:spPr>
        <p:txBody>
          <a:bodyPr/>
          <a:lstStyle/>
          <a:p>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Arrival process</a:t>
            </a:r>
          </a:p>
          <a:p>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S</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Service time distribution </a:t>
            </a:r>
          </a:p>
          <a:p>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m</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Number of servers</a:t>
            </a:r>
          </a:p>
          <a:p>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B</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Number of buffers (system capacity) </a:t>
            </a:r>
          </a:p>
          <a:p>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K</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Population size, and </a:t>
            </a:r>
          </a:p>
          <a:p>
            <a:r>
              <a:rPr lang="en-US" altLang="zh-CN" sz="2400" i="1"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SD</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Service discipline</a:t>
            </a:r>
          </a:p>
          <a:p>
            <a:pPr marL="38100" indent="0">
              <a:buNone/>
            </a:pPr>
            <a:endPar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a:p>
            <a:pPr marL="38100" indent="0">
              <a:buNone/>
            </a:pPr>
            <a:endParaRPr lang="en-US" altLang="zh-CN"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p:txBody>
      </p:sp>
      <p:sp>
        <p:nvSpPr>
          <p:cNvPr id="2" name="Snip and Round Single Corner Rectangle 1">
            <a:extLst>
              <a:ext uri="{FF2B5EF4-FFF2-40B4-BE49-F238E27FC236}">
                <a16:creationId xmlns:a16="http://schemas.microsoft.com/office/drawing/2014/main" id="{4F6003EC-AA76-3841-AB55-D205CE8BBC19}"/>
              </a:ext>
            </a:extLst>
          </p:cNvPr>
          <p:cNvSpPr/>
          <p:nvPr/>
        </p:nvSpPr>
        <p:spPr>
          <a:xfrm>
            <a:off x="8094690" y="1832547"/>
            <a:ext cx="3747540" cy="4013617"/>
          </a:xfrm>
          <a:prstGeom prst="snipRoundRect">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lvl="1"/>
            <a:r>
              <a:rPr lang="en-US" altLang="zh-CN" sz="2200" i="1"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M</a:t>
            </a:r>
            <a:r>
              <a:rPr lang="en-US" altLang="zh-CN" sz="2000"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  Exponential</a:t>
            </a:r>
          </a:p>
          <a:p>
            <a:r>
              <a:rPr lang="en-US" altLang="zh-CN" sz="2000" i="1" dirty="0" err="1">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E</a:t>
            </a:r>
            <a:r>
              <a:rPr lang="en-US" altLang="zh-CN" sz="2000" i="1" baseline="-25000" dirty="0" err="1">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k</a:t>
            </a:r>
            <a:r>
              <a:rPr lang="en-US" altLang="zh-CN" sz="2000"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  Erlang </a:t>
            </a:r>
            <a:r>
              <a:rPr lang="en-US" altLang="zh-CN" sz="2000" i="1"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M</a:t>
            </a:r>
            <a:r>
              <a:rPr lang="en-US" altLang="zh-CN" sz="2000"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  Exponential</a:t>
            </a:r>
          </a:p>
          <a:p>
            <a:r>
              <a:rPr lang="en-US" altLang="zh-CN" sz="2000" i="1" dirty="0" err="1">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E</a:t>
            </a:r>
            <a:r>
              <a:rPr lang="en-US" altLang="zh-CN" sz="2000" i="1" baseline="-25000" dirty="0" err="1">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k</a:t>
            </a:r>
            <a:r>
              <a:rPr lang="en-US" altLang="zh-CN" sz="2000"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  Erlang with parameter </a:t>
            </a:r>
            <a:r>
              <a:rPr lang="en-US" altLang="zh-CN" sz="2000" i="1"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k</a:t>
            </a:r>
          </a:p>
          <a:p>
            <a:r>
              <a:rPr lang="en-US" altLang="zh-CN" sz="2000" i="1" dirty="0" err="1">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H</a:t>
            </a:r>
            <a:r>
              <a:rPr lang="en-US" altLang="zh-CN" sz="2000" i="1" baseline="-25000" dirty="0" err="1">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k</a:t>
            </a:r>
            <a:r>
              <a:rPr lang="en-US" altLang="zh-CN" sz="2000"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  Hyper-exponential with parameter </a:t>
            </a:r>
            <a:r>
              <a:rPr lang="en-US" altLang="zh-CN" sz="2000" i="1"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k</a:t>
            </a:r>
          </a:p>
          <a:p>
            <a:r>
              <a:rPr lang="en-US" altLang="zh-CN" sz="2000" i="1"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D</a:t>
            </a:r>
            <a:r>
              <a:rPr lang="en-US" altLang="zh-CN" sz="2000"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  Deterministic </a:t>
            </a:r>
            <a:r>
              <a:rPr lang="en-US" altLang="zh-CN" sz="2000" b="1"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a:t>
            </a:r>
            <a:r>
              <a:rPr lang="en-US" altLang="zh-CN" sz="2000"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 constant</a:t>
            </a:r>
          </a:p>
          <a:p>
            <a:r>
              <a:rPr lang="en-US" altLang="zh-CN" sz="2000" i="1"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G</a:t>
            </a:r>
            <a:r>
              <a:rPr lang="en-US" altLang="zh-CN" sz="2000"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  General  All</a:t>
            </a:r>
          </a:p>
          <a:p>
            <a:pPr lvl="1"/>
            <a:r>
              <a:rPr lang="en-US" altLang="zh-CN" sz="2000" i="1"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G</a:t>
            </a:r>
            <a:r>
              <a:rPr lang="en-US" altLang="zh-CN" sz="2000"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  General </a:t>
            </a:r>
            <a:r>
              <a:rPr lang="en-US" altLang="zh-CN" sz="2000" b="1"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a:t>
            </a:r>
            <a:r>
              <a:rPr lang="en-US" altLang="zh-CN" sz="2000" dirty="0">
                <a:solidFill>
                  <a:srgbClr val="0070C0"/>
                </a:solidFill>
                <a:latin typeface="Abadi" panose="020F0502020204030204" pitchFamily="34" charset="0"/>
                <a:ea typeface="Arial Unicode MS" panose="020B0604020202020204" pitchFamily="34" charset="-128"/>
                <a:cs typeface="Abadi" panose="020F0502020204030204" pitchFamily="34" charset="0"/>
                <a:sym typeface="Lato" panose="020F0502020204030203" pitchFamily="34" charset="77"/>
              </a:rPr>
              <a:t> All</a:t>
            </a:r>
          </a:p>
        </p:txBody>
      </p:sp>
      <p:sp>
        <p:nvSpPr>
          <p:cNvPr id="4" name="TextBox 3">
            <a:extLst>
              <a:ext uri="{FF2B5EF4-FFF2-40B4-BE49-F238E27FC236}">
                <a16:creationId xmlns:a16="http://schemas.microsoft.com/office/drawing/2014/main" id="{0F1903D4-218E-3141-8324-E8CCBA0537DE}"/>
              </a:ext>
            </a:extLst>
          </p:cNvPr>
          <p:cNvSpPr txBox="1"/>
          <p:nvPr/>
        </p:nvSpPr>
        <p:spPr>
          <a:xfrm>
            <a:off x="3132944" y="4766871"/>
            <a:ext cx="3853940" cy="1477328"/>
          </a:xfrm>
          <a:prstGeom prst="rect">
            <a:avLst/>
          </a:prstGeom>
          <a:noFill/>
        </p:spPr>
        <p:txBody>
          <a:bodyPr wrap="none" rtlCol="0">
            <a:spAutoFit/>
          </a:bodyPr>
          <a:lstStyle/>
          <a:p>
            <a:pPr marL="38100" indent="0">
              <a:lnSpc>
                <a:spcPct val="90000"/>
              </a:lnSpc>
              <a:buNone/>
            </a:pPr>
            <a:r>
              <a:rPr lang="en-US" altLang="zh-CN" sz="2000"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Note. Defaults:</a:t>
            </a:r>
          </a:p>
          <a:p>
            <a:pPr marL="533400" lvl="1" indent="0">
              <a:lnSpc>
                <a:spcPct val="90000"/>
              </a:lnSpc>
              <a:buNone/>
            </a:pPr>
            <a:r>
              <a:rPr lang="en-US" altLang="zh-CN" sz="2000"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Infinite buffer capacity</a:t>
            </a:r>
          </a:p>
          <a:p>
            <a:pPr marL="533400" lvl="1" indent="0">
              <a:lnSpc>
                <a:spcPct val="90000"/>
              </a:lnSpc>
              <a:buNone/>
            </a:pPr>
            <a:r>
              <a:rPr lang="en-US" altLang="zh-CN" sz="2000"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Infinite population size</a:t>
            </a:r>
          </a:p>
          <a:p>
            <a:pPr marL="533400" lvl="1" indent="0">
              <a:lnSpc>
                <a:spcPct val="90000"/>
              </a:lnSpc>
              <a:buNone/>
            </a:pPr>
            <a:r>
              <a:rPr lang="en-US" altLang="zh-CN" sz="2000"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FCFS service discipline.</a:t>
            </a:r>
          </a:p>
          <a:p>
            <a:pPr marL="38100" indent="0">
              <a:lnSpc>
                <a:spcPct val="90000"/>
              </a:lnSpc>
              <a:buNone/>
            </a:pPr>
            <a:r>
              <a:rPr lang="en-US" altLang="zh-CN" sz="2000"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 </a:t>
            </a:r>
            <a:r>
              <a:rPr lang="en-US" altLang="zh-CN" sz="2000" i="1"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G/G/1</a:t>
            </a:r>
            <a:r>
              <a:rPr lang="en-US" altLang="zh-CN" sz="2000"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 = </a:t>
            </a:r>
            <a:r>
              <a:rPr lang="en-US" altLang="zh-CN" sz="2000" i="1"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G/G/1/</a:t>
            </a:r>
            <a:r>
              <a:rPr lang="en-US" altLang="zh-CN" sz="2000" b="1" i="1"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1</a:t>
            </a:r>
            <a:r>
              <a:rPr lang="en-US" altLang="zh-CN" sz="2000" i="1"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a:t>
            </a:r>
            <a:r>
              <a:rPr lang="en-US" altLang="zh-CN" sz="2000" b="1" i="1"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1</a:t>
            </a:r>
            <a:r>
              <a:rPr lang="en-US" altLang="zh-CN" sz="2000" i="1"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/FCFS</a:t>
            </a:r>
            <a:r>
              <a:rPr lang="en-US" altLang="zh-CN" sz="2000" dirty="0">
                <a:solidFill>
                  <a:srgbClr val="FF2D55"/>
                </a:solidFill>
                <a:latin typeface="Happy Monkey" panose="02000500000000020004" pitchFamily="2" charset="0"/>
                <a:ea typeface="Arial Unicode MS" panose="020B0604020202020204" pitchFamily="34" charset="-128"/>
                <a:cs typeface="Arial Unicode MS" panose="020B0604020202020204" pitchFamily="34" charset="-128"/>
                <a:sym typeface="Lato" panose="020F0502020204030203" pitchFamily="34" charset="77"/>
              </a:rPr>
              <a:t>  </a:t>
            </a:r>
          </a:p>
        </p:txBody>
      </p:sp>
    </p:spTree>
    <p:extLst>
      <p:ext uri="{BB962C8B-B14F-4D97-AF65-F5344CB8AC3E}">
        <p14:creationId xmlns:p14="http://schemas.microsoft.com/office/powerpoint/2010/main" val="3375491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a:extLst>
              <a:ext uri="{FF2B5EF4-FFF2-40B4-BE49-F238E27FC236}">
                <a16:creationId xmlns:a16="http://schemas.microsoft.com/office/drawing/2014/main" id="{6EF8808F-C94B-6746-8C8B-FBF331627ECF}"/>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Arrival Process</a:t>
            </a:r>
          </a:p>
        </p:txBody>
      </p:sp>
      <p:sp>
        <p:nvSpPr>
          <p:cNvPr id="7170" name="Rectangle 3">
            <a:extLst>
              <a:ext uri="{FF2B5EF4-FFF2-40B4-BE49-F238E27FC236}">
                <a16:creationId xmlns:a16="http://schemas.microsoft.com/office/drawing/2014/main" id="{0CA94C6F-1B6A-4947-9D6F-D9DA2AD4999B}"/>
              </a:ext>
            </a:extLst>
          </p:cNvPr>
          <p:cNvSpPr txBox="1">
            <a:spLocks noGrp="1" noChangeArrowheads="1"/>
          </p:cNvSpPr>
          <p:nvPr>
            <p:ph idx="1"/>
          </p:nvPr>
        </p:nvSpPr>
        <p:spPr>
          <a:xfrm>
            <a:off x="1191600" y="1831450"/>
            <a:ext cx="9509738" cy="4736400"/>
          </a:xfrm>
        </p:spPr>
        <p:txBody>
          <a:bodyPr/>
          <a:lstStyle/>
          <a:p>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Arrival times: </a:t>
            </a:r>
          </a:p>
          <a:p>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Interarrival times: </a:t>
            </a:r>
          </a:p>
          <a:p>
            <a:r>
              <a:rPr lang="en-US" altLang="zh-CN" sz="2400" dirty="0" err="1">
                <a:latin typeface="Symbol" pitchFamily="2" charset="2"/>
                <a:ea typeface="Arial Unicode MS" panose="020B0604020202020204" pitchFamily="34" charset="-128"/>
                <a:cs typeface="Arial Unicode MS" panose="020B0604020202020204" pitchFamily="34" charset="-128"/>
                <a:sym typeface="Lato" panose="020F0502020204030203" pitchFamily="34" charset="77"/>
              </a:rPr>
              <a:t>t</a:t>
            </a:r>
            <a:r>
              <a:rPr lang="en-US" altLang="zh-CN" sz="2400" baseline="-25000" dirty="0" err="1">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j</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form a sequence of Independent and Identically Distributed (IID) random variables</a:t>
            </a:r>
          </a:p>
          <a:p>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Exponential + IID </a:t>
            </a:r>
            <a:r>
              <a:rPr lang="en-US" altLang="zh-CN" sz="2400" dirty="0">
                <a:latin typeface="Symbol" pitchFamily="2" charset="2"/>
                <a:ea typeface="Arial Unicode MS" panose="020B0604020202020204" pitchFamily="34" charset="-128"/>
                <a:cs typeface="Arial Unicode MS" panose="020B0604020202020204" pitchFamily="34" charset="-128"/>
                <a:sym typeface="Lato" panose="020F0502020204030203" pitchFamily="34" charset="77"/>
              </a:rPr>
              <a:t></a:t>
            </a:r>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Poisson </a:t>
            </a:r>
          </a:p>
          <a:p>
            <a:r>
              <a:rPr lang="en-US" altLang="zh-CN" sz="24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Notation:</a:t>
            </a:r>
          </a:p>
          <a:p>
            <a:pPr lvl="1">
              <a:buFont typeface="Courier New" panose="02070309020205020404" pitchFamily="49" charset="0"/>
              <a:buChar char="o"/>
            </a:pPr>
            <a:r>
              <a:rPr lang="en-US" altLang="zh-CN"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M = Memoryless = Poisson</a:t>
            </a:r>
          </a:p>
          <a:p>
            <a:pPr lvl="1">
              <a:buFont typeface="Courier New" panose="02070309020205020404" pitchFamily="49" charset="0"/>
              <a:buChar char="o"/>
            </a:pPr>
            <a:r>
              <a:rPr lang="en-US" altLang="zh-CN"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E = Erlang</a:t>
            </a:r>
          </a:p>
          <a:p>
            <a:pPr lvl="1">
              <a:buFont typeface="Courier New" panose="02070309020205020404" pitchFamily="49" charset="0"/>
              <a:buChar char="o"/>
            </a:pPr>
            <a:r>
              <a:rPr lang="en-US" altLang="zh-CN"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H = Hyper-exponential</a:t>
            </a:r>
          </a:p>
          <a:p>
            <a:pPr lvl="1">
              <a:buFont typeface="Courier New" panose="02070309020205020404" pitchFamily="49" charset="0"/>
              <a:buChar char="o"/>
            </a:pPr>
            <a:r>
              <a:rPr lang="en-US" altLang="zh-CN"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G = General </a:t>
            </a:r>
            <a:r>
              <a:rPr lang="en-US" altLang="zh-CN" dirty="0">
                <a:latin typeface="Symbol" pitchFamily="2" charset="2"/>
                <a:ea typeface="Arial Unicode MS" panose="020B0604020202020204" pitchFamily="34" charset="-128"/>
                <a:cs typeface="Arial Unicode MS" panose="020B0604020202020204" pitchFamily="34" charset="-128"/>
                <a:sym typeface="Symbol" pitchFamily="2" charset="2"/>
              </a:rPr>
              <a:t> </a:t>
            </a:r>
            <a:r>
              <a:rPr lang="en-US" altLang="zh-CN"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Results valid for all distributions</a:t>
            </a:r>
          </a:p>
        </p:txBody>
      </p:sp>
      <p:pic>
        <p:nvPicPr>
          <p:cNvPr id="7171" name="Picture 6" descr="TP_tmp">
            <a:extLst>
              <a:ext uri="{FF2B5EF4-FFF2-40B4-BE49-F238E27FC236}">
                <a16:creationId xmlns:a16="http://schemas.microsoft.com/office/drawing/2014/main" id="{9363B090-E3FB-F44D-B3EB-6430AE190C75}"/>
              </a:ext>
            </a:extLst>
          </p:cNvPr>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4076700" y="2042587"/>
            <a:ext cx="12954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7" descr="TP_tmp">
            <a:extLst>
              <a:ext uri="{FF2B5EF4-FFF2-40B4-BE49-F238E27FC236}">
                <a16:creationId xmlns:a16="http://schemas.microsoft.com/office/drawing/2014/main" id="{31CE574C-C20C-9C49-9503-73C60A220DF9}"/>
              </a:ext>
            </a:extLst>
          </p:cNvPr>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4422469" y="2507724"/>
            <a:ext cx="15240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8539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a:extLst>
              <a:ext uri="{FF2B5EF4-FFF2-40B4-BE49-F238E27FC236}">
                <a16:creationId xmlns:a16="http://schemas.microsoft.com/office/drawing/2014/main" id="{F03C70C0-B643-954C-BEF4-F3DAB0203877}"/>
              </a:ext>
            </a:extLst>
          </p:cNvPr>
          <p:cNvSpPr txBox="1">
            <a:spLocks noGrp="1" noChangeArrowheads="1"/>
          </p:cNvSpPr>
          <p:nvPr>
            <p:ph type="title"/>
          </p:nvPr>
        </p:nvSpPr>
        <p:spPr/>
        <p:txBody>
          <a:bodyPr/>
          <a:lstStyle/>
          <a:p>
            <a:pPr>
              <a:buClr>
                <a:srgbClr val="97ABBC"/>
              </a:buClr>
              <a:buSzPts val="3600"/>
              <a:buFont typeface="Raleway" panose="020B0503030101060003" pitchFamily="34" charset="77"/>
              <a:buNone/>
            </a:pPr>
            <a:r>
              <a:rPr lang="en-US" altLang="zh-CN" dirty="0">
                <a:latin typeface="Raleway" panose="020B0503030101060003" pitchFamily="34" charset="77"/>
                <a:ea typeface="Arial Unicode MS" panose="020B0604020202020204" pitchFamily="34" charset="-128"/>
                <a:cs typeface="Arial Unicode MS" panose="020B0604020202020204" pitchFamily="34" charset="-128"/>
                <a:sym typeface="Raleway" panose="020B0503030101060003" pitchFamily="34" charset="77"/>
              </a:rPr>
              <a:t>Service Time</a:t>
            </a:r>
          </a:p>
        </p:txBody>
      </p:sp>
      <p:sp>
        <p:nvSpPr>
          <p:cNvPr id="8194" name="Rectangle 3">
            <a:extLst>
              <a:ext uri="{FF2B5EF4-FFF2-40B4-BE49-F238E27FC236}">
                <a16:creationId xmlns:a16="http://schemas.microsoft.com/office/drawing/2014/main" id="{7A80A5AF-25C0-894B-ADB1-0395062BA657}"/>
              </a:ext>
            </a:extLst>
          </p:cNvPr>
          <p:cNvSpPr txBox="1">
            <a:spLocks noGrp="1" noChangeArrowheads="1"/>
          </p:cNvSpPr>
          <p:nvPr>
            <p:ph idx="1"/>
          </p:nvPr>
        </p:nvSpPr>
        <p:spPr>
          <a:xfrm>
            <a:off x="1326512" y="1681548"/>
            <a:ext cx="4769488" cy="4736400"/>
          </a:xfrm>
        </p:spPr>
        <p:txBody>
          <a:bodyPr/>
          <a:lstStyle/>
          <a:p>
            <a:r>
              <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Distribution</a:t>
            </a:r>
          </a:p>
          <a:p>
            <a:pPr lvl="1"/>
            <a:r>
              <a:rPr lang="en-US" altLang="zh-CN" sz="22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Time each student spends at the terminal.</a:t>
            </a:r>
          </a:p>
          <a:p>
            <a:pPr lvl="1"/>
            <a:r>
              <a:rPr lang="en-US" altLang="zh-CN" sz="22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Service times are IID. </a:t>
            </a:r>
          </a:p>
          <a:p>
            <a:pPr lvl="1"/>
            <a:r>
              <a:rPr lang="en-US" altLang="zh-CN" sz="22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Distribution: M (exponential), E (Erlang), H (hyper exponential), or G (general)</a:t>
            </a:r>
          </a:p>
          <a:p>
            <a:pPr lvl="1"/>
            <a:r>
              <a:rPr lang="en-US" altLang="zh-CN" sz="22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Device = Service center = Queue </a:t>
            </a:r>
          </a:p>
          <a:p>
            <a:pPr lvl="1"/>
            <a:r>
              <a:rPr lang="en-US" altLang="zh-CN" sz="22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Buffer = Waiting positions</a:t>
            </a:r>
          </a:p>
          <a:p>
            <a:endPar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p:txBody>
      </p:sp>
      <p:sp>
        <p:nvSpPr>
          <p:cNvPr id="4" name="Rectangle 3">
            <a:extLst>
              <a:ext uri="{FF2B5EF4-FFF2-40B4-BE49-F238E27FC236}">
                <a16:creationId xmlns:a16="http://schemas.microsoft.com/office/drawing/2014/main" id="{8D085123-C14E-6F48-8799-470837F7CDBB}"/>
              </a:ext>
            </a:extLst>
          </p:cNvPr>
          <p:cNvSpPr txBox="1">
            <a:spLocks noChangeArrowheads="1"/>
          </p:cNvSpPr>
          <p:nvPr/>
        </p:nvSpPr>
        <p:spPr>
          <a:xfrm>
            <a:off x="6096000" y="1564125"/>
            <a:ext cx="5086662" cy="47364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19100" algn="l" rtl="0" eaLnBrk="1" hangingPunct="1">
              <a:lnSpc>
                <a:spcPct val="100000"/>
              </a:lnSpc>
              <a:spcBef>
                <a:spcPts val="600"/>
              </a:spcBef>
              <a:spcAft>
                <a:spcPts val="0"/>
              </a:spcAft>
              <a:buClr>
                <a:srgbClr val="677480"/>
              </a:buClr>
              <a:buSzPts val="3000"/>
              <a:buFont typeface="Courier New" panose="02070309020205020404" pitchFamily="49" charset="0"/>
              <a:buChar char="o"/>
              <a:defRPr sz="3000" b="0" i="0" u="none" strike="noStrike" cap="none">
                <a:solidFill>
                  <a:srgbClr val="677480"/>
                </a:solidFill>
                <a:latin typeface="Lato"/>
                <a:ea typeface="Lato"/>
                <a:cs typeface="Lato"/>
                <a:sym typeface="Lato"/>
              </a:defRPr>
            </a:lvl1pPr>
            <a:lvl2pPr marL="876300" marR="0" lvl="1" indent="-342900" algn="l" rtl="0" eaLnBrk="1" hangingPunct="1">
              <a:lnSpc>
                <a:spcPct val="100000"/>
              </a:lnSpc>
              <a:spcBef>
                <a:spcPts val="0"/>
              </a:spcBef>
              <a:spcAft>
                <a:spcPts val="0"/>
              </a:spcAft>
              <a:buClr>
                <a:srgbClr val="677480"/>
              </a:buClr>
              <a:buSzPts val="2400"/>
              <a:buFont typeface="Arial" panose="020B0604020202020204" pitchFamily="34" charset="0"/>
              <a:buChar char="•"/>
              <a:defRPr sz="2400" b="0" i="0" u="none" strike="noStrike" cap="none">
                <a:solidFill>
                  <a:srgbClr val="677480"/>
                </a:solidFill>
                <a:latin typeface="Lato"/>
                <a:ea typeface="Lato"/>
                <a:cs typeface="Lato"/>
                <a:sym typeface="Lato"/>
              </a:defRPr>
            </a:lvl2pPr>
            <a:lvl3pPr marL="1333500" marR="0" lvl="2" indent="-342900" algn="l" rtl="0" eaLnBrk="1" hangingPunct="1">
              <a:lnSpc>
                <a:spcPct val="100000"/>
              </a:lnSpc>
              <a:spcBef>
                <a:spcPts val="0"/>
              </a:spcBef>
              <a:spcAft>
                <a:spcPts val="0"/>
              </a:spcAft>
              <a:buClr>
                <a:srgbClr val="677480"/>
              </a:buClr>
              <a:buSzPts val="2400"/>
              <a:buFont typeface="Arial" panose="020B0604020202020204" pitchFamily="34" charset="0"/>
              <a:buChar char="•"/>
              <a:defRPr sz="2400" b="0" i="0" u="none" strike="noStrike" cap="none">
                <a:solidFill>
                  <a:srgbClr val="677480"/>
                </a:solidFill>
                <a:latin typeface="Lato"/>
                <a:ea typeface="Lato"/>
                <a:cs typeface="Lato"/>
                <a:sym typeface="Lato"/>
              </a:defRPr>
            </a:lvl3pPr>
            <a:lvl4pPr marL="1771650" marR="0" lvl="3" indent="-285750" algn="l" rtl="0" eaLnBrk="1" hangingPunct="1">
              <a:lnSpc>
                <a:spcPct val="100000"/>
              </a:lnSpc>
              <a:spcBef>
                <a:spcPts val="0"/>
              </a:spcBef>
              <a:spcAft>
                <a:spcPts val="0"/>
              </a:spcAft>
              <a:buClr>
                <a:srgbClr val="677480"/>
              </a:buClr>
              <a:buSzPts val="1800"/>
              <a:buFont typeface="Arial" panose="020B0604020202020204" pitchFamily="34" charset="0"/>
              <a:buChar char="•"/>
              <a:defRPr sz="1800" b="0" i="0" u="none" strike="noStrike" cap="none">
                <a:solidFill>
                  <a:srgbClr val="677480"/>
                </a:solidFill>
                <a:latin typeface="Lato"/>
                <a:ea typeface="Lato"/>
                <a:cs typeface="Lato"/>
                <a:sym typeface="Lato"/>
              </a:defRPr>
            </a:lvl4pPr>
            <a:lvl5pPr marL="2228850" marR="0" lvl="4" indent="-285750" algn="l" rtl="0" eaLnBrk="1" hangingPunct="1">
              <a:lnSpc>
                <a:spcPct val="100000"/>
              </a:lnSpc>
              <a:spcBef>
                <a:spcPts val="0"/>
              </a:spcBef>
              <a:spcAft>
                <a:spcPts val="0"/>
              </a:spcAft>
              <a:buClr>
                <a:srgbClr val="677480"/>
              </a:buClr>
              <a:buSzPts val="1800"/>
              <a:buFont typeface="Arial" panose="020B0604020202020204" pitchFamily="34" charset="0"/>
              <a:buChar char="•"/>
              <a:defRPr sz="1800" b="0" i="0" u="none" strike="noStrike" cap="none">
                <a:solidFill>
                  <a:srgbClr val="677480"/>
                </a:solidFill>
                <a:latin typeface="Lato"/>
                <a:ea typeface="Lato"/>
                <a:cs typeface="Lato"/>
                <a:sym typeface="Lato"/>
              </a:defRPr>
            </a:lvl5pPr>
            <a:lvl6pPr marL="2743200" marR="0" lvl="5"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6pPr>
            <a:lvl7pPr marL="3200400" marR="0" lvl="6"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7pPr>
            <a:lvl8pPr marL="3657600" marR="0" lvl="7"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8pPr>
            <a:lvl9pPr marL="4114800" marR="0" lvl="8" indent="-342900" algn="l" rtl="0" eaLnBrk="1" hangingPunct="1">
              <a:lnSpc>
                <a:spcPct val="100000"/>
              </a:lnSpc>
              <a:spcBef>
                <a:spcPts val="0"/>
              </a:spcBef>
              <a:spcAft>
                <a:spcPts val="0"/>
              </a:spcAft>
              <a:buClr>
                <a:srgbClr val="677480"/>
              </a:buClr>
              <a:buSzPts val="1800"/>
              <a:buFont typeface="Lato"/>
              <a:buChar char="■"/>
              <a:defRPr sz="1800" b="0" i="0" u="none" strike="noStrike" cap="none">
                <a:solidFill>
                  <a:srgbClr val="677480"/>
                </a:solidFill>
                <a:latin typeface="Lato"/>
                <a:ea typeface="Lato"/>
                <a:cs typeface="Lato"/>
                <a:sym typeface="Lato"/>
              </a:defRPr>
            </a:lvl9pPr>
          </a:lstStyle>
          <a:p>
            <a:r>
              <a:rPr lang="en-US" altLang="zh-CN" sz="2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Discipline</a:t>
            </a:r>
          </a:p>
          <a:p>
            <a:pPr lvl="1">
              <a:lnSpc>
                <a:spcPct val="90000"/>
              </a:lnSpc>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First-Come-First-Served (FCFS) </a:t>
            </a:r>
          </a:p>
          <a:p>
            <a:pPr lvl="1">
              <a:lnSpc>
                <a:spcPct val="90000"/>
              </a:lnSpc>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Last-Come-First-Served (LCFS)</a:t>
            </a:r>
          </a:p>
          <a:p>
            <a:pPr lvl="1">
              <a:lnSpc>
                <a:spcPct val="90000"/>
              </a:lnSpc>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Last-Come-First-Served with Preempt and Resume (LCFS-PR)</a:t>
            </a:r>
          </a:p>
          <a:p>
            <a:pPr lvl="1">
              <a:lnSpc>
                <a:spcPct val="90000"/>
              </a:lnSpc>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Round-Robin (RR) with a fixed quantum.</a:t>
            </a:r>
          </a:p>
          <a:p>
            <a:pPr lvl="1">
              <a:lnSpc>
                <a:spcPct val="90000"/>
              </a:lnSpc>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Small Quantum </a:t>
            </a:r>
            <a:r>
              <a:rPr lang="en-US" altLang="zh-CN" sz="2000" dirty="0">
                <a:latin typeface="Symbol" pitchFamily="2" charset="2"/>
                <a:ea typeface="Arial Unicode MS" panose="020B0604020202020204" pitchFamily="34" charset="-128"/>
                <a:cs typeface="Arial Unicode MS" panose="020B0604020202020204" pitchFamily="34" charset="-128"/>
                <a:sym typeface="Symbol" pitchFamily="2" charset="2"/>
              </a:rPr>
              <a:t></a:t>
            </a: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 Processor Sharing (PS)	</a:t>
            </a:r>
          </a:p>
          <a:p>
            <a:pPr lvl="1">
              <a:lnSpc>
                <a:spcPct val="90000"/>
              </a:lnSpc>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Infinite Server: (IS) = fixed delay</a:t>
            </a:r>
          </a:p>
          <a:p>
            <a:pPr lvl="1">
              <a:lnSpc>
                <a:spcPct val="90000"/>
              </a:lnSpc>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Shortest Processing Time first (SPT)</a:t>
            </a:r>
          </a:p>
          <a:p>
            <a:pPr lvl="1">
              <a:lnSpc>
                <a:spcPct val="90000"/>
              </a:lnSpc>
            </a:pPr>
            <a:r>
              <a:rPr lang="en-US" altLang="zh-CN" sz="20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Shortest Remaining Processing Time first (SRPT</a:t>
            </a:r>
            <a:r>
              <a:rPr lang="en-US" altLang="zh-CN" sz="18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rPr>
              <a:t>)</a:t>
            </a:r>
            <a:endParaRPr lang="en-US" altLang="zh-CN" sz="2200" dirty="0">
              <a:latin typeface="Lato" panose="020F0502020204030203" pitchFamily="34" charset="77"/>
              <a:ea typeface="Arial Unicode MS" panose="020B0604020202020204" pitchFamily="34" charset="-128"/>
              <a:cs typeface="Arial Unicode MS" panose="020B0604020202020204" pitchFamily="34" charset="-128"/>
              <a:sym typeface="Lato" panose="020F0502020204030203" pitchFamily="34" charset="77"/>
            </a:endParaRPr>
          </a:p>
        </p:txBody>
      </p:sp>
    </p:spTree>
    <p:extLst>
      <p:ext uri="{BB962C8B-B14F-4D97-AF65-F5344CB8AC3E}">
        <p14:creationId xmlns:p14="http://schemas.microsoft.com/office/powerpoint/2010/main" val="42381691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t_1, t_2, \dots,  t_j$&#13;&#10;\end{document}&#13;&#10;"/>
  <p:tag name="EXTERNALNAME" val="TP_tmp"/>
  <p:tag name="BLEND" val="0"/>
  <p:tag name="TRANSPARENT" val="0"/>
  <p:tag name="RESOLUTION" val="1200"/>
  <p:tag name="WORKAROUNDTRANSPARENCYBUG" val="0"/>
  <p:tag name="ALLOWFONTSUBSTITUTION" val="0"/>
  <p:tag name="BITMAPFORMAT" val="pngmono"/>
  <p:tag name="ORIGWIDTH" val="51"/>
  <p:tag name="PICTUREFILESIZE" val="156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F(r) = 1-e^{-r \mu(1-\rho)} &#13;&#10;$$&#13;&#10;\end{document}&#13;&#10;"/>
  <p:tag name="EXTERNALNAME" val="TP_tmp"/>
  <p:tag name="BLEND" val="0"/>
  <p:tag name="TRANSPARENT" val="0"/>
  <p:tag name="RESOLUTION" val="1200"/>
  <p:tag name="WORKAROUNDTRANSPARENCYBUG" val="0"/>
  <p:tag name="ALLOWFONTSUBSTITUTION" val="0"/>
  <p:tag name="BITMAPFORMAT" val="pngmono"/>
  <p:tag name="ORIGWIDTH" val="91"/>
  <p:tag name="PICTUREFILESIZE" val="3150"/>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1-e^{-r_{q}\mu(1-\rho)} = \frac{q}{100}\]&#13;&#10;\[ r_{q} = \frac{1}{\mu(1-\rho)}\ln \left(\frac{100}{100-q}\right) \]  &#13;&#10;&#13;&#10;\end{document}&#13;&#10;"/>
  <p:tag name="EXTERNALNAME" val="TP_tmp"/>
  <p:tag name="BLEND" val="0"/>
  <p:tag name="TRANSPARENT" val="0"/>
  <p:tag name="RESOLUTION" val="1200"/>
  <p:tag name="WORKAROUNDTRANSPARENCYBUG" val="0"/>
  <p:tag name="ALLOWFONTSUBSTITUTION" val="0"/>
  <p:tag name="BITMAPFORMAT" val="pngmono"/>
  <p:tag name="ORIGWIDTH" val="120"/>
  <p:tag name="PICTUREFILESIZE" val="9345"/>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13;&#10;$F(w) = 1-\rho e^{-w \mu(1-\rho)} $&#13;&#10;\end{document}&#13;&#10;"/>
  <p:tag name="EXTERNALNAME" val="TP_tmp"/>
  <p:tag name="BLEND" val="0"/>
  <p:tag name="TRANSPARENT" val="0"/>
  <p:tag name="RESOLUTION" val="1200"/>
  <p:tag name="WORKAROUNDTRANSPARENCYBUG" val="0"/>
  <p:tag name="ALLOWFONTSUBSTITUTION" val="0"/>
  <p:tag name="BITMAPFORMAT" val="pngmono"/>
  <p:tag name="ORIGWIDTH" val="101"/>
  <p:tag name="PICTUREFILESIZE" val="3801"/>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w_q = \frac{1}{\mu(1-\rho)}\ln \left(\frac{100\rho}{100-q}\right) \] &#13;&#10;&#13;&#10;\end{document}&#13;&#10;"/>
  <p:tag name="EXTERNALNAME" val="TP_tmp"/>
  <p:tag name="BLEND" val="0"/>
  <p:tag name="TRANSPARENT" val="0"/>
  <p:tag name="RESOLUTION" val="1200"/>
  <p:tag name="WORKAROUNDTRANSPARENCYBUG" val="0"/>
  <p:tag name="ALLOWFONTSUBSTITUTION" val="0"/>
  <p:tag name="BITMAPFORMAT" val="pngmono"/>
  <p:tag name="ORIGWIDTH" val="123"/>
  <p:tag name="PICTUREFILESIZE" val="644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w_q = max \left\{0, \frac{E[w]}{\rho}\ln \left(\frac{100\rho}{100-q}\right) &#13;&#10;\right\}\]  &#13;&#10;&#13;&#10;\end{document}&#13;&#10;"/>
  <p:tag name="EXTERNALNAME" val="TP_tmp"/>
  <p:tag name="BLEND" val="0"/>
  <p:tag name="TRANSPARENT" val="0"/>
  <p:tag name="RESOLUTION" val="1200"/>
  <p:tag name="WORKAROUNDTRANSPARENCYBUG" val="0"/>
  <p:tag name="ALLOWFONTSUBSTITUTION" val="0"/>
  <p:tag name="BITMAPFORMAT" val="pngmono"/>
  <p:tag name="ORIGWIDTH" val="154"/>
  <p:tag name="PICTUREFILESIZE" val="9151"/>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begin{tabular}{lcl}&#13;&#10;&amp; = &amp; P(more than  13 packets in the gateway) \\&#13;&#10; &amp;=&amp; $\rho^{13} = 0.25^{13} = 1.49\times 10^{-8}$\\&#13;&#10; &amp;$\approx$&amp; 15 packets per billion packets.\\&#13;&#10;\end{tabular}&#13;&#10;\end{document}&#13;&#10;"/>
  <p:tag name="EXTERNALNAME" val="TP_tmp"/>
  <p:tag name="BLEND" val="0"/>
  <p:tag name="TRANSPARENT" val="0"/>
  <p:tag name="RESOLUTION" val="1200"/>
  <p:tag name="WORKAROUNDTRANSPARENCYBUG" val="0"/>
  <p:tag name="ALLOWFONTSUBSTITUTION" val="0"/>
  <p:tag name="BITMAPFORMAT" val="pngmono"/>
  <p:tag name="ORIGWIDTH" val="194"/>
  <p:tag name="PICTUREFILESIZE" val="18069"/>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rho^n \le 10^{-6} \] &#13;&#10;\end{document}&#13;&#10;"/>
  <p:tag name="EXTERNALNAME" val="TP_tmp"/>
  <p:tag name="BLEND" val="0"/>
  <p:tag name="TRANSPARENT" val="0"/>
  <p:tag name="RESOLUTION" val="1200"/>
  <p:tag name="WORKAROUNDTRANSPARENCYBUG" val="0"/>
  <p:tag name="ALLOWFONTSUBSTITUTION" val="0"/>
  <p:tag name="BITMAPFORMAT" val="pngmono"/>
  <p:tag name="ORIGWIDTH" val="44"/>
  <p:tag name="PICTUREFILESIZE" val="1748"/>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n &gt; \log(10^{-6})/\log(0.25) = 9.96 \]  &#13;&#10;\end{document}&#13;&#10;"/>
  <p:tag name="EXTERNALNAME" val="TP_tmp"/>
  <p:tag name="BLEND" val="0"/>
  <p:tag name="TRANSPARENT" val="0"/>
  <p:tag name="RESOLUTION" val="1200"/>
  <p:tag name="WORKAROUNDTRANSPARENCYBUG" val="0"/>
  <p:tag name="ALLOWFONTSUBSTITUTION" val="0"/>
  <p:tag name="BITMAPFORMAT" val="pngmono"/>
  <p:tag name="ORIGWIDTH" val="137"/>
  <p:tag name="PICTUREFILESIZE" val="642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p_n = \left(\frac{\lambda}{\mu}\right)^n p_0 \quad n=1, 2, \ldots, \infty &#13;&#10;\] &#13;&#10;&#13;&#10;\end{document}&#13;&#10;"/>
  <p:tag name="EXTERNALNAME" val="TP_tmp"/>
  <p:tag name="BLEND" val="0"/>
  <p:tag name="TRANSPARENT" val="0"/>
  <p:tag name="RESOLUTION" val="1200"/>
  <p:tag name="WORKAROUNDTRANSPARENCYBUG" val="0"/>
  <p:tag name="ALLOWFONTSUBSTITUTION" val="0"/>
  <p:tag name="BITMAPFORMAT" val="pngmono"/>
  <p:tag name="ORIGWIDTH" val="140"/>
  <p:tag name="PICTUREFILESIZE" val="6571"/>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13;&#10;\[\mbox{Utilization of $i^{th}$ server} \rho_i = \lambda/\mu_i\]&#13;&#10;&#13;&#10;\end{document}&#13;&#10;"/>
  <p:tag name="EXTERNALNAME" val="TP_tmp"/>
  <p:tag name="BLEND" val="0"/>
  <p:tag name="TRANSPARENT" val="0"/>
  <p:tag name="RESOLUTION" val="1200"/>
  <p:tag name="WORKAROUNDTRANSPARENCYBUG" val="0"/>
  <p:tag name="ALLOWFONTSUBSTITUTION" val="0"/>
  <p:tag name="BITMAPFORMAT" val="pngmono"/>
  <p:tag name="ORIGWIDTH" val="143"/>
  <p:tag name="PICTUREFILESIZE" val="5848"/>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tau_j=t_j-t_{j-1}$&#13;&#10;\end{document}&#13;&#10;"/>
  <p:tag name="EXTERNALNAME" val="TP_tmp"/>
  <p:tag name="BLEND" val="0"/>
  <p:tag name="TRANSPARENT" val="0"/>
  <p:tag name="RESOLUTION" val="1200"/>
  <p:tag name="WORKAROUNDTRANSPARENCYBUG" val="0"/>
  <p:tag name="ALLOWFONTSUBSTITUTION" val="0"/>
  <p:tag name="BITMAPFORMAT" val="pngmono"/>
  <p:tag name="ORIGWIDTH" val="60"/>
  <p:tag name="PICTUREFILESIZE" val="1538"/>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begin{displaymath}&#13;&#10;\mbox{Probability of $n_{i}$ jobs in the $i^{\mbox{th}}$ queue } = (1-\rho_i)\rho_i^{n_i}&#13;&#10;\end{displaymath}&#13;&#10;&#13;&#10;\end{document}&#13;&#10;"/>
  <p:tag name="EXTERNALNAME" val="TP_tmp"/>
  <p:tag name="BLEND" val="0"/>
  <p:tag name="TRANSPARENT" val="0"/>
  <p:tag name="RESOLUTION" val="1200"/>
  <p:tag name="WORKAROUNDTRANSPARENCYBUG" val="0"/>
  <p:tag name="ALLOWFONTSUBSTITUTION" val="0"/>
  <p:tag name="BITMAPFORMAT" val="pngmono"/>
  <p:tag name="ORIGWIDTH" val="230"/>
  <p:tag name="PICTUREFILESIZE" val="880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begin{array}{l} P(n_1, n_2, n_3, \ldots, n_M)\\&#13;&#10; =(1-\rho_1)\rho_1^{n_1}(1-\rho_2)\rho_2^{n_2}(1-\rho_3)\rho_3^{n_3}\cdots(1-\rho_M)\rho_M^{n_M}\\&#13;&#10; = p_1(n_1)p_2(n_2)p_3(n_3)\cdots p_M(n_M)\\&#13;&#10;\end{array}\]&#13;&#10;&#13;&#10;\end{document}&#13;&#10;"/>
  <p:tag name="EXTERNALNAME" val="TP_tmp"/>
  <p:tag name="BLEND" val="0"/>
  <p:tag name="TRANSPARENT" val="0"/>
  <p:tag name="RESOLUTION" val="1200"/>
  <p:tag name="WORKAROUNDTRANSPARENCYBUG" val="0"/>
  <p:tag name="ALLOWFONTSUBSTITUTION" val="0"/>
  <p:tag name="BITMAPFORMAT" val="pngmono"/>
  <p:tag name="ORIGWIDTH" val="228"/>
  <p:tag name="PICTUREFILESIZE" val="2080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begin{displaymath} P(n_1, n_2, \ldots, n_M) = \frac{1}{G(N)}\prod_{i=1}^{M} f_i(n_i)&#13;&#10;\end{displaymath} &#13;&#10;\end{document}&#13;&#10;"/>
  <p:tag name="EXTERNALNAME" val="TP_tmp"/>
  <p:tag name="BLEND" val="0"/>
  <p:tag name="TRANSPARENT" val="0"/>
  <p:tag name="RESOLUTION" val="1200"/>
  <p:tag name="WORKAROUNDTRANSPARENCYBUG" val="0"/>
  <p:tag name="ALLOWFONTSUBSTITUTION" val="0"/>
  <p:tag name="BITMAPFORMAT" val="pngmono"/>
  <p:tag name="ORIGWIDTH" val="159"/>
  <p:tag name="PICTUREFILESIZE" val="8438"/>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P(n_1,n_2) = \frac{1}{3^{N+1}-2^{N+1}}\left(2^{n_1} \times 3^{n_2}\right) \] &#13;&#10;\end{document}&#13;&#10;"/>
  <p:tag name="EXTERNALNAME" val="TP_tmp"/>
  <p:tag name="BLEND" val="0"/>
  <p:tag name="TRANSPARENT" val="0"/>
  <p:tag name="RESOLUTION" val="1200"/>
  <p:tag name="WORKAROUNDTRANSPARENCYBUG" val="0"/>
  <p:tag name="ALLOWFONTSUBSTITUTION" val="0"/>
  <p:tag name="BITMAPFORMAT" val="pngmono"/>
  <p:tag name="ORIGWIDTH" val="164"/>
  <p:tag name="PICTUREFILESIZE" val="7464"/>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begin{array}{l} P(n_1, n_2, n_3, \ldots, n_M)\\&#13;&#10; =(1-\rho_1)\rho_1^{n_1}(1-\rho_2)\rho_2^{n_2}(1-\rho_3)\rho_3^{n_3}\cdots(1-\rho_M)\rho_M^{n_M}\\&#13;&#10; = p_1(n_1)p_2(n_2)p_3(n_3)\cdots p_M(n_M)&#13;&#10;\end{array}\] &#13;&#10;&#13;&#10;\end{document}&#13;&#10;"/>
  <p:tag name="EXTERNALNAME" val="TP_tmp"/>
  <p:tag name="BLEND" val="0"/>
  <p:tag name="TRANSPARENT" val="0"/>
  <p:tag name="RESOLUTION" val="1200"/>
  <p:tag name="WORKAROUNDTRANSPARENCYBUG" val="0"/>
  <p:tag name="ALLOWFONTSUBSTITUTION" val="0"/>
  <p:tag name="BITMAPFORMAT" val="pngmono"/>
  <p:tag name="ORIGWIDTH" val="228"/>
  <p:tag name="PICTUREFILESIZE" val="20806"/>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E[n_q] = \sum_{n=1}^{\infty} (n-1)p_n = \sum_{n=1}^{\infty} (n-1)(1-\rho)\rho^n = \frac{\rho^2}{1-\rho} \]  &#13;&#10;\end{document}&#13;&#10;"/>
  <p:tag name="EXTERNALNAME" val="TP_tmp"/>
  <p:tag name="BLEND" val="0"/>
  <p:tag name="TRANSPARENT" val="0"/>
  <p:tag name="RESOLUTION" val="1200"/>
  <p:tag name="WORKAROUNDTRANSPARENCYBUG" val="0"/>
  <p:tag name="ALLOWFONTSUBSTITUTION" val="0"/>
  <p:tag name="BITMAPFORMAT" val="pngmono"/>
  <p:tag name="ORIGWIDTH" val="231"/>
  <p:tag name="PICTUREFILESIZE" val="10638"/>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p_n = \left(\frac{\lambda}{\mu}\right)^n p_0 \quad n=1, 2, \ldots, \infty &#13;&#10;\] &#13;&#10;&#13;&#10;\end{document}&#13;&#10;"/>
  <p:tag name="EXTERNALNAME" val="TP_tmp"/>
  <p:tag name="BLEND" val="0"/>
  <p:tag name="TRANSPARENT" val="0"/>
  <p:tag name="RESOLUTION" val="1200"/>
  <p:tag name="WORKAROUNDTRANSPARENCYBUG" val="0"/>
  <p:tag name="ALLOWFONTSUBSTITUTION" val="0"/>
  <p:tag name="BITMAPFORMAT" val="pngmono"/>
  <p:tag name="ORIGWIDTH" val="140"/>
  <p:tag name="PICTUREFILESIZE" val="6571"/>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p_n = \rho^n p_0 \] &#13;&#10;\[ p_0 = \frac{1}{1+\rho+\rho^2+\cdots+\rho^\infty} = 1-\rho \] &#13;&#10;\begin{displaymath} p_n=(1-\rho)\rho^n \quad n=0, 1, 2, \ldots, \infty&#13;&#10;\end{displaymath}  &#13;&#10;\end{document}&#13;&#10;"/>
  <p:tag name="EXTERNALNAME" val="TP_tmp"/>
  <p:tag name="BLEND" val="0"/>
  <p:tag name="TRANSPARENT" val="0"/>
  <p:tag name="RESOLUTION" val="1200"/>
  <p:tag name="WORKAROUNDTRANSPARENCYBUG" val="0"/>
  <p:tag name="ALLOWFONTSUBSTITUTION" val="0"/>
  <p:tag name="BITMAPFORMAT" val="pngmono"/>
  <p:tag name="ORIGWIDTH" val="155"/>
  <p:tag name="PICTUREFILESIZE" val="12376"/>
</p:tagLst>
</file>

<file path=ppt/tags/tag5.xml><?xml version="1.0" encoding="utf-8"?>
<p:tagLst xmlns:a="http://schemas.openxmlformats.org/drawingml/2006/main" xmlns:r="http://schemas.openxmlformats.org/officeDocument/2006/relationships" xmlns:p="http://schemas.openxmlformats.org/presentationml/2006/main">
  <p:tag name="ORIGWIDTH" val="66"/>
  <p:tag name="PICTUREFILESIZE" val="1758"/>
  <p:tag name="TEXPOINT" val="latex"/>
  <p:tag name="SOURCE" val="\documentclass{article}\pagestyle{empty}&#13;&#10;\begin{document}&#13;&#10;&#13;&#10;$U = 1-p_0 = \rho$&#13;&#10;\end{document}&#13;&#10;"/>
  <p:tag name="EXTERNALNAME" val="TP_tmp"/>
  <p:tag name="BLEND" val="0"/>
  <p:tag name="TRANSPARENT" val="0"/>
  <p:tag name="RESOLUTION" val="1200"/>
  <p:tag name="WORKAROUNDTRANSPARENCYBUG" val="0"/>
  <p:tag name="ALLOWFONTSUBSTITUTION" val="0"/>
  <p:tag name="BITMAPFORMAT" val="pngmono"/>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E[n] =\sum_{n=1}^\infty n p_n =\sum_{n=1}^{\infty} n (1-\rho)\rho^n  =\frac{\rho}{1-\rho}&#13;&#10;\label{eq:mm1en}&#13;&#10;$$&#13;&#10;&#13;&#10;\end{document}&#13;&#10;"/>
  <p:tag name="EXTERNALNAME" val="TP_tmp"/>
  <p:tag name="BLEND" val="0"/>
  <p:tag name="TRANSPARENT" val="0"/>
  <p:tag name="RESOLUTION" val="1200"/>
  <p:tag name="WORKAROUNDTRANSPARENCYBUG" val="0"/>
  <p:tag name="ALLOWFONTSUBSTITUTION" val="0"/>
  <p:tag name="BITMAPFORMAT" val="pngmono"/>
  <p:tag name="ORIGWIDTH" val="180"/>
  <p:tag name="PICTUREFILESIZE" val="9571"/>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begin{eqnarray*}&#13;&#10;\mbox{Var}[n] &amp;=&amp; E[n^2]-(E[n])^2 \\&#13;&#10;&amp;=&amp; \left(\sum_{n=1}^\infty  n^2 (1-\rho)\rho^n \right) -  (E[n])^2 = \frac{\rho}{(1-\rho)^2}&#13;&#10;\end{eqnarray*}&#13;&#10;&#13;&#10;\end{document}&#13;&#10;"/>
  <p:tag name="EXTERNALNAME" val="TP_tmp"/>
  <p:tag name="BLEND" val="0"/>
  <p:tag name="TRANSPARENT" val="0"/>
  <p:tag name="RESOLUTION" val="1200"/>
  <p:tag name="WORKAROUNDTRANSPARENCYBUG" val="0"/>
  <p:tag name="ALLOWFONTSUBSTITUTION" val="0"/>
  <p:tag name="BITMAPFORMAT" val="pngmono"/>
  <p:tag name="ORIGWIDTH" val="232"/>
  <p:tag name="PICTUREFILESIZE" val="16457"/>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begin{displaymath} P( \ge n \mbox{ jobs in system})= \sum_{j=n}^\infty p_j =\sum_{j=n}^\infty  (1-\rho)\rho^j = \rho^n&#13;&#10;\end{displaymath}  &#13;&#10;\end{document}&#13;&#10;"/>
  <p:tag name="EXTERNALNAME" val="TP_tmp"/>
  <p:tag name="BLEND" val="0"/>
  <p:tag name="TRANSPARENT" val="0"/>
  <p:tag name="RESOLUTION" val="1200"/>
  <p:tag name="WORKAROUNDTRANSPARENCYBUG" val="0"/>
  <p:tag name="ALLOWFONTSUBSTITUTION" val="0"/>
  <p:tag name="BITMAPFORMAT" val="pngmono"/>
  <p:tag name="ORIGWIDTH" val="227"/>
  <p:tag name="PICTUREFILESIZE" val="11745"/>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3;&#10;\begin{document}&#13;&#10;\[ E[n] = \lambda E[r] \]&#13;&#10;\begin{displaymath} E[r]=\frac{E[n]}{\lambda}=\left(\frac{\rho}{1-\rho}\right)&#13;&#10;\frac{1}{\lambda}=\frac{1/\mu}{1-\rho}&#13;&#10;\end{displaymath}  &#13;&#10;&#13;&#10;\end{document}&#13;&#10;"/>
  <p:tag name="EXTERNALNAME" val="TP_tmp"/>
  <p:tag name="BLEND" val="0"/>
  <p:tag name="TRANSPARENT" val="0"/>
  <p:tag name="RESOLUTION" val="1200"/>
  <p:tag name="WORKAROUNDTRANSPARENCYBUG" val="0"/>
  <p:tag name="ALLOWFONTSUBSTITUTION" val="0"/>
  <p:tag name="BITMAPFORMAT" val="pngmono"/>
  <p:tag name="ORIGWIDTH" val="154"/>
  <p:tag name="PICTUREFILESIZE" val="9979"/>
</p:tagLst>
</file>

<file path=ppt/theme/theme1.xml><?xml version="1.0" encoding="utf-8"?>
<a:theme xmlns:a="http://schemas.openxmlformats.org/drawingml/2006/main" name="Anton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ntonio · SlidesCarnival (2)" id="{ABAC177A-BE0C-7647-998E-AB3F500D9085}" vid="{A93B09FC-A285-034B-86E2-9597E1FE2A1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Antonio template</Template>
  <TotalTime>19030</TotalTime>
  <Words>3062</Words>
  <Application>Microsoft Macintosh PowerPoint</Application>
  <PresentationFormat>Widescreen</PresentationFormat>
  <Paragraphs>791</Paragraphs>
  <Slides>60</Slides>
  <Notes>25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74" baseType="lpstr">
      <vt:lpstr>Times New Roman</vt:lpstr>
      <vt:lpstr>Raleway</vt:lpstr>
      <vt:lpstr>Happy Monkey</vt:lpstr>
      <vt:lpstr>Cambria Math</vt:lpstr>
      <vt:lpstr>Arial</vt:lpstr>
      <vt:lpstr>Wingdings</vt:lpstr>
      <vt:lpstr>Lato Light</vt:lpstr>
      <vt:lpstr>Abadi</vt:lpstr>
      <vt:lpstr>Courier New</vt:lpstr>
      <vt:lpstr>Symbol</vt:lpstr>
      <vt:lpstr>Lato</vt:lpstr>
      <vt:lpstr>Comic Sans MS</vt:lpstr>
      <vt:lpstr>Antonio template</vt:lpstr>
      <vt:lpstr>Equation</vt:lpstr>
      <vt:lpstr>CS 4215: Quantitative Performance Evaluation for Computing ystems</vt:lpstr>
      <vt:lpstr>Modern computing systems</vt:lpstr>
      <vt:lpstr>You will learn …</vt:lpstr>
      <vt:lpstr>Last week</vt:lpstr>
      <vt:lpstr>Terminology</vt:lpstr>
      <vt:lpstr>Basic Components of a Queue</vt:lpstr>
      <vt:lpstr>Kendall Notation A/S/m/B/K/SD</vt:lpstr>
      <vt:lpstr>Arrival Process</vt:lpstr>
      <vt:lpstr>Service Time</vt:lpstr>
      <vt:lpstr>Example M/M/3/20/1500/FCFS </vt:lpstr>
      <vt:lpstr>Key Variables</vt:lpstr>
      <vt:lpstr>Rules for All Queues</vt:lpstr>
      <vt:lpstr>Single queue</vt:lpstr>
      <vt:lpstr>M/M/1 Queue</vt:lpstr>
      <vt:lpstr>Modeling M/M/1 Queue</vt:lpstr>
      <vt:lpstr>Results for M/M/1 Queue</vt:lpstr>
      <vt:lpstr>Results for M/M/1 Queue(Cont)</vt:lpstr>
      <vt:lpstr> Results for M/M/1 Queue(Cont)</vt:lpstr>
      <vt:lpstr>Results for M/M/1 Queue(Cont)</vt:lpstr>
      <vt:lpstr>Results for M/M/1 Queue (Advanced)</vt:lpstr>
      <vt:lpstr>Example of M/&lt;/1</vt:lpstr>
      <vt:lpstr>Other queues</vt:lpstr>
      <vt:lpstr>PowerPoint Presentation</vt:lpstr>
      <vt:lpstr>Inspection paradox</vt:lpstr>
      <vt:lpstr>Inspection paradox</vt:lpstr>
      <vt:lpstr>PowerPoint Presentation</vt:lpstr>
      <vt:lpstr>Another perspective of variability</vt:lpstr>
      <vt:lpstr>Another perspective of variability</vt:lpstr>
      <vt:lpstr>Another perspective of variability</vt:lpstr>
      <vt:lpstr>Another perspective of variability</vt:lpstr>
      <vt:lpstr>Multiple servers</vt:lpstr>
      <vt:lpstr>M/M/k Queue</vt:lpstr>
      <vt:lpstr>Modeling M/M/k Queue</vt:lpstr>
      <vt:lpstr>Results for M/M/k</vt:lpstr>
      <vt:lpstr>Comparing systems</vt:lpstr>
      <vt:lpstr>Many slow or 1 fast</vt:lpstr>
      <vt:lpstr>Many slow or 1 fast: variability</vt:lpstr>
      <vt:lpstr>Proportional scaling is over killed</vt:lpstr>
      <vt:lpstr>PowerPoint Presentation</vt:lpstr>
      <vt:lpstr>Queueing network</vt:lpstr>
      <vt:lpstr>Open Queueing Networks</vt:lpstr>
      <vt:lpstr>Closed Queueing Networks</vt:lpstr>
      <vt:lpstr>Mixed Queueing Networks</vt:lpstr>
      <vt:lpstr>Series Networks</vt:lpstr>
      <vt:lpstr>Product-Form Network</vt:lpstr>
      <vt:lpstr>Example</vt:lpstr>
      <vt:lpstr>General Open Network of Queues (Jackson)</vt:lpstr>
      <vt:lpstr>Closed Product-Form Networks (BCMP)</vt:lpstr>
      <vt:lpstr>BCMP Networks(Cont)</vt:lpstr>
      <vt:lpstr>Example of QN</vt:lpstr>
      <vt:lpstr>Summary</vt:lpstr>
      <vt:lpstr>Bonus quiz</vt:lpstr>
      <vt:lpstr>Next lecture: </vt:lpstr>
      <vt:lpstr>Thanks!</vt:lpstr>
      <vt:lpstr>Results for M/M/1 Queue(Cont)</vt:lpstr>
      <vt:lpstr>PowerPoint Presentation</vt:lpstr>
      <vt:lpstr>PowerPoint Presentation</vt:lpstr>
      <vt:lpstr>Presentation design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Lydia Chen</dc:creator>
  <cp:lastModifiedBy>Lydia Chen</cp:lastModifiedBy>
  <cp:revision>74</cp:revision>
  <cp:lastPrinted>2019-06-10T12:12:10Z</cp:lastPrinted>
  <dcterms:created xsi:type="dcterms:W3CDTF">2019-05-16T09:18:39Z</dcterms:created>
  <dcterms:modified xsi:type="dcterms:W3CDTF">2019-06-11T16:11:11Z</dcterms:modified>
</cp:coreProperties>
</file>